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497" r:id="rId3"/>
    <p:sldId id="564" r:id="rId4"/>
    <p:sldId id="551" r:id="rId5"/>
    <p:sldId id="552" r:id="rId6"/>
    <p:sldId id="565" r:id="rId7"/>
    <p:sldId id="510" r:id="rId8"/>
    <p:sldId id="496" r:id="rId9"/>
    <p:sldId id="505" r:id="rId10"/>
    <p:sldId id="529" r:id="rId11"/>
    <p:sldId id="566" r:id="rId12"/>
    <p:sldId id="567" r:id="rId13"/>
    <p:sldId id="568" r:id="rId14"/>
    <p:sldId id="569" r:id="rId15"/>
    <p:sldId id="508" r:id="rId16"/>
    <p:sldId id="536" r:id="rId17"/>
    <p:sldId id="550" r:id="rId18"/>
    <p:sldId id="535" r:id="rId19"/>
    <p:sldId id="540" r:id="rId20"/>
    <p:sldId id="557" r:id="rId21"/>
    <p:sldId id="558" r:id="rId22"/>
    <p:sldId id="556" r:id="rId23"/>
    <p:sldId id="553" r:id="rId24"/>
    <p:sldId id="555" r:id="rId25"/>
    <p:sldId id="559" r:id="rId26"/>
    <p:sldId id="543" r:id="rId27"/>
    <p:sldId id="504" r:id="rId28"/>
    <p:sldId id="501" r:id="rId29"/>
    <p:sldId id="512" r:id="rId30"/>
    <p:sldId id="520" r:id="rId31"/>
    <p:sldId id="524" r:id="rId32"/>
    <p:sldId id="530" r:id="rId33"/>
    <p:sldId id="549" r:id="rId34"/>
    <p:sldId id="545" r:id="rId35"/>
    <p:sldId id="544" r:id="rId36"/>
    <p:sldId id="561" r:id="rId37"/>
    <p:sldId id="562" r:id="rId38"/>
    <p:sldId id="563" r:id="rId39"/>
    <p:sldId id="519" r:id="rId40"/>
  </p:sldIdLst>
  <p:sldSz cx="9144000" cy="6858000" type="screen4x3"/>
  <p:notesSz cx="7315200" cy="9601200"/>
  <p:defaultTextStyle>
    <a:defPPr>
      <a:defRPr lang="en-US"/>
    </a:defPPr>
    <a:lvl1pPr algn="l" rtl="0" fontAlgn="base">
      <a:spcBef>
        <a:spcPct val="20000"/>
      </a:spcBef>
      <a:spcAft>
        <a:spcPct val="0"/>
      </a:spcAft>
      <a:buChar char="•"/>
      <a:defRPr sz="3200"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3200"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3200"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3200"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666699"/>
    <a:srgbClr val="00FFFF"/>
    <a:srgbClr val="FCEC18"/>
    <a:srgbClr val="FFFF00"/>
    <a:srgbClr val="B4A744"/>
    <a:srgbClr val="F82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5" autoAdjust="0"/>
    <p:restoredTop sz="92806" autoAdjust="0"/>
  </p:normalViewPr>
  <p:slideViewPr>
    <p:cSldViewPr snapToGrid="0">
      <p:cViewPr>
        <p:scale>
          <a:sx n="82" d="100"/>
          <a:sy n="82" d="100"/>
        </p:scale>
        <p:origin x="-864"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2"/>
    </p:cViewPr>
  </p:notesTextViewPr>
  <p:sorterViewPr>
    <p:cViewPr>
      <p:scale>
        <a:sx n="66" d="100"/>
        <a:sy n="66" d="100"/>
      </p:scale>
      <p:origin x="0" y="510"/>
    </p:cViewPr>
  </p:sorterViewPr>
  <p:notesViewPr>
    <p:cSldViewPr snapToGrid="0">
      <p:cViewPr varScale="1">
        <p:scale>
          <a:sx n="81" d="100"/>
          <a:sy n="81" d="100"/>
        </p:scale>
        <p:origin x="-2442" y="-84"/>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a:spcBef>
                <a:spcPct val="0"/>
              </a:spcBef>
              <a:buFontTx/>
              <a:buNone/>
              <a:defRPr sz="1200"/>
            </a:lvl1pPr>
          </a:lstStyle>
          <a:p>
            <a:endParaRPr lang="en-US"/>
          </a:p>
        </p:txBody>
      </p:sp>
      <p:sp>
        <p:nvSpPr>
          <p:cNvPr id="279555"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a:spcBef>
                <a:spcPct val="0"/>
              </a:spcBef>
              <a:buFontTx/>
              <a:buNone/>
              <a:defRPr sz="1200"/>
            </a:lvl1pPr>
          </a:lstStyle>
          <a:p>
            <a:endParaRPr lang="en-US"/>
          </a:p>
        </p:txBody>
      </p:sp>
      <p:sp>
        <p:nvSpPr>
          <p:cNvPr id="279556" name="Rectangle 4"/>
          <p:cNvSpPr>
            <a:spLocks noGrp="1" noChangeArrowheads="1"/>
          </p:cNvSpPr>
          <p:nvPr>
            <p:ph type="ftr" sz="quarter" idx="2"/>
          </p:nvPr>
        </p:nvSpPr>
        <p:spPr bwMode="auto">
          <a:xfrm>
            <a:off x="0"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a:spcBef>
                <a:spcPct val="0"/>
              </a:spcBef>
              <a:buFontTx/>
              <a:buNone/>
              <a:defRPr sz="1200"/>
            </a:lvl1pPr>
          </a:lstStyle>
          <a:p>
            <a:endParaRPr lang="en-US"/>
          </a:p>
        </p:txBody>
      </p:sp>
      <p:sp>
        <p:nvSpPr>
          <p:cNvPr id="279557" name="Rectangle 5"/>
          <p:cNvSpPr>
            <a:spLocks noGrp="1" noChangeArrowheads="1"/>
          </p:cNvSpPr>
          <p:nvPr>
            <p:ph type="sldNum" sz="quarter" idx="3"/>
          </p:nvPr>
        </p:nvSpPr>
        <p:spPr bwMode="auto">
          <a:xfrm>
            <a:off x="4144618"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a:spcBef>
                <a:spcPct val="0"/>
              </a:spcBef>
              <a:buFontTx/>
              <a:buNone/>
              <a:defRPr sz="1200"/>
            </a:lvl1pPr>
          </a:lstStyle>
          <a:p>
            <a:fld id="{09461B4C-046C-4874-B389-3ED8FEBF0B3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a:spcBef>
                <a:spcPct val="0"/>
              </a:spcBef>
              <a:buFontTx/>
              <a:buNone/>
              <a:defRPr sz="1200"/>
            </a:lvl1pPr>
          </a:lstStyle>
          <a:p>
            <a:endParaRPr lang="en-US"/>
          </a:p>
        </p:txBody>
      </p:sp>
      <p:sp>
        <p:nvSpPr>
          <p:cNvPr id="36867" name="Rectangle 3"/>
          <p:cNvSpPr>
            <a:spLocks noGrp="1" noChangeArrowheads="1"/>
          </p:cNvSpPr>
          <p:nvPr>
            <p:ph type="dt" idx="1"/>
          </p:nvPr>
        </p:nvSpPr>
        <p:spPr bwMode="auto">
          <a:xfrm>
            <a:off x="4144618"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a:spcBef>
                <a:spcPct val="0"/>
              </a:spcBef>
              <a:buFontTx/>
              <a:buNone/>
              <a:defRPr sz="1200"/>
            </a:lvl1pPr>
          </a:lstStyle>
          <a:p>
            <a:endParaRPr lang="en-US"/>
          </a:p>
        </p:txBody>
      </p:sp>
      <p:sp>
        <p:nvSpPr>
          <p:cNvPr id="36868"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975693" y="4561226"/>
            <a:ext cx="5363817" cy="43202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a:spcBef>
                <a:spcPct val="0"/>
              </a:spcBef>
              <a:buFontTx/>
              <a:buNone/>
              <a:defRPr sz="1200"/>
            </a:lvl1pPr>
          </a:lstStyle>
          <a:p>
            <a:endParaRPr lang="en-US"/>
          </a:p>
        </p:txBody>
      </p:sp>
      <p:sp>
        <p:nvSpPr>
          <p:cNvPr id="36871" name="Rectangle 7"/>
          <p:cNvSpPr>
            <a:spLocks noGrp="1" noChangeArrowheads="1"/>
          </p:cNvSpPr>
          <p:nvPr>
            <p:ph type="sldNum" sz="quarter" idx="5"/>
          </p:nvPr>
        </p:nvSpPr>
        <p:spPr bwMode="auto">
          <a:xfrm>
            <a:off x="4144618" y="9120813"/>
            <a:ext cx="3170583" cy="480387"/>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a:spcBef>
                <a:spcPct val="0"/>
              </a:spcBef>
              <a:buFontTx/>
              <a:buNone/>
              <a:defRPr sz="1200"/>
            </a:lvl1pPr>
          </a:lstStyle>
          <a:p>
            <a:fld id="{3D88B7FE-FBB3-4BE1-9F93-CB1A47FC18A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ducause.edu/ir/library/pdf/EDU07124B.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milnerm@phas.ubc.ca"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mailto:hillaryw23@hotmail.com"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milnerm@phas.ubc.ca"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mailto:hillaryw23@hotmail.co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14C14-C3A9-4198-BB40-26B5D7300BA4}" type="slidenum">
              <a:rPr lang="en-US"/>
              <a:pPr/>
              <a:t>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smtClean="0">
                <a:solidFill>
                  <a:schemeClr val="tx1"/>
                </a:solidFill>
              </a:rPr>
              <a:t>Resources:</a:t>
            </a:r>
          </a:p>
          <a:p>
            <a:r>
              <a:rPr lang="en-US" b="1" u="sng" baseline="0" dirty="0" smtClean="0">
                <a:solidFill>
                  <a:srgbClr val="FF0000"/>
                </a:solidFill>
                <a:hlinkClick r:id="rId3"/>
              </a:rPr>
              <a:t>http://www.educause.edu/ir/library/pdf/EDU07124B.pdf</a:t>
            </a:r>
            <a:r>
              <a:rPr lang="en-US" b="1" u="sng" baseline="0" dirty="0" smtClean="0">
                <a:solidFill>
                  <a:srgbClr val="FF0000"/>
                </a:solidFill>
              </a:rPr>
              <a:t> </a:t>
            </a:r>
          </a:p>
          <a:p>
            <a:endParaRPr lang="en-US"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BD3E5-06EA-409F-83B5-2B2497A355EB}" type="slidenum">
              <a:rPr lang="en-US"/>
              <a:pPr/>
              <a:t>16</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63E3A-B2C6-4FA7-A58C-D5D5F50C0D7F}" type="slidenum">
              <a:rPr lang="en-US"/>
              <a:pPr/>
              <a:t>17</a:t>
            </a:fld>
            <a:endParaRPr lang="en-US"/>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pPr>
              <a:lnSpc>
                <a:spcPct val="80000"/>
              </a:lnSpc>
            </a:pPr>
            <a:r>
              <a:rPr lang="en-US" sz="800" dirty="0"/>
              <a:t>A brief discussion of why and how In-Class Questions can be effective.</a:t>
            </a:r>
          </a:p>
          <a:p>
            <a:pPr>
              <a:lnSpc>
                <a:spcPct val="80000"/>
              </a:lnSpc>
            </a:pPr>
            <a:r>
              <a:rPr lang="en-US" sz="800" dirty="0"/>
              <a:t>It is now well-established that the model of the traditional "lecture" where the students passively absorb the information being given by the lecturer is educationally ineffective. Rather, attempting to actively engage students with the material is a much more productive strategy. Particularly for large classes, achieving this outcome is sometimes difficult. </a:t>
            </a:r>
          </a:p>
          <a:p>
            <a:pPr>
              <a:lnSpc>
                <a:spcPct val="80000"/>
              </a:lnSpc>
            </a:pPr>
            <a:r>
              <a:rPr lang="en-US" sz="800" dirty="0"/>
              <a:t>One technique that can be very effective is to ask the students challenging conceptually-based questions in class. These are typically posed in multiple-choice format, and the students "vote" on what they think is the correct answer. There are various ways in which the students can "vote" on their answer to the question:</a:t>
            </a:r>
          </a:p>
          <a:p>
            <a:pPr>
              <a:lnSpc>
                <a:spcPct val="80000"/>
              </a:lnSpc>
            </a:pPr>
            <a:r>
              <a:rPr lang="en-US" sz="800" dirty="0"/>
              <a:t>Provide each student with a Personal Response System ("clicker") and tally the votes using a computer. Most clicker systems can display the results instantaneously to the teacher and, if desired, to the class. It is possible to register the student's clicker so that the teacher can track which students are answering the questions and what their answers are. </a:t>
            </a:r>
          </a:p>
          <a:p>
            <a:pPr>
              <a:lnSpc>
                <a:spcPct val="80000"/>
              </a:lnSpc>
            </a:pPr>
            <a:r>
              <a:rPr lang="en-US" sz="800" dirty="0"/>
              <a:t>Provide each student with a set of cardboard squares, labeled "1", "2", etc. Each square is either white or a primary color, each corresponding to a particular label. The students simultaneously all raise the card corresponding to their answer to the question, and the teacher can visually scan the room to estimate the answers. Using this method the responses are largely anonymous. </a:t>
            </a:r>
          </a:p>
          <a:p>
            <a:pPr>
              <a:lnSpc>
                <a:spcPct val="80000"/>
              </a:lnSpc>
            </a:pPr>
            <a:r>
              <a:rPr lang="en-US" sz="800" dirty="0"/>
              <a:t>Have the students raise their hand to indicate their answers. The teacher can say "Hands up everyone who believes the right answer is number 1" and then "Hands up everyone who believes the right answer is number 2" and so on. This is the least effective method, since inevitably the students tend to look around to see what their classmates are answering before raising their hand. Nonetheless, this can be at least moderately successful. </a:t>
            </a:r>
          </a:p>
          <a:p>
            <a:pPr>
              <a:lnSpc>
                <a:spcPct val="80000"/>
              </a:lnSpc>
            </a:pPr>
            <a:r>
              <a:rPr lang="en-US" sz="800" dirty="0"/>
              <a:t>If almost none of the students answer correctly, then it is clearly time to stop and discuss the topic being asked in more detail: this is a form of "Just In Time Teaching."</a:t>
            </a:r>
          </a:p>
          <a:p>
            <a:pPr>
              <a:lnSpc>
                <a:spcPct val="80000"/>
              </a:lnSpc>
            </a:pPr>
            <a:r>
              <a:rPr lang="en-US" sz="800" dirty="0"/>
              <a:t>If almost all students get the correct answer to a question, a common reaction is to congratulate them and go on with the class. However, some people have their students discuss their answers with their classmates in small groups; this leads to the students having greater confidence that their answer is correct. </a:t>
            </a:r>
          </a:p>
          <a:p>
            <a:pPr>
              <a:lnSpc>
                <a:spcPct val="80000"/>
              </a:lnSpc>
            </a:pPr>
            <a:r>
              <a:rPr lang="en-US" sz="800" dirty="0"/>
              <a:t>If about half the class misses a question, one very effective technique is called </a:t>
            </a:r>
            <a:r>
              <a:rPr lang="en-US" sz="800" i="1" dirty="0"/>
              <a:t>Peer Instruction</a:t>
            </a:r>
            <a:r>
              <a:rPr lang="en-US" sz="800" dirty="0"/>
              <a:t>; the leading proponent of Peer Instruction is Eric Mazur at Harvard. In this methodology, the students break themselves up into small groups of 4 or 5, and discuss the question amongst themselves. After a few minutes the teacher brings the discussion to a close and again asks the students to vote on the answer to the question. When the method works, the percentage of students getting the right answer goes up dramatically; further if one polls the students about how confident they are in their answer both before and after Peer Instruction, that goes up dramatically too.</a:t>
            </a:r>
          </a:p>
          <a:p>
            <a:pPr>
              <a:lnSpc>
                <a:spcPct val="80000"/>
              </a:lnSpc>
            </a:pPr>
            <a:r>
              <a:rPr lang="en-US" sz="800" dirty="0"/>
              <a:t>For this pedagogy to be maximally effective, it is important that the students have read the relevant sections of the textbook </a:t>
            </a:r>
            <a:r>
              <a:rPr lang="en-US" sz="800" i="1" dirty="0"/>
              <a:t>before</a:t>
            </a:r>
            <a:r>
              <a:rPr lang="en-US" sz="800" dirty="0"/>
              <a:t> class. Having regular pre-class quizzes is effective for this. Some key points about such quizzes are:</a:t>
            </a:r>
          </a:p>
          <a:p>
            <a:pPr>
              <a:lnSpc>
                <a:spcPct val="80000"/>
              </a:lnSpc>
            </a:pPr>
            <a:r>
              <a:rPr lang="en-US" sz="800" dirty="0"/>
              <a:t>They should count for a small but non-zero mark. As Priscilla Laws says: </a:t>
            </a:r>
            <a:r>
              <a:rPr lang="en-US" sz="800" i="1" dirty="0"/>
              <a:t>If you don't test for it, you don't get it.</a:t>
            </a:r>
            <a:r>
              <a:rPr lang="en-US" sz="800" dirty="0"/>
              <a:t> </a:t>
            </a:r>
          </a:p>
          <a:p>
            <a:pPr>
              <a:lnSpc>
                <a:spcPct val="80000"/>
              </a:lnSpc>
            </a:pPr>
            <a:r>
              <a:rPr lang="en-US" sz="800" dirty="0"/>
              <a:t>They should be trivially easy if the student has actually read the textbook. </a:t>
            </a:r>
          </a:p>
          <a:p>
            <a:pPr>
              <a:lnSpc>
                <a:spcPct val="80000"/>
              </a:lnSpc>
            </a:pPr>
            <a:endParaRPr 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F97F9-42A5-4910-BC32-36D0FAF17CAF}" type="slidenum">
              <a:rPr lang="en-US"/>
              <a:pPr/>
              <a:t>18</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r>
              <a:rPr lang="en-US"/>
              <a:t>Traditional physics instruction does not help the majority of the students to make progress from on the novice-expert continuum, instead it reinforces novice-like behaviors such as superficial formula recognition and matching, de-contextualized problem solving, finding meaningless answers to meaningless problems and acquiring lots of meaningless information without asking why it is needed and where it is applicable.  </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9F204-A632-43C8-85B4-AA4CC8E50475}" type="slidenum">
              <a:rPr lang="en-US"/>
              <a:pPr/>
              <a:t>19</a:t>
            </a:fld>
            <a:endParaRPr lang="en-US"/>
          </a:p>
        </p:txBody>
      </p:sp>
      <p:sp>
        <p:nvSpPr>
          <p:cNvPr id="535554" name="Rectangle 2"/>
          <p:cNvSpPr>
            <a:spLocks noGrp="1" noRot="1" noChangeAspect="1" noChangeArrowheads="1" noTextEdit="1"/>
          </p:cNvSpPr>
          <p:nvPr>
            <p:ph type="sldImg"/>
          </p:nvPr>
        </p:nvSpPr>
        <p:spPr>
          <a:xfrm>
            <a:off x="1257300" y="719138"/>
            <a:ext cx="4800600" cy="3600450"/>
          </a:xfrm>
          <a:ln/>
        </p:spPr>
      </p:sp>
      <p:sp>
        <p:nvSpPr>
          <p:cNvPr id="535555" name="Rectangle 3"/>
          <p:cNvSpPr>
            <a:spLocks noGrp="1" noChangeArrowheads="1"/>
          </p:cNvSpPr>
          <p:nvPr>
            <p:ph type="body" idx="1"/>
          </p:nvPr>
        </p:nvSpPr>
        <p:spPr>
          <a:xfrm>
            <a:off x="732183" y="4561226"/>
            <a:ext cx="5850835" cy="4320213"/>
          </a:xfrm>
        </p:spPr>
        <p:txBody>
          <a:bodyPr/>
          <a:lstStyle/>
          <a:p>
            <a:pPr marL="342900" indent="-342900">
              <a:spcBef>
                <a:spcPct val="50000"/>
              </a:spcBef>
              <a:buFontTx/>
              <a:buNone/>
            </a:pPr>
            <a:r>
              <a:rPr lang="en-US" b="1" dirty="0" smtClean="0"/>
              <a:t>Assignment:</a:t>
            </a:r>
            <a:r>
              <a:rPr lang="en-US" dirty="0" smtClean="0"/>
              <a:t> You plan a 45 min lesson on </a:t>
            </a:r>
            <a:r>
              <a:rPr lang="en-US" b="1" dirty="0" smtClean="0">
                <a:solidFill>
                  <a:srgbClr val="FF0000"/>
                </a:solidFill>
              </a:rPr>
              <a:t>a topic of your choice</a:t>
            </a:r>
            <a:r>
              <a:rPr lang="en-US" dirty="0" smtClean="0">
                <a:solidFill>
                  <a:srgbClr val="FF0000"/>
                </a:solidFill>
              </a:rPr>
              <a:t>.</a:t>
            </a:r>
            <a:r>
              <a:rPr lang="en-US" dirty="0" smtClean="0"/>
              <a:t> You have a class of 50 first year students and you decided to use Peer Instruction. </a:t>
            </a:r>
          </a:p>
          <a:p>
            <a:pPr marL="342900" indent="-342900">
              <a:lnSpc>
                <a:spcPct val="80000"/>
              </a:lnSpc>
              <a:spcBef>
                <a:spcPct val="50000"/>
              </a:spcBef>
              <a:buFontTx/>
              <a:buNone/>
            </a:pPr>
            <a:r>
              <a:rPr lang="en-US" dirty="0" smtClean="0"/>
              <a:t>Come up with three clicker questions from three different levels on Bloom’s taxonomy.</a:t>
            </a:r>
          </a:p>
          <a:p>
            <a:pPr marL="342900" indent="-342900">
              <a:lnSpc>
                <a:spcPct val="80000"/>
              </a:lnSpc>
              <a:spcBef>
                <a:spcPct val="50000"/>
              </a:spcBef>
              <a:buFontTx/>
              <a:buNone/>
            </a:pPr>
            <a:r>
              <a:rPr lang="en-US" dirty="0" smtClean="0"/>
              <a:t>Why do you want to use them?</a:t>
            </a:r>
          </a:p>
          <a:p>
            <a:pPr marL="342900" indent="-342900">
              <a:lnSpc>
                <a:spcPct val="80000"/>
              </a:lnSpc>
              <a:spcBef>
                <a:spcPct val="50000"/>
              </a:spcBef>
              <a:buFontTx/>
              <a:buNone/>
            </a:pPr>
            <a:r>
              <a:rPr lang="en-US" dirty="0" smtClean="0"/>
              <a:t>How to ask good clicker questions:</a:t>
            </a:r>
          </a:p>
          <a:p>
            <a:pPr marL="342900" indent="-342900">
              <a:lnSpc>
                <a:spcPct val="80000"/>
              </a:lnSpc>
              <a:spcBef>
                <a:spcPct val="50000"/>
              </a:spcBef>
              <a:buFontTx/>
              <a:buNone/>
            </a:pPr>
            <a:r>
              <a:rPr lang="en-US" dirty="0" smtClean="0"/>
              <a:t>What are expected students’ answers/difficulties?</a:t>
            </a:r>
          </a:p>
          <a:p>
            <a:pPr marL="342900" indent="-342900">
              <a:lnSpc>
                <a:spcPct val="80000"/>
              </a:lnSpc>
              <a:spcBef>
                <a:spcPct val="50000"/>
              </a:spcBef>
              <a:buFontTx/>
              <a:buNone/>
            </a:pPr>
            <a:r>
              <a:rPr lang="en-US" dirty="0" smtClean="0"/>
              <a:t>What are you planning to do next?</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lnSpc>
                <a:spcPct val="120000"/>
              </a:lnSpc>
              <a:spcBef>
                <a:spcPct val="50000"/>
              </a:spcBef>
              <a:defRPr/>
            </a:pPr>
            <a:r>
              <a:rPr lang="en-US" dirty="0" smtClean="0">
                <a:cs typeface="Times New Roman" pitchFamily="18" charset="0"/>
              </a:rPr>
              <a:t>The ice displaces the amount of  water equal to its weight. Therefore when the ice melts it all turns to water and occupies exactly the same volume which had been displaced before. Therefore the water level doesn’t change!</a:t>
            </a:r>
            <a:endParaRPr lang="en-US" dirty="0">
              <a:cs typeface="Times New Roman" pitchFamily="18" charset="0"/>
            </a:endParaRPr>
          </a:p>
        </p:txBody>
      </p:sp>
      <p:sp>
        <p:nvSpPr>
          <p:cNvPr id="34820" name="Slide Number Placeholder 3"/>
          <p:cNvSpPr>
            <a:spLocks noGrp="1"/>
          </p:cNvSpPr>
          <p:nvPr>
            <p:ph type="sldNum" sz="quarter" idx="5"/>
          </p:nvPr>
        </p:nvSpPr>
        <p:spPr>
          <a:noFill/>
        </p:spPr>
        <p:txBody>
          <a:bodyPr/>
          <a:lstStyle/>
          <a:p>
            <a:fld id="{E96C9B25-A39E-4851-B77F-A2897ECBCB1D}" type="slidenum">
              <a:rPr lang="ru-RU" smtClean="0">
                <a:latin typeface="Arial" pitchFamily="34" charset="0"/>
              </a:rPr>
              <a:pPr/>
              <a:t>20</a:t>
            </a:fld>
            <a:endParaRPr lang="ru-RU"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lnSpc>
                <a:spcPct val="120000"/>
              </a:lnSpc>
              <a:spcBef>
                <a:spcPct val="50000"/>
              </a:spcBef>
              <a:defRPr/>
            </a:pPr>
            <a:r>
              <a:rPr lang="en-US" dirty="0" smtClean="0">
                <a:solidFill>
                  <a:schemeClr val="bg1"/>
                </a:solidFill>
                <a:cs typeface="Times New Roman" pitchFamily="18" charset="0"/>
              </a:rPr>
              <a:t>The ice displaces the amount of  water equal to its weight, however since the density of the pebble is higher than the density of water, the amount of displaced water to support the pebble is more than its volume. Therefore when the ice melts it all turns to water and occupies exactly the same volume which had been displaced before, which is not true for the pebble. It sinks, therefore it will occupy less volume and the water level will go down!</a:t>
            </a:r>
            <a:endParaRPr lang="en-US" dirty="0">
              <a:solidFill>
                <a:schemeClr val="bg1"/>
              </a:solidFill>
              <a:cs typeface="Times New Roman" pitchFamily="18" charset="0"/>
            </a:endParaRPr>
          </a:p>
        </p:txBody>
      </p:sp>
      <p:sp>
        <p:nvSpPr>
          <p:cNvPr id="35844" name="Slide Number Placeholder 3"/>
          <p:cNvSpPr>
            <a:spLocks noGrp="1"/>
          </p:cNvSpPr>
          <p:nvPr>
            <p:ph type="sldNum" sz="quarter" idx="5"/>
          </p:nvPr>
        </p:nvSpPr>
        <p:spPr>
          <a:noFill/>
        </p:spPr>
        <p:txBody>
          <a:bodyPr/>
          <a:lstStyle/>
          <a:p>
            <a:fld id="{8CC4F5A8-238E-475C-AD02-4D998EE19FDE}" type="slidenum">
              <a:rPr lang="ru-RU" smtClean="0">
                <a:latin typeface="Arial" pitchFamily="34" charset="0"/>
              </a:rPr>
              <a:pPr/>
              <a:t>21</a:t>
            </a:fld>
            <a:endParaRPr lang="ru-RU"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7B024-D983-4A29-983D-BD42CD8223ED}" type="slidenum">
              <a:rPr lang="en-US"/>
              <a:pPr/>
              <a:t>26</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C24EF-217C-45C1-8EE3-C24A618E72C3}" type="slidenum">
              <a:rPr lang="en-US"/>
              <a:pPr/>
              <a:t>27</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a:t>The way we teach today we do not achieve these goals for the majority of the students. – Traditional lecture demonstrations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332B3-107E-4FF4-95DB-014307673BFA}" type="slidenum">
              <a:rPr lang="en-US"/>
              <a:pPr/>
              <a:t>28</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3B663-62AF-4CE5-B589-4C0566C7023D}" type="slidenum">
              <a:rPr lang="en-US"/>
              <a:pPr/>
              <a:t>29</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a:t>The way we teach today we do not achieve these goals for the majority of the students. – Traditional lecture demonstrations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A3EF5-DBDC-4A50-98EE-8B3DC37ECC9D}" type="slidenum">
              <a:rPr lang="en-US"/>
              <a:pPr/>
              <a:t>2</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pPr marL="237127" indent="-237127"/>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D9014-9CB0-4667-95CA-83A02EC98699}" type="slidenum">
              <a:rPr lang="en-US"/>
              <a:pPr/>
              <a:t>30</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54C28-A246-41E5-B46F-947C84C8989D}" type="slidenum">
              <a:rPr lang="en-US"/>
              <a:pPr/>
              <a:t>31</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r>
              <a:rPr kumimoji="0" lang="en-US"/>
              <a:t>Traditional approach not effective for developing conceptual understanding.  </a:t>
            </a:r>
          </a:p>
          <a:p>
            <a:r>
              <a:rPr kumimoji="0" lang="en-US">
                <a:solidFill>
                  <a:schemeClr val="accent2"/>
                </a:solidFill>
              </a:rPr>
              <a:t>Lecturer quality, class size, institution,...doesn't matter!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DC182-670D-4051-8A8D-672D05A92FAF}" type="slidenum">
              <a:rPr lang="en-US"/>
              <a:pPr/>
              <a:t>32</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pPr>
              <a:lnSpc>
                <a:spcPct val="90000"/>
              </a:lnSpc>
            </a:pPr>
            <a:r>
              <a:rPr lang="en-US" sz="1000" i="1" dirty="0"/>
              <a:t>I feel that Physics is a lot harder to understand than I had expected. Going into this course I expected it to be a lot of math because that's what I was told by my older sister but in Dr. M's class it was mostly concepts which threw me off a lot. </a:t>
            </a:r>
          </a:p>
          <a:p>
            <a:pPr>
              <a:lnSpc>
                <a:spcPct val="80000"/>
              </a:lnSpc>
            </a:pPr>
            <a:r>
              <a:rPr lang="en-US" sz="800" dirty="0"/>
              <a:t>~~~~~~~~~~~~~~~~~~~~~~~~~~~~~~~~~~~~~~~~~~~~~~~~</a:t>
            </a:r>
          </a:p>
          <a:p>
            <a:pPr>
              <a:lnSpc>
                <a:spcPct val="80000"/>
              </a:lnSpc>
            </a:pPr>
            <a:r>
              <a:rPr lang="en-US" sz="800" dirty="0"/>
              <a:t>Thanks a million! I think </a:t>
            </a:r>
            <a:r>
              <a:rPr lang="en-US" sz="800" dirty="0" err="1"/>
              <a:t>i</a:t>
            </a:r>
            <a:r>
              <a:rPr lang="en-US" sz="800" dirty="0"/>
              <a:t> will give it some thought! This could be life changing! =P </a:t>
            </a:r>
            <a:br>
              <a:rPr lang="en-US" sz="800" dirty="0"/>
            </a:br>
            <a:r>
              <a:rPr lang="en-US" sz="800" dirty="0"/>
              <a:t>have an excellent holiday! </a:t>
            </a:r>
            <a:br>
              <a:rPr lang="en-US" sz="800" dirty="0"/>
            </a:br>
            <a:r>
              <a:rPr lang="en-US" sz="800" dirty="0"/>
              <a:t/>
            </a:r>
            <a:br>
              <a:rPr lang="en-US" sz="800" dirty="0"/>
            </a:br>
            <a:r>
              <a:rPr lang="en-US" sz="800" dirty="0"/>
              <a:t>Hillary </a:t>
            </a:r>
            <a:br>
              <a:rPr lang="en-US" sz="800" dirty="0"/>
            </a:br>
            <a:r>
              <a:rPr lang="en-US" sz="800" dirty="0"/>
              <a:t/>
            </a:r>
            <a:br>
              <a:rPr lang="en-US" sz="800" dirty="0"/>
            </a:br>
            <a:r>
              <a:rPr lang="en-US" sz="800" dirty="0"/>
              <a:t/>
            </a:r>
            <a:br>
              <a:rPr lang="en-US" sz="800" dirty="0"/>
            </a:br>
            <a:r>
              <a:rPr lang="en-US" sz="800" dirty="0"/>
              <a:t>From: Marina Milner-Bolotin </a:t>
            </a:r>
            <a:r>
              <a:rPr lang="en-US" sz="800" dirty="0">
                <a:hlinkClick r:id="rId3"/>
              </a:rPr>
              <a:t>&lt;milnerm@phas.ubc.ca&gt;</a:t>
            </a:r>
            <a:r>
              <a:rPr lang="en-US" sz="800" dirty="0"/>
              <a:t> </a:t>
            </a:r>
            <a:br>
              <a:rPr lang="en-US" sz="800" dirty="0"/>
            </a:br>
            <a:r>
              <a:rPr lang="en-US" sz="800" dirty="0"/>
              <a:t>To: h w </a:t>
            </a:r>
            <a:r>
              <a:rPr lang="en-US" sz="800" dirty="0">
                <a:hlinkClick r:id="rId4"/>
              </a:rPr>
              <a:t>&lt;hillaryw23@hotmail.com&gt;</a:t>
            </a:r>
            <a:r>
              <a:rPr lang="en-US" sz="800" dirty="0"/>
              <a:t> </a:t>
            </a:r>
            <a:br>
              <a:rPr lang="en-US" sz="800" dirty="0"/>
            </a:br>
            <a:r>
              <a:rPr lang="en-US" sz="800" dirty="0"/>
              <a:t>Subject: Re: PHYS 100 102 student email </a:t>
            </a:r>
            <a:br>
              <a:rPr lang="en-US" sz="800" dirty="0"/>
            </a:br>
            <a:r>
              <a:rPr lang="en-US" sz="800" dirty="0"/>
              <a:t>Date: Tue, 19 Dec 2006 10:40:30 -0800 </a:t>
            </a:r>
            <a:br>
              <a:rPr lang="en-US" sz="800" dirty="0"/>
            </a:br>
            <a:r>
              <a:rPr lang="en-US" sz="800" dirty="0"/>
              <a:t/>
            </a:r>
            <a:br>
              <a:rPr lang="en-US" sz="800" dirty="0"/>
            </a:br>
            <a:r>
              <a:rPr lang="en-US" sz="800" dirty="0"/>
              <a:t>Hi Hillary, </a:t>
            </a:r>
            <a:br>
              <a:rPr lang="en-US" sz="800" dirty="0"/>
            </a:br>
            <a:r>
              <a:rPr lang="en-US" sz="800" dirty="0"/>
              <a:t/>
            </a:r>
            <a:br>
              <a:rPr lang="en-US" sz="800" dirty="0"/>
            </a:br>
            <a:r>
              <a:rPr lang="en-US" sz="800" dirty="0"/>
              <a:t>I wanted to tell you that we did not do any scaling (I do not </a:t>
            </a:r>
            <a:r>
              <a:rPr lang="en-US" sz="800" dirty="0" err="1"/>
              <a:t>beleive</a:t>
            </a:r>
            <a:r>
              <a:rPr lang="en-US" sz="800" dirty="0"/>
              <a:t> in scaling as I think people have to get the marks they earned) and the mark you got, you earned - it is absolutely real. Your mark on the final exam was 41 out of 45, which is 91% and this replaced your midterms. Since your all other marks were exceptional (perfect mark on the lab, MP, almost perfect on PRS, your final mark is 94. I also wanted to tell you that you got 100% on the posttest (remember the multiple </a:t>
            </a:r>
            <a:r>
              <a:rPr lang="en-US" sz="800" dirty="0" err="1"/>
              <a:t>choise</a:t>
            </a:r>
            <a:r>
              <a:rPr lang="en-US" sz="800" dirty="0"/>
              <a:t> one hour long test) which was excellent. </a:t>
            </a:r>
            <a:br>
              <a:rPr lang="en-US" sz="800" dirty="0"/>
            </a:br>
            <a:r>
              <a:rPr lang="en-US" sz="800" dirty="0"/>
              <a:t/>
            </a:r>
            <a:br>
              <a:rPr lang="en-US" sz="800" dirty="0"/>
            </a:br>
            <a:r>
              <a:rPr lang="en-US" sz="800" dirty="0"/>
              <a:t>So the 94% you earned is completely your hard earned marked and I am very proud of you! Out of 260 students in my class you are top 10, so you should think about physics more seriously. </a:t>
            </a:r>
            <a:br>
              <a:rPr lang="en-US" sz="800" dirty="0"/>
            </a:br>
            <a:r>
              <a:rPr lang="en-US" sz="800" dirty="0"/>
              <a:t/>
            </a:r>
            <a:br>
              <a:rPr lang="en-US" sz="800" dirty="0"/>
            </a:br>
            <a:r>
              <a:rPr lang="en-US" sz="800" dirty="0"/>
              <a:t>Thank you for your nice words. This means a lot to me and have a great holiday. I am very proud of your achievements! I hope your other classes were as great as this one. </a:t>
            </a:r>
            <a:br>
              <a:rPr lang="en-US" sz="800" dirty="0"/>
            </a:br>
            <a:r>
              <a:rPr lang="en-US" sz="800" dirty="0"/>
              <a:t/>
            </a:r>
            <a:br>
              <a:rPr lang="en-US" sz="800" dirty="0"/>
            </a:br>
            <a:r>
              <a:rPr lang="en-US" sz="800" dirty="0"/>
              <a:t>Best wishes, Dr. M. </a:t>
            </a:r>
            <a:br>
              <a:rPr lang="en-US" sz="800" dirty="0"/>
            </a:br>
            <a:r>
              <a:rPr lang="en-US" sz="800" dirty="0"/>
              <a:t/>
            </a:r>
            <a:br>
              <a:rPr lang="en-US" sz="800" dirty="0"/>
            </a:br>
            <a:r>
              <a:rPr lang="en-US" sz="800" dirty="0"/>
              <a:t>PS: If you ever want to visit a physics lab or talk to physics students, let me know! </a:t>
            </a:r>
            <a:br>
              <a:rPr lang="en-US" sz="800" dirty="0"/>
            </a:br>
            <a:r>
              <a:rPr lang="en-US" sz="800" dirty="0"/>
              <a:t/>
            </a:r>
            <a:br>
              <a:rPr lang="en-US" sz="800" dirty="0"/>
            </a:br>
            <a:r>
              <a:rPr lang="en-US" sz="800" dirty="0"/>
              <a:t>h w wrote: </a:t>
            </a:r>
            <a:br>
              <a:rPr lang="en-US" sz="800" dirty="0"/>
            </a:br>
            <a:r>
              <a:rPr lang="en-US" sz="800" dirty="0"/>
              <a:t/>
            </a:r>
            <a:br>
              <a:rPr lang="en-US" sz="800" dirty="0"/>
            </a:br>
            <a:r>
              <a:rPr lang="en-US" sz="800" dirty="0"/>
              <a:t>Hi Dr. M, </a:t>
            </a:r>
            <a:br>
              <a:rPr lang="en-US" sz="800" dirty="0"/>
            </a:br>
            <a:r>
              <a:rPr lang="en-US" sz="800" dirty="0"/>
              <a:t>I just wanted to thank you for an awesome physics 100 class! you REALLY made physics A LOT easier and a LOT more enjoyable. It helped tremendously that you care so much about us students, and always want the best for us! Just as a specific reference, </a:t>
            </a:r>
            <a:r>
              <a:rPr lang="en-US" sz="800" dirty="0" err="1"/>
              <a:t>i</a:t>
            </a:r>
            <a:r>
              <a:rPr lang="en-US" sz="800" dirty="0"/>
              <a:t> got 77% and 66% (after the scaling) on the midterms, and with your help and also the study tips from </a:t>
            </a:r>
            <a:r>
              <a:rPr lang="en-US" sz="800" dirty="0" err="1"/>
              <a:t>boyang</a:t>
            </a:r>
            <a:r>
              <a:rPr lang="en-US" sz="800" dirty="0"/>
              <a:t>, </a:t>
            </a:r>
            <a:r>
              <a:rPr lang="en-US" sz="800" dirty="0" err="1"/>
              <a:t>i</a:t>
            </a:r>
            <a:r>
              <a:rPr lang="en-US" sz="800" dirty="0"/>
              <a:t> managed to get 94% overall (of course, </a:t>
            </a:r>
            <a:r>
              <a:rPr lang="en-US" sz="800" dirty="0" err="1"/>
              <a:t>i'm</a:t>
            </a:r>
            <a:r>
              <a:rPr lang="en-US" sz="800" dirty="0"/>
              <a:t> sure there was some scaling done there as well =P). but in any case, </a:t>
            </a:r>
            <a:r>
              <a:rPr lang="en-US" sz="800" dirty="0" err="1"/>
              <a:t>i</a:t>
            </a:r>
            <a:r>
              <a:rPr lang="en-US" sz="800" dirty="0"/>
              <a:t> just wanted to comment on your exceptional teaching! thanks again for a great term! </a:t>
            </a:r>
            <a:r>
              <a:rPr lang="en-US" sz="800" dirty="0" err="1"/>
              <a:t>i</a:t>
            </a:r>
            <a:r>
              <a:rPr lang="en-US" sz="800" dirty="0"/>
              <a:t> truly believe </a:t>
            </a:r>
            <a:r>
              <a:rPr lang="en-US" sz="800" dirty="0" err="1"/>
              <a:t>i</a:t>
            </a:r>
            <a:r>
              <a:rPr lang="en-US" sz="800" dirty="0"/>
              <a:t> learned the most from your class out of all my other classes. and, most of all, </a:t>
            </a:r>
            <a:r>
              <a:rPr lang="en-US" sz="800" dirty="0" err="1"/>
              <a:t>i'm</a:t>
            </a:r>
            <a:r>
              <a:rPr lang="en-US" sz="800" dirty="0"/>
              <a:t> starting to rethink my opinion about physics =D No words can express my appreciation for having you as my professor! thanks! </a:t>
            </a:r>
            <a:br>
              <a:rPr lang="en-US" sz="800" dirty="0"/>
            </a:br>
            <a:r>
              <a:rPr lang="en-US" sz="800" dirty="0"/>
              <a:t/>
            </a:r>
            <a:br>
              <a:rPr lang="en-US" sz="800" dirty="0"/>
            </a:br>
            <a:r>
              <a:rPr lang="en-US" sz="800" dirty="0"/>
              <a:t>have a good winter holiday! enjoy the break you deserve! </a:t>
            </a:r>
            <a:br>
              <a:rPr lang="en-US" sz="800" dirty="0"/>
            </a:br>
            <a:r>
              <a:rPr lang="en-US" sz="800" dirty="0"/>
              <a:t>Hillary </a:t>
            </a:r>
            <a:br>
              <a:rPr lang="en-US" sz="800" dirty="0"/>
            </a:br>
            <a:r>
              <a:rPr lang="en-US" sz="800" dirty="0"/>
              <a:t/>
            </a:r>
            <a:br>
              <a:rPr lang="en-US" sz="800" dirty="0"/>
            </a:br>
            <a:r>
              <a:rPr lang="en-US" sz="800" dirty="0"/>
              <a:t>p.s. I was also wondering which other courses you teach?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107C9-2E82-4713-8A27-3F0FB8FD2AE1}" type="slidenum">
              <a:rPr lang="en-US"/>
              <a:pPr/>
              <a:t>33</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pPr>
              <a:lnSpc>
                <a:spcPct val="90000"/>
              </a:lnSpc>
            </a:pPr>
            <a:r>
              <a:rPr lang="en-US" sz="800" dirty="0"/>
              <a:t/>
            </a:r>
            <a:br>
              <a:rPr lang="en-US" sz="800" dirty="0"/>
            </a:br>
            <a:r>
              <a:rPr lang="en-US" sz="800" dirty="0"/>
              <a:t>Hillary </a:t>
            </a:r>
            <a:br>
              <a:rPr lang="en-US" sz="800" dirty="0"/>
            </a:br>
            <a:r>
              <a:rPr lang="en-US" sz="800" dirty="0"/>
              <a:t/>
            </a:r>
            <a:br>
              <a:rPr lang="en-US" sz="800" dirty="0"/>
            </a:br>
            <a:r>
              <a:rPr lang="en-US" sz="800" dirty="0"/>
              <a:t/>
            </a:r>
            <a:br>
              <a:rPr lang="en-US" sz="800" dirty="0"/>
            </a:br>
            <a:r>
              <a:rPr lang="en-US" sz="800" dirty="0"/>
              <a:t>From: Marina Milner-Bolotin </a:t>
            </a:r>
            <a:r>
              <a:rPr lang="en-US" sz="800" dirty="0">
                <a:hlinkClick r:id="rId3"/>
              </a:rPr>
              <a:t>&lt;milnerm@phas.ubc.ca&gt;</a:t>
            </a:r>
            <a:r>
              <a:rPr lang="en-US" sz="800" dirty="0"/>
              <a:t> </a:t>
            </a:r>
            <a:br>
              <a:rPr lang="en-US" sz="800" dirty="0"/>
            </a:br>
            <a:r>
              <a:rPr lang="en-US" sz="800" dirty="0"/>
              <a:t>To: h w </a:t>
            </a:r>
            <a:r>
              <a:rPr lang="en-US" sz="800" dirty="0">
                <a:hlinkClick r:id="rId4"/>
              </a:rPr>
              <a:t>&lt;hillaryw23@hotmail.com&gt;</a:t>
            </a:r>
            <a:r>
              <a:rPr lang="en-US" sz="800" dirty="0"/>
              <a:t> </a:t>
            </a:r>
            <a:br>
              <a:rPr lang="en-US" sz="800" dirty="0"/>
            </a:br>
            <a:r>
              <a:rPr lang="en-US" sz="800" dirty="0"/>
              <a:t>Subject: Re: PHYS 100 102 student email </a:t>
            </a:r>
            <a:br>
              <a:rPr lang="en-US" sz="800" dirty="0"/>
            </a:br>
            <a:r>
              <a:rPr lang="en-US" sz="800" dirty="0"/>
              <a:t>Date: Tue, 19 Dec 2006 10:40:30 -0800 </a:t>
            </a:r>
            <a:br>
              <a:rPr lang="en-US" sz="800" dirty="0"/>
            </a:br>
            <a:r>
              <a:rPr lang="en-US" sz="800" dirty="0"/>
              <a:t/>
            </a:r>
            <a:br>
              <a:rPr lang="en-US" sz="800" dirty="0"/>
            </a:br>
            <a:r>
              <a:rPr lang="en-US" sz="800" dirty="0"/>
              <a:t>Hi Hillary, </a:t>
            </a:r>
            <a:br>
              <a:rPr lang="en-US" sz="800" dirty="0"/>
            </a:br>
            <a:r>
              <a:rPr lang="en-US" sz="800" dirty="0"/>
              <a:t/>
            </a:r>
            <a:br>
              <a:rPr lang="en-US" sz="800" dirty="0"/>
            </a:br>
            <a:r>
              <a:rPr lang="en-US" sz="800" dirty="0"/>
              <a:t>I wanted to tell you that we did not do any scaling (I do not </a:t>
            </a:r>
            <a:r>
              <a:rPr lang="en-US" sz="800" dirty="0" err="1"/>
              <a:t>beleive</a:t>
            </a:r>
            <a:r>
              <a:rPr lang="en-US" sz="800" dirty="0"/>
              <a:t> in scaling as I think people have to get the marks they earned) and the mark you got, you earned - it is absolutely real. Your mark on the final exam was 41 out of 45, which is 91% and this replaced your midterms. Since your all other marks were exceptional (perfect mark on the lab, MP, almost perfect on PRS, your final mark is 94. I also wanted to tell you that you got 100% on the posttest (remember the multiple </a:t>
            </a:r>
            <a:r>
              <a:rPr lang="en-US" sz="800" dirty="0" err="1"/>
              <a:t>choise</a:t>
            </a:r>
            <a:r>
              <a:rPr lang="en-US" sz="800" dirty="0"/>
              <a:t> one hour long test) which was excellent. </a:t>
            </a:r>
            <a:br>
              <a:rPr lang="en-US" sz="800" dirty="0"/>
            </a:br>
            <a:r>
              <a:rPr lang="en-US" sz="800" dirty="0"/>
              <a:t/>
            </a:r>
            <a:br>
              <a:rPr lang="en-US" sz="800" dirty="0"/>
            </a:br>
            <a:r>
              <a:rPr lang="en-US" sz="800" dirty="0"/>
              <a:t>So the 94% you earned is completely your hard earned marked and I am very proud of you! Out of 260 students in my class you are top 10, so you should think about physics more seriously. </a:t>
            </a:r>
            <a:br>
              <a:rPr lang="en-US" sz="800" dirty="0"/>
            </a:br>
            <a:r>
              <a:rPr lang="en-US" sz="800" dirty="0"/>
              <a:t/>
            </a:r>
            <a:br>
              <a:rPr lang="en-US" sz="800" dirty="0"/>
            </a:br>
            <a:r>
              <a:rPr lang="en-US" sz="800" dirty="0"/>
              <a:t>Thank you for your nice words. This means a lot to me and have a great holiday. I am very proud of your achievements! I hope your other classes were as great as this one. </a:t>
            </a:r>
            <a:br>
              <a:rPr lang="en-US" sz="800" dirty="0"/>
            </a:br>
            <a:r>
              <a:rPr lang="en-US" sz="800" dirty="0"/>
              <a:t/>
            </a:r>
            <a:br>
              <a:rPr lang="en-US" sz="800" dirty="0"/>
            </a:br>
            <a:r>
              <a:rPr lang="en-US" sz="800" dirty="0"/>
              <a:t>Best wishes, Dr. M. </a:t>
            </a:r>
            <a:br>
              <a:rPr lang="en-US" sz="800" dirty="0"/>
            </a:br>
            <a:r>
              <a:rPr lang="en-US" sz="800" dirty="0"/>
              <a:t/>
            </a:r>
            <a:br>
              <a:rPr lang="en-US" sz="800" dirty="0"/>
            </a:br>
            <a:r>
              <a:rPr lang="en-US" sz="800" dirty="0"/>
              <a:t>PS: If you ever want to visit a physics lab or talk to physics students, let me know! </a:t>
            </a:r>
            <a:br>
              <a:rPr lang="en-US" sz="800" dirty="0"/>
            </a:br>
            <a:r>
              <a:rPr lang="en-US" sz="800" dirty="0"/>
              <a:t/>
            </a:r>
            <a:br>
              <a:rPr lang="en-US" sz="800" dirty="0"/>
            </a:br>
            <a:r>
              <a:rPr lang="en-US" sz="800" dirty="0"/>
              <a:t>h w wrote: </a:t>
            </a:r>
            <a:br>
              <a:rPr lang="en-US" sz="800" dirty="0"/>
            </a:br>
            <a:r>
              <a:rPr lang="en-US" sz="800" dirty="0"/>
              <a:t/>
            </a:r>
            <a:br>
              <a:rPr lang="en-US" sz="800" dirty="0"/>
            </a:br>
            <a:r>
              <a:rPr lang="en-US" sz="800" dirty="0"/>
              <a:t>Hi Dr. M, </a:t>
            </a:r>
            <a:br>
              <a:rPr lang="en-US" sz="800" dirty="0"/>
            </a:br>
            <a:r>
              <a:rPr lang="en-US" sz="800" dirty="0"/>
              <a:t>I just wanted to thank you for an awesome physics 100 class! you REALLY made physics A LOT easier and a LOT more enjoyable. It helped tremendously that you care so much about us students, and always want the best for us! Just as a specific reference, </a:t>
            </a:r>
            <a:r>
              <a:rPr lang="en-US" sz="800" dirty="0" err="1"/>
              <a:t>i</a:t>
            </a:r>
            <a:r>
              <a:rPr lang="en-US" sz="800" dirty="0"/>
              <a:t> got 77% and 66% (after the scaling) on the midterms, and with your help and also the study tips from </a:t>
            </a:r>
            <a:r>
              <a:rPr lang="en-US" sz="800" dirty="0" err="1"/>
              <a:t>boyang</a:t>
            </a:r>
            <a:r>
              <a:rPr lang="en-US" sz="800" dirty="0"/>
              <a:t>, </a:t>
            </a:r>
            <a:r>
              <a:rPr lang="en-US" sz="800" dirty="0" err="1"/>
              <a:t>i</a:t>
            </a:r>
            <a:r>
              <a:rPr lang="en-US" sz="800" dirty="0"/>
              <a:t> managed to get 94% overall (of course, </a:t>
            </a:r>
            <a:r>
              <a:rPr lang="en-US" sz="800" dirty="0" err="1"/>
              <a:t>i'm</a:t>
            </a:r>
            <a:r>
              <a:rPr lang="en-US" sz="800" dirty="0"/>
              <a:t> sure there was some scaling done there as well =P). but in any case, </a:t>
            </a:r>
            <a:r>
              <a:rPr lang="en-US" sz="800" dirty="0" err="1"/>
              <a:t>i</a:t>
            </a:r>
            <a:r>
              <a:rPr lang="en-US" sz="800" dirty="0"/>
              <a:t> just wanted to comment on your exceptional teaching! thanks again for a great term! </a:t>
            </a:r>
            <a:r>
              <a:rPr lang="en-US" sz="800" dirty="0" err="1"/>
              <a:t>i</a:t>
            </a:r>
            <a:r>
              <a:rPr lang="en-US" sz="800" dirty="0"/>
              <a:t> truly believe </a:t>
            </a:r>
            <a:r>
              <a:rPr lang="en-US" sz="800" dirty="0" err="1"/>
              <a:t>i</a:t>
            </a:r>
            <a:r>
              <a:rPr lang="en-US" sz="800" dirty="0"/>
              <a:t> learned the most from your class out of all my other classes. and, most of all, </a:t>
            </a:r>
            <a:r>
              <a:rPr lang="en-US" sz="800" dirty="0" err="1"/>
              <a:t>i'm</a:t>
            </a:r>
            <a:r>
              <a:rPr lang="en-US" sz="800" dirty="0"/>
              <a:t> starting to rethink my opinion about physics =D No words can express my appreciation for having you as my professor! thanks! </a:t>
            </a:r>
            <a:br>
              <a:rPr lang="en-US" sz="800" dirty="0"/>
            </a:br>
            <a:r>
              <a:rPr lang="en-US" sz="800" dirty="0"/>
              <a:t/>
            </a:r>
            <a:br>
              <a:rPr lang="en-US" sz="800" dirty="0"/>
            </a:br>
            <a:r>
              <a:rPr lang="en-US" sz="800" dirty="0"/>
              <a:t>have a good winter holiday! enjoy the break you deserve! </a:t>
            </a:r>
            <a:br>
              <a:rPr lang="en-US" sz="800" dirty="0"/>
            </a:br>
            <a:r>
              <a:rPr lang="en-US" sz="800" dirty="0"/>
              <a:t>Hillary </a:t>
            </a:r>
            <a:br>
              <a:rPr lang="en-US" sz="800" dirty="0"/>
            </a:br>
            <a:r>
              <a:rPr lang="en-US" sz="800" dirty="0"/>
              <a:t/>
            </a:r>
            <a:br>
              <a:rPr lang="en-US" sz="800" dirty="0"/>
            </a:br>
            <a:r>
              <a:rPr lang="en-US" sz="800" dirty="0"/>
              <a:t>p.s. I was also wondering which other courses you teach?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3901F-4CFB-4CED-B033-7694E0948BEA}" type="slidenum">
              <a:rPr lang="en-US"/>
              <a:pPr/>
              <a:t>34</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6B323-7D16-4E7F-9F51-FE7DAF370ACE}" type="slidenum">
              <a:rPr lang="en-US"/>
              <a:pPr/>
              <a:t>35</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47A85-6172-4214-8487-394061AA79B0}" type="slidenum">
              <a:rPr lang="en-US"/>
              <a:pPr/>
              <a:t>39</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54C28-A246-41E5-B46F-947C84C8989D}" type="slidenum">
              <a:rPr lang="en-US"/>
              <a:pPr/>
              <a:t>6</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r>
              <a:rPr kumimoji="0" lang="en-US"/>
              <a:t>Traditional approach not effective for developing conceptual understanding.  </a:t>
            </a:r>
          </a:p>
          <a:p>
            <a:r>
              <a:rPr kumimoji="0" lang="en-US">
                <a:solidFill>
                  <a:schemeClr val="accent2"/>
                </a:solidFill>
              </a:rPr>
              <a:t>Lecturer quality, class size, institution,...doesn't matter!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E57CD7-396D-408A-9137-A660AC98FC79}" type="slidenum">
              <a:rPr lang="en-US"/>
              <a:pPr/>
              <a:t>7</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52094-E5FC-49C7-97CF-CA5B835259A7}" type="slidenum">
              <a:rPr lang="en-US"/>
              <a:pPr/>
              <a:t>8</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6E9B3-E008-4F35-84FA-3B6285F0C25B}" type="slidenum">
              <a:rPr lang="en-US"/>
              <a:pPr/>
              <a:t>9</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663C3-7EA5-4444-B5A8-0A4B7156D353}" type="slidenum">
              <a:rPr lang="en-US"/>
              <a:pPr/>
              <a:t>10</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CMS – Class Management</a:t>
            </a:r>
            <a:r>
              <a:rPr lang="en-US" baseline="0" dirty="0" smtClean="0"/>
              <a:t> System</a:t>
            </a:r>
            <a:endParaRPr lang="en-US" dirty="0"/>
          </a:p>
        </p:txBody>
      </p:sp>
      <p:sp>
        <p:nvSpPr>
          <p:cNvPr id="4" name="Slide Number Placeholder 3"/>
          <p:cNvSpPr>
            <a:spLocks noGrp="1"/>
          </p:cNvSpPr>
          <p:nvPr>
            <p:ph type="sldNum" sz="quarter" idx="10"/>
          </p:nvPr>
        </p:nvSpPr>
        <p:spPr/>
        <p:txBody>
          <a:bodyPr/>
          <a:lstStyle/>
          <a:p>
            <a:fld id="{3D88B7FE-FBB3-4BE1-9F93-CB1A47FC18A0}"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D97CB-2C42-42AE-8683-C4560174E225}" type="slidenum">
              <a:rPr lang="en-US"/>
              <a:pPr/>
              <a:t>15</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r>
              <a:rPr lang="en-US"/>
              <a:t>Traditional physics instruction does not help the majority of the students to make progress from on the novice-expert continuum, instead it reinforces novice-like behaviors such as superficial formula recognition and matching, de-contextualized problem solving, finding meaningless answers to meaningless problems and acquiring lots of meaningless information without asking why it is needed and where it is applicable.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D4241E0-30DF-4D4D-8117-0381A847ECAA}" type="datetime4">
              <a:rPr lang="en-US" smtClean="0"/>
              <a:pPr/>
              <a:t>April 12, 2008</a:t>
            </a:fld>
            <a:endParaRPr lang="en-US"/>
          </a:p>
        </p:txBody>
      </p:sp>
      <p:sp>
        <p:nvSpPr>
          <p:cNvPr id="5" name="Footer Placeholder 4"/>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6" name="Slide Number Placeholder 5"/>
          <p:cNvSpPr>
            <a:spLocks noGrp="1"/>
          </p:cNvSpPr>
          <p:nvPr>
            <p:ph type="sldNum" sz="quarter" idx="12"/>
          </p:nvPr>
        </p:nvSpPr>
        <p:spPr/>
        <p:txBody>
          <a:bodyPr/>
          <a:lstStyle>
            <a:lvl1pPr>
              <a:defRPr/>
            </a:lvl1pPr>
          </a:lstStyle>
          <a:p>
            <a:fld id="{785E86CA-C582-490F-864F-91529F3E2CC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D6E32B-27DF-406F-9E77-28E3A75AB759}" type="datetime4">
              <a:rPr lang="en-US" smtClean="0"/>
              <a:pPr/>
              <a:t>April 12, 2008</a:t>
            </a:fld>
            <a:endParaRPr lang="en-US"/>
          </a:p>
        </p:txBody>
      </p:sp>
      <p:sp>
        <p:nvSpPr>
          <p:cNvPr id="5" name="Footer Placeholder 4"/>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6" name="Slide Number Placeholder 5"/>
          <p:cNvSpPr>
            <a:spLocks noGrp="1"/>
          </p:cNvSpPr>
          <p:nvPr>
            <p:ph type="sldNum" sz="quarter" idx="12"/>
          </p:nvPr>
        </p:nvSpPr>
        <p:spPr/>
        <p:txBody>
          <a:bodyPr/>
          <a:lstStyle>
            <a:lvl1pPr>
              <a:defRPr/>
            </a:lvl1pPr>
          </a:lstStyle>
          <a:p>
            <a:fld id="{007CCD78-B2D9-43DA-81FD-511D18DBBC6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8286B7-941C-4B61-B125-5F078B789F5A}" type="datetime4">
              <a:rPr lang="en-US" smtClean="0"/>
              <a:pPr/>
              <a:t>April 12, 2008</a:t>
            </a:fld>
            <a:endParaRPr lang="en-US"/>
          </a:p>
        </p:txBody>
      </p:sp>
      <p:sp>
        <p:nvSpPr>
          <p:cNvPr id="5" name="Footer Placeholder 4"/>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6" name="Slide Number Placeholder 5"/>
          <p:cNvSpPr>
            <a:spLocks noGrp="1"/>
          </p:cNvSpPr>
          <p:nvPr>
            <p:ph type="sldNum" sz="quarter" idx="12"/>
          </p:nvPr>
        </p:nvSpPr>
        <p:spPr/>
        <p:txBody>
          <a:bodyPr/>
          <a:lstStyle>
            <a:lvl1pPr>
              <a:defRPr/>
            </a:lvl1pPr>
          </a:lstStyle>
          <a:p>
            <a:fld id="{B314FC0B-42F0-460F-A2D3-78431291772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69E00-D63E-46CB-9742-B0820D315CB4}" type="datetime4">
              <a:rPr lang="en-US" smtClean="0"/>
              <a:pPr/>
              <a:t>April 12, 2008</a:t>
            </a:fld>
            <a:endParaRPr lang="en-US"/>
          </a:p>
        </p:txBody>
      </p:sp>
      <p:sp>
        <p:nvSpPr>
          <p:cNvPr id="5" name="Footer Placeholder 4"/>
          <p:cNvSpPr>
            <a:spLocks noGrp="1"/>
          </p:cNvSpPr>
          <p:nvPr>
            <p:ph type="ftr" sz="quarter" idx="11"/>
          </p:nvPr>
        </p:nvSpPr>
        <p:spPr/>
        <p:txBody>
          <a:bodyPr/>
          <a:lstStyle/>
          <a:p>
            <a:r>
              <a:rPr lang="en-US" smtClean="0"/>
              <a:t>McGraw Hill Ryerson Teaching and Learning Conference 2007</a:t>
            </a:r>
            <a:endParaRPr lang="en-US"/>
          </a:p>
        </p:txBody>
      </p:sp>
      <p:sp>
        <p:nvSpPr>
          <p:cNvPr id="6" name="Slide Number Placeholder 5"/>
          <p:cNvSpPr>
            <a:spLocks noGrp="1"/>
          </p:cNvSpPr>
          <p:nvPr>
            <p:ph type="sldNum" sz="quarter" idx="12"/>
          </p:nvPr>
        </p:nvSpPr>
        <p:spPr/>
        <p:txBody>
          <a:bodyPr/>
          <a:lstStyle/>
          <a:p>
            <a:fld id="{FCF90A4E-FD60-4053-BB42-277B752909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8E7AFE-9591-41E4-947A-7B782C81A1DD}" type="datetime4">
              <a:rPr lang="en-US" smtClean="0"/>
              <a:pPr/>
              <a:t>April 12, 2008</a:t>
            </a:fld>
            <a:endParaRPr lang="en-US"/>
          </a:p>
        </p:txBody>
      </p:sp>
      <p:sp>
        <p:nvSpPr>
          <p:cNvPr id="5" name="Footer Placeholder 4"/>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6" name="Slide Number Placeholder 5"/>
          <p:cNvSpPr>
            <a:spLocks noGrp="1"/>
          </p:cNvSpPr>
          <p:nvPr>
            <p:ph type="sldNum" sz="quarter" idx="12"/>
          </p:nvPr>
        </p:nvSpPr>
        <p:spPr/>
        <p:txBody>
          <a:bodyPr/>
          <a:lstStyle>
            <a:lvl1pPr>
              <a:defRPr/>
            </a:lvl1pPr>
          </a:lstStyle>
          <a:p>
            <a:fld id="{6559EF15-9AB8-4062-8475-6F7BF41DE4D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75154E7-81D8-4CE8-B6B8-B29103F99862}" type="datetime4">
              <a:rPr lang="en-US" smtClean="0"/>
              <a:pPr/>
              <a:t>April 12, 2008</a:t>
            </a:fld>
            <a:endParaRPr lang="en-US"/>
          </a:p>
        </p:txBody>
      </p:sp>
      <p:sp>
        <p:nvSpPr>
          <p:cNvPr id="5" name="Footer Placeholder 4"/>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6" name="Slide Number Placeholder 5"/>
          <p:cNvSpPr>
            <a:spLocks noGrp="1"/>
          </p:cNvSpPr>
          <p:nvPr>
            <p:ph type="sldNum" sz="quarter" idx="12"/>
          </p:nvPr>
        </p:nvSpPr>
        <p:spPr/>
        <p:txBody>
          <a:bodyPr/>
          <a:lstStyle>
            <a:lvl1pPr>
              <a:defRPr/>
            </a:lvl1pPr>
          </a:lstStyle>
          <a:p>
            <a:fld id="{B0FCAF27-A992-4E3C-AC3F-D882C405741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6579842-E899-4E65-BC8C-FF8BB0FA8262}" type="datetime4">
              <a:rPr lang="en-US" smtClean="0"/>
              <a:pPr/>
              <a:t>April 12, 2008</a:t>
            </a:fld>
            <a:endParaRPr lang="en-US"/>
          </a:p>
        </p:txBody>
      </p:sp>
      <p:sp>
        <p:nvSpPr>
          <p:cNvPr id="6" name="Footer Placeholder 5"/>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7" name="Slide Number Placeholder 6"/>
          <p:cNvSpPr>
            <a:spLocks noGrp="1"/>
          </p:cNvSpPr>
          <p:nvPr>
            <p:ph type="sldNum" sz="quarter" idx="12"/>
          </p:nvPr>
        </p:nvSpPr>
        <p:spPr/>
        <p:txBody>
          <a:bodyPr/>
          <a:lstStyle>
            <a:lvl1pPr>
              <a:defRPr/>
            </a:lvl1pPr>
          </a:lstStyle>
          <a:p>
            <a:fld id="{5B4EFC3B-4C9E-4B01-93FF-C98FB19EB2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B14E2FA-6BDF-44E9-B8E5-B99EF5340E66}" type="datetime4">
              <a:rPr lang="en-US" smtClean="0"/>
              <a:pPr/>
              <a:t>April 12, 2008</a:t>
            </a:fld>
            <a:endParaRPr lang="en-US"/>
          </a:p>
        </p:txBody>
      </p:sp>
      <p:sp>
        <p:nvSpPr>
          <p:cNvPr id="8" name="Footer Placeholder 7"/>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9" name="Slide Number Placeholder 8"/>
          <p:cNvSpPr>
            <a:spLocks noGrp="1"/>
          </p:cNvSpPr>
          <p:nvPr>
            <p:ph type="sldNum" sz="quarter" idx="12"/>
          </p:nvPr>
        </p:nvSpPr>
        <p:spPr/>
        <p:txBody>
          <a:bodyPr/>
          <a:lstStyle>
            <a:lvl1pPr>
              <a:defRPr/>
            </a:lvl1pPr>
          </a:lstStyle>
          <a:p>
            <a:fld id="{9EE5ADBB-E2B0-4ACD-9197-F5C2D4FF79D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8A6AE75-05FC-480D-BE9D-169D94A52FDD}" type="datetime4">
              <a:rPr lang="en-US" smtClean="0"/>
              <a:pPr/>
              <a:t>April 12, 2008</a:t>
            </a:fld>
            <a:endParaRPr lang="en-US"/>
          </a:p>
        </p:txBody>
      </p:sp>
      <p:sp>
        <p:nvSpPr>
          <p:cNvPr id="4" name="Footer Placeholder 3"/>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5" name="Slide Number Placeholder 4"/>
          <p:cNvSpPr>
            <a:spLocks noGrp="1"/>
          </p:cNvSpPr>
          <p:nvPr>
            <p:ph type="sldNum" sz="quarter" idx="12"/>
          </p:nvPr>
        </p:nvSpPr>
        <p:spPr/>
        <p:txBody>
          <a:bodyPr/>
          <a:lstStyle>
            <a:lvl1pPr>
              <a:defRPr/>
            </a:lvl1pPr>
          </a:lstStyle>
          <a:p>
            <a:fld id="{70E9CCA5-9812-464E-BDA3-C01C889C2D3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E718FC5-91A2-4AE1-A5E9-66411E1A545D}" type="datetime4">
              <a:rPr lang="en-US" smtClean="0"/>
              <a:pPr/>
              <a:t>April 12, 2008</a:t>
            </a:fld>
            <a:endParaRPr lang="en-US"/>
          </a:p>
        </p:txBody>
      </p:sp>
      <p:sp>
        <p:nvSpPr>
          <p:cNvPr id="3" name="Footer Placeholder 2"/>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4" name="Slide Number Placeholder 3"/>
          <p:cNvSpPr>
            <a:spLocks noGrp="1"/>
          </p:cNvSpPr>
          <p:nvPr>
            <p:ph type="sldNum" sz="quarter" idx="12"/>
          </p:nvPr>
        </p:nvSpPr>
        <p:spPr/>
        <p:txBody>
          <a:bodyPr/>
          <a:lstStyle>
            <a:lvl1pPr>
              <a:defRPr/>
            </a:lvl1pPr>
          </a:lstStyle>
          <a:p>
            <a:fld id="{C8D512C2-12BE-43A6-A39D-383DB6F9ED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58164EB-6A9E-4CFB-808B-474F603DCB40}" type="datetime4">
              <a:rPr lang="en-US" smtClean="0"/>
              <a:pPr/>
              <a:t>April 12, 2008</a:t>
            </a:fld>
            <a:endParaRPr lang="en-US"/>
          </a:p>
        </p:txBody>
      </p:sp>
      <p:sp>
        <p:nvSpPr>
          <p:cNvPr id="6" name="Footer Placeholder 5"/>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7" name="Slide Number Placeholder 6"/>
          <p:cNvSpPr>
            <a:spLocks noGrp="1"/>
          </p:cNvSpPr>
          <p:nvPr>
            <p:ph type="sldNum" sz="quarter" idx="12"/>
          </p:nvPr>
        </p:nvSpPr>
        <p:spPr/>
        <p:txBody>
          <a:bodyPr/>
          <a:lstStyle>
            <a:lvl1pPr>
              <a:defRPr/>
            </a:lvl1pPr>
          </a:lstStyle>
          <a:p>
            <a:fld id="{3D9829D6-F2E1-4191-ACA2-6377F6677ED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80EBE27-CF64-487B-A31C-C2004F39551C}" type="datetime4">
              <a:rPr lang="en-US" smtClean="0"/>
              <a:pPr/>
              <a:t>April 12, 2008</a:t>
            </a:fld>
            <a:endParaRPr lang="en-US"/>
          </a:p>
        </p:txBody>
      </p:sp>
      <p:sp>
        <p:nvSpPr>
          <p:cNvPr id="6" name="Footer Placeholder 5"/>
          <p:cNvSpPr>
            <a:spLocks noGrp="1"/>
          </p:cNvSpPr>
          <p:nvPr>
            <p:ph type="ftr" sz="quarter" idx="11"/>
          </p:nvPr>
        </p:nvSpPr>
        <p:spPr/>
        <p:txBody>
          <a:bodyPr/>
          <a:lstStyle>
            <a:lvl1pPr>
              <a:defRPr/>
            </a:lvl1pPr>
          </a:lstStyle>
          <a:p>
            <a:r>
              <a:rPr lang="en-US" smtClean="0"/>
              <a:t>McGraw Hill Ryerson Teaching and Learning Conference 2007</a:t>
            </a:r>
            <a:endParaRPr lang="en-US"/>
          </a:p>
        </p:txBody>
      </p:sp>
      <p:sp>
        <p:nvSpPr>
          <p:cNvPr id="7" name="Slide Number Placeholder 6"/>
          <p:cNvSpPr>
            <a:spLocks noGrp="1"/>
          </p:cNvSpPr>
          <p:nvPr>
            <p:ph type="sldNum" sz="quarter" idx="12"/>
          </p:nvPr>
        </p:nvSpPr>
        <p:spPr/>
        <p:txBody>
          <a:bodyPr/>
          <a:lstStyle>
            <a:lvl1pPr>
              <a:defRPr/>
            </a:lvl1pPr>
          </a:lstStyle>
          <a:p>
            <a:fld id="{95FE1FE4-1FAD-443F-B769-3BE02E8FA54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fld id="{A1CE1DBF-0CD8-4F42-98A2-D0ABA3EA8315}" type="datetime4">
              <a:rPr lang="en-US" smtClean="0"/>
              <a:pPr/>
              <a:t>April 12, 2008</a:t>
            </a:fld>
            <a:endParaRPr lang="en-US"/>
          </a:p>
        </p:txBody>
      </p:sp>
      <p:sp>
        <p:nvSpPr>
          <p:cNvPr id="317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pitchFamily="34" charset="0"/>
              </a:defRPr>
            </a:lvl1pPr>
          </a:lstStyle>
          <a:p>
            <a:r>
              <a:rPr lang="en-US" smtClean="0"/>
              <a:t>McGraw Hill Ryerson Teaching and Learning Conference 2007</a:t>
            </a:r>
            <a:endParaRPr lang="en-US"/>
          </a:p>
        </p:txBody>
      </p:sp>
      <p:sp>
        <p:nvSpPr>
          <p:cNvPr id="317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Arial" pitchFamily="34" charset="0"/>
              </a:defRPr>
            </a:lvl1pPr>
          </a:lstStyle>
          <a:p>
            <a:fld id="{FCF90A4E-FD60-4053-BB42-277B7529090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Times New Roman" pitchFamily="18" charset="0"/>
        </a:defRPr>
      </a:lvl2pPr>
      <a:lvl3pPr algn="ctr" rtl="0" fontAlgn="base">
        <a:spcBef>
          <a:spcPct val="0"/>
        </a:spcBef>
        <a:spcAft>
          <a:spcPct val="0"/>
        </a:spcAft>
        <a:defRPr sz="4400" b="1">
          <a:solidFill>
            <a:schemeClr val="tx2"/>
          </a:solidFill>
          <a:latin typeface="Times New Roman" pitchFamily="18" charset="0"/>
        </a:defRPr>
      </a:lvl3pPr>
      <a:lvl4pPr algn="ctr" rtl="0" fontAlgn="base">
        <a:spcBef>
          <a:spcPct val="0"/>
        </a:spcBef>
        <a:spcAft>
          <a:spcPct val="0"/>
        </a:spcAft>
        <a:defRPr sz="4400" b="1">
          <a:solidFill>
            <a:schemeClr val="tx2"/>
          </a:solidFill>
          <a:latin typeface="Times New Roman" pitchFamily="18" charset="0"/>
        </a:defRPr>
      </a:lvl4pPr>
      <a:lvl5pPr algn="ctr" rtl="0" fontAlgn="base">
        <a:spcBef>
          <a:spcPct val="0"/>
        </a:spcBef>
        <a:spcAft>
          <a:spcPct val="0"/>
        </a:spcAft>
        <a:defRPr sz="4400" b="1">
          <a:solidFill>
            <a:schemeClr val="tx2"/>
          </a:solidFill>
          <a:latin typeface="Times New Roman" pitchFamily="18" charset="0"/>
        </a:defRPr>
      </a:lvl5pPr>
      <a:lvl6pPr marL="457200" algn="ctr" rtl="0" fontAlgn="base">
        <a:spcBef>
          <a:spcPct val="0"/>
        </a:spcBef>
        <a:spcAft>
          <a:spcPct val="0"/>
        </a:spcAft>
        <a:defRPr sz="4400" b="1">
          <a:solidFill>
            <a:schemeClr val="tx2"/>
          </a:solidFill>
          <a:latin typeface="Times New Roman" pitchFamily="18" charset="0"/>
        </a:defRPr>
      </a:lvl6pPr>
      <a:lvl7pPr marL="914400" algn="ctr" rtl="0" fontAlgn="base">
        <a:spcBef>
          <a:spcPct val="0"/>
        </a:spcBef>
        <a:spcAft>
          <a:spcPct val="0"/>
        </a:spcAft>
        <a:defRPr sz="4400" b="1">
          <a:solidFill>
            <a:schemeClr val="tx2"/>
          </a:solidFill>
          <a:latin typeface="Times New Roman" pitchFamily="18" charset="0"/>
        </a:defRPr>
      </a:lvl7pPr>
      <a:lvl8pPr marL="1371600" algn="ctr" rtl="0" fontAlgn="base">
        <a:spcBef>
          <a:spcPct val="0"/>
        </a:spcBef>
        <a:spcAft>
          <a:spcPct val="0"/>
        </a:spcAft>
        <a:defRPr sz="4400" b="1">
          <a:solidFill>
            <a:schemeClr val="tx2"/>
          </a:solidFill>
          <a:latin typeface="Times New Roman" pitchFamily="18" charset="0"/>
        </a:defRPr>
      </a:lvl8pPr>
      <a:lvl9pPr marL="1828800" algn="ctr" rtl="0" fontAlgn="base">
        <a:spcBef>
          <a:spcPct val="0"/>
        </a:spcBef>
        <a:spcAft>
          <a:spcPct val="0"/>
        </a:spcAft>
        <a:defRPr sz="4400" b="1">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C:\Documents%20and%20Settings\milnerm\My%20Documents\Presentations\Clickers%20Ryerson\Clicker_Buffalo\PrivateUniversecut.wmv"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mazur-www.harvard.edu/research/detailspage.php?rowid=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cinqdb.physics.utoronto.ca/"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24.xml"/><Relationship Id="rId7"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9.png"/><Relationship Id="rId5" Type="http://schemas.openxmlformats.org/officeDocument/2006/relationships/tags" Target="../tags/tag26.xml"/><Relationship Id="rId10" Type="http://schemas.openxmlformats.org/officeDocument/2006/relationships/image" Target="../media/image8.png"/><Relationship Id="rId4" Type="http://schemas.openxmlformats.org/officeDocument/2006/relationships/tags" Target="../tags/tag25.xml"/><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0.xml"/><Relationship Id="rId7"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8.png"/><Relationship Id="rId5" Type="http://schemas.openxmlformats.org/officeDocument/2006/relationships/tags" Target="../tags/tag32.xml"/><Relationship Id="rId10" Type="http://schemas.openxmlformats.org/officeDocument/2006/relationships/image" Target="../media/image9.png"/><Relationship Id="rId4" Type="http://schemas.openxmlformats.org/officeDocument/2006/relationships/tags" Target="../tags/tag31.xml"/><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9.png"/><Relationship Id="rId5" Type="http://schemas.openxmlformats.org/officeDocument/2006/relationships/tags" Target="../tags/tag38.xml"/><Relationship Id="rId10" Type="http://schemas.openxmlformats.org/officeDocument/2006/relationships/image" Target="../media/image8.png"/><Relationship Id="rId4" Type="http://schemas.openxmlformats.org/officeDocument/2006/relationships/tags" Target="../tags/tag37.xml"/><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8.png"/><Relationship Id="rId5" Type="http://schemas.openxmlformats.org/officeDocument/2006/relationships/tags" Target="../tags/tag48.xml"/><Relationship Id="rId10" Type="http://schemas.openxmlformats.org/officeDocument/2006/relationships/image" Target="../media/image25.png"/><Relationship Id="rId4" Type="http://schemas.openxmlformats.org/officeDocument/2006/relationships/tags" Target="../tags/tag47.xml"/><Relationship Id="rId9"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4.xml"/><Relationship Id="rId7" Type="http://schemas.openxmlformats.org/officeDocument/2006/relationships/hyperlink" Target="mailto:mmilner@ryerson.ca" TargetMode="Externa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12.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8.png"/><Relationship Id="rId5" Type="http://schemas.openxmlformats.org/officeDocument/2006/relationships/tags" Target="../tags/tag61.xml"/><Relationship Id="rId10" Type="http://schemas.openxmlformats.org/officeDocument/2006/relationships/image" Target="../media/image9.png"/><Relationship Id="rId4" Type="http://schemas.openxmlformats.org/officeDocument/2006/relationships/tags" Target="../tags/tag60.xml"/><Relationship Id="rId9"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8.png"/><Relationship Id="rId5" Type="http://schemas.openxmlformats.org/officeDocument/2006/relationships/tags" Target="../tags/tag69.xml"/><Relationship Id="rId10" Type="http://schemas.openxmlformats.org/officeDocument/2006/relationships/image" Target="../media/image9.png"/><Relationship Id="rId4" Type="http://schemas.openxmlformats.org/officeDocument/2006/relationships/tags" Target="../tags/tag68.xml"/><Relationship Id="rId9"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9.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1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167833" y="6481823"/>
            <a:ext cx="2133600" cy="216502"/>
          </a:xfrm>
        </p:spPr>
        <p:txBody>
          <a:bodyPr/>
          <a:lstStyle/>
          <a:p>
            <a:fld id="{46762A61-2508-4138-A755-0E1C5752F0CA}" type="datetime4">
              <a:rPr lang="en-US" smtClean="0"/>
              <a:pPr/>
              <a:t>April 12, 2008</a:t>
            </a:fld>
            <a:endParaRPr lang="en-US" dirty="0"/>
          </a:p>
        </p:txBody>
      </p:sp>
      <p:sp>
        <p:nvSpPr>
          <p:cNvPr id="8" name="Footer Placeholder 4"/>
          <p:cNvSpPr>
            <a:spLocks noGrp="1"/>
          </p:cNvSpPr>
          <p:nvPr>
            <p:ph type="ftr" sz="quarter" idx="11"/>
          </p:nvPr>
        </p:nvSpPr>
        <p:spPr>
          <a:xfrm>
            <a:off x="474562" y="6164202"/>
            <a:ext cx="7731888" cy="476250"/>
          </a:xfrm>
        </p:spPr>
        <p:txBody>
          <a:bodyPr/>
          <a:lstStyle/>
          <a:p>
            <a:r>
              <a:rPr lang="en-US" dirty="0" smtClean="0"/>
              <a:t>Buffalo State University</a:t>
            </a:r>
          </a:p>
          <a:p>
            <a:r>
              <a:rPr lang="en-US" dirty="0" smtClean="0"/>
              <a:t>Spring 2008</a:t>
            </a:r>
            <a:endParaRPr lang="en-US" dirty="0"/>
          </a:p>
        </p:txBody>
      </p:sp>
      <p:sp>
        <p:nvSpPr>
          <p:cNvPr id="9" name="Slide Number Placeholder 5"/>
          <p:cNvSpPr>
            <a:spLocks noGrp="1"/>
          </p:cNvSpPr>
          <p:nvPr>
            <p:ph type="sldNum" sz="quarter" idx="12"/>
          </p:nvPr>
        </p:nvSpPr>
        <p:spPr/>
        <p:txBody>
          <a:bodyPr/>
          <a:lstStyle/>
          <a:p>
            <a:fld id="{AA544B90-A385-4745-BF2E-60A795884F3F}" type="slidenum">
              <a:rPr lang="en-US"/>
              <a:pPr/>
              <a:t>1</a:t>
            </a:fld>
            <a:endParaRPr lang="en-US"/>
          </a:p>
        </p:txBody>
      </p:sp>
      <p:sp>
        <p:nvSpPr>
          <p:cNvPr id="34818" name="Rectangle 2"/>
          <p:cNvSpPr>
            <a:spLocks noGrp="1" noChangeArrowheads="1"/>
          </p:cNvSpPr>
          <p:nvPr>
            <p:ph type="ctrTitle"/>
          </p:nvPr>
        </p:nvSpPr>
        <p:spPr>
          <a:xfrm>
            <a:off x="704126" y="1683835"/>
            <a:ext cx="7895863" cy="2888165"/>
          </a:xfrm>
        </p:spPr>
        <p:txBody>
          <a:bodyPr/>
          <a:lstStyle/>
          <a:p>
            <a:r>
              <a:rPr lang="en-US" sz="4800" dirty="0" smtClean="0">
                <a:solidFill>
                  <a:srgbClr val="FF0000"/>
                </a:solidFill>
              </a:rPr>
              <a:t>Making Your Classes Click</a:t>
            </a:r>
            <a:r>
              <a:rPr lang="en-US" sz="4800" dirty="0" smtClean="0"/>
              <a:t> </a:t>
            </a:r>
            <a:r>
              <a:rPr lang="en-US" dirty="0" smtClean="0"/>
              <a:t/>
            </a:r>
            <a:br>
              <a:rPr lang="en-US" dirty="0" smtClean="0"/>
            </a:br>
            <a:r>
              <a:rPr lang="en-US" sz="3600" dirty="0" smtClean="0"/>
              <a:t>Effective Use of Classroom Response System in Undergraduate Science</a:t>
            </a:r>
            <a:endParaRPr lang="en-US" sz="3600" dirty="0">
              <a:cs typeface="Times New Roman" pitchFamily="18" charset="0"/>
            </a:endParaRPr>
          </a:p>
        </p:txBody>
      </p:sp>
      <p:sp>
        <p:nvSpPr>
          <p:cNvPr id="34819" name="Rectangle 3"/>
          <p:cNvSpPr>
            <a:spLocks noGrp="1" noChangeArrowheads="1"/>
          </p:cNvSpPr>
          <p:nvPr>
            <p:ph type="subTitle" idx="1"/>
          </p:nvPr>
        </p:nvSpPr>
        <p:spPr>
          <a:xfrm>
            <a:off x="679390" y="4896091"/>
            <a:ext cx="7832725" cy="1124734"/>
          </a:xfrm>
        </p:spPr>
        <p:txBody>
          <a:bodyPr/>
          <a:lstStyle/>
          <a:p>
            <a:pPr>
              <a:lnSpc>
                <a:spcPct val="90000"/>
              </a:lnSpc>
            </a:pPr>
            <a:r>
              <a:rPr lang="en-US" sz="2800" b="1" dirty="0">
                <a:solidFill>
                  <a:schemeClr val="accent2"/>
                </a:solidFill>
                <a:cs typeface="Times New Roman" pitchFamily="18" charset="0"/>
              </a:rPr>
              <a:t>Dr. Marina </a:t>
            </a:r>
            <a:r>
              <a:rPr lang="en-US" sz="2800" b="1" dirty="0" smtClean="0">
                <a:solidFill>
                  <a:schemeClr val="accent2"/>
                </a:solidFill>
                <a:cs typeface="Times New Roman" pitchFamily="18" charset="0"/>
              </a:rPr>
              <a:t>Milner-Bolotin</a:t>
            </a:r>
          </a:p>
          <a:p>
            <a:pPr>
              <a:lnSpc>
                <a:spcPct val="90000"/>
              </a:lnSpc>
            </a:pPr>
            <a:r>
              <a:rPr lang="en-US" sz="2800" b="1" dirty="0" smtClean="0">
                <a:solidFill>
                  <a:schemeClr val="accent2"/>
                </a:solidFill>
                <a:cs typeface="Times New Roman" pitchFamily="18" charset="0"/>
              </a:rPr>
              <a:t>Dr. </a:t>
            </a:r>
            <a:r>
              <a:rPr lang="en-US" sz="2800" b="1" dirty="0" err="1" smtClean="0">
                <a:solidFill>
                  <a:schemeClr val="accent2"/>
                </a:solidFill>
                <a:cs typeface="Times New Roman" pitchFamily="18" charset="0"/>
              </a:rPr>
              <a:t>Tetyana</a:t>
            </a:r>
            <a:r>
              <a:rPr lang="en-US" sz="2800" b="1" dirty="0" smtClean="0">
                <a:solidFill>
                  <a:schemeClr val="accent2"/>
                </a:solidFill>
                <a:cs typeface="Times New Roman" pitchFamily="18" charset="0"/>
              </a:rPr>
              <a:t> </a:t>
            </a:r>
            <a:r>
              <a:rPr lang="en-US" sz="2800" b="1" dirty="0" err="1" smtClean="0">
                <a:solidFill>
                  <a:schemeClr val="accent2"/>
                </a:solidFill>
                <a:cs typeface="Times New Roman" pitchFamily="18" charset="0"/>
              </a:rPr>
              <a:t>Antimirova</a:t>
            </a:r>
            <a:endParaRPr lang="en-US" sz="2800" b="1" dirty="0" smtClean="0">
              <a:solidFill>
                <a:schemeClr val="accent2"/>
              </a:solidFill>
              <a:cs typeface="Times New Roman" pitchFamily="18" charset="0"/>
            </a:endParaRPr>
          </a:p>
        </p:txBody>
      </p:sp>
      <p:sp>
        <p:nvSpPr>
          <p:cNvPr id="34822" name="Text Box 6"/>
          <p:cNvSpPr txBox="1">
            <a:spLocks noChangeArrowheads="1"/>
          </p:cNvSpPr>
          <p:nvPr/>
        </p:nvSpPr>
        <p:spPr bwMode="auto">
          <a:xfrm>
            <a:off x="4190036" y="142615"/>
            <a:ext cx="4775923" cy="784830"/>
          </a:xfrm>
          <a:prstGeom prst="rect">
            <a:avLst/>
          </a:prstGeom>
          <a:noFill/>
          <a:ln w="9525">
            <a:noFill/>
            <a:miter lim="800000"/>
            <a:headEnd/>
            <a:tailEnd/>
          </a:ln>
          <a:effectLst/>
        </p:spPr>
        <p:txBody>
          <a:bodyPr wrap="square">
            <a:spAutoFit/>
          </a:bodyPr>
          <a:lstStyle/>
          <a:p>
            <a:pPr algn="r">
              <a:spcBef>
                <a:spcPct val="50000"/>
              </a:spcBef>
              <a:buFontTx/>
              <a:buNone/>
            </a:pPr>
            <a:r>
              <a:rPr lang="en-US" sz="1800" b="1" i="1" dirty="0">
                <a:solidFill>
                  <a:schemeClr val="accent2"/>
                </a:solidFill>
                <a:latin typeface="Arial" pitchFamily="34" charset="0"/>
              </a:rPr>
              <a:t>Department of </a:t>
            </a:r>
            <a:r>
              <a:rPr lang="en-US" sz="1800" b="1" i="1" dirty="0" smtClean="0">
                <a:solidFill>
                  <a:schemeClr val="accent2"/>
                </a:solidFill>
                <a:latin typeface="Arial" pitchFamily="34" charset="0"/>
              </a:rPr>
              <a:t>Physics</a:t>
            </a:r>
          </a:p>
          <a:p>
            <a:pPr algn="r">
              <a:spcBef>
                <a:spcPct val="50000"/>
              </a:spcBef>
              <a:buFontTx/>
              <a:buNone/>
            </a:pPr>
            <a:r>
              <a:rPr lang="en-US" sz="1800" b="1" i="1" dirty="0" smtClean="0">
                <a:solidFill>
                  <a:schemeClr val="accent2"/>
                </a:solidFill>
                <a:latin typeface="Arial" pitchFamily="34" charset="0"/>
              </a:rPr>
              <a:t>Ryerson University, Toronto, Canada</a:t>
            </a:r>
          </a:p>
        </p:txBody>
      </p:sp>
      <p:pic>
        <p:nvPicPr>
          <p:cNvPr id="229381" name="Picture 3077"/>
          <p:cNvPicPr>
            <a:picLocks noChangeAspect="1" noChangeArrowheads="1"/>
          </p:cNvPicPr>
          <p:nvPr/>
        </p:nvPicPr>
        <p:blipFill>
          <a:blip r:embed="rId3"/>
          <a:srcRect/>
          <a:stretch>
            <a:fillRect/>
          </a:stretch>
        </p:blipFill>
        <p:spPr bwMode="auto">
          <a:xfrm>
            <a:off x="6119209" y="1035928"/>
            <a:ext cx="2538655" cy="446357"/>
          </a:xfrm>
          <a:prstGeom prst="rect">
            <a:avLst/>
          </a:prstGeom>
          <a:noFill/>
          <a:ln w="9525" cap="flat" cmpd="sng" algn="ctr">
            <a:noFill/>
            <a:prstDash val="solid"/>
            <a:miter lim="800000"/>
            <a:headEnd/>
            <a:tailEnd/>
          </a:ln>
          <a:effectLst/>
        </p:spPr>
      </p:pic>
      <p:pic>
        <p:nvPicPr>
          <p:cNvPr id="229385" name="Picture 3081"/>
          <p:cNvPicPr>
            <a:picLocks noChangeAspect="1" noChangeArrowheads="1"/>
          </p:cNvPicPr>
          <p:nvPr/>
        </p:nvPicPr>
        <p:blipFill>
          <a:blip r:embed="rId4"/>
          <a:srcRect/>
          <a:stretch>
            <a:fillRect/>
          </a:stretch>
        </p:blipFill>
        <p:spPr bwMode="auto">
          <a:xfrm>
            <a:off x="8302604" y="3260894"/>
            <a:ext cx="783521" cy="2223013"/>
          </a:xfrm>
          <a:prstGeom prst="rect">
            <a:avLst/>
          </a:prstGeom>
          <a:noFill/>
          <a:ln w="9525" cap="flat" cmpd="sng" algn="ctr">
            <a:noFill/>
            <a:prstDash val="solid"/>
            <a:miter lim="800000"/>
            <a:headEnd/>
            <a:tailEnd/>
          </a:ln>
          <a:effectLst/>
        </p:spPr>
      </p:pic>
      <p:pic>
        <p:nvPicPr>
          <p:cNvPr id="229384" name="Picture 3080"/>
          <p:cNvPicPr>
            <a:picLocks noChangeAspect="1" noChangeArrowheads="1"/>
          </p:cNvPicPr>
          <p:nvPr/>
        </p:nvPicPr>
        <p:blipFill>
          <a:blip r:embed="rId5"/>
          <a:srcRect/>
          <a:stretch>
            <a:fillRect/>
          </a:stretch>
        </p:blipFill>
        <p:spPr bwMode="auto">
          <a:xfrm>
            <a:off x="7985537" y="5069712"/>
            <a:ext cx="776497" cy="1626249"/>
          </a:xfrm>
          <a:prstGeom prst="rect">
            <a:avLst/>
          </a:prstGeom>
          <a:noFill/>
          <a:ln w="9525" cap="flat" cmpd="sng" algn="ctr">
            <a:noFill/>
            <a:prstDash val="solid"/>
            <a:miter lim="800000"/>
            <a:headEnd/>
            <a:tailEnd/>
          </a:ln>
          <a:effectLst/>
        </p:spPr>
      </p:pic>
      <p:pic>
        <p:nvPicPr>
          <p:cNvPr id="1026" name="Picture 2"/>
          <p:cNvPicPr>
            <a:picLocks noChangeAspect="1" noChangeArrowheads="1"/>
          </p:cNvPicPr>
          <p:nvPr/>
        </p:nvPicPr>
        <p:blipFill>
          <a:blip r:embed="rId6"/>
          <a:srcRect/>
          <a:stretch>
            <a:fillRect/>
          </a:stretch>
        </p:blipFill>
        <p:spPr bwMode="auto">
          <a:xfrm>
            <a:off x="190215" y="185195"/>
            <a:ext cx="1997400" cy="972889"/>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224688" y="5393817"/>
            <a:ext cx="1698517" cy="1349597"/>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a:srcRect/>
          <a:stretch>
            <a:fillRect/>
          </a:stretch>
        </p:blipFill>
        <p:spPr bwMode="auto">
          <a:xfrm>
            <a:off x="2247116" y="0"/>
            <a:ext cx="1109542" cy="1301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46444F-AD77-44B4-ABF6-FFC441C27513}"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C136A18C-7474-4E84-A36D-4172FFB20D46}" type="slidenum">
              <a:rPr lang="en-US"/>
              <a:pPr/>
              <a:t>10</a:t>
            </a:fld>
            <a:endParaRPr lang="en-US"/>
          </a:p>
        </p:txBody>
      </p:sp>
      <p:sp>
        <p:nvSpPr>
          <p:cNvPr id="508930" name="Rectangle 2"/>
          <p:cNvSpPr>
            <a:spLocks noGrp="1" noChangeArrowheads="1"/>
          </p:cNvSpPr>
          <p:nvPr>
            <p:ph type="title"/>
          </p:nvPr>
        </p:nvSpPr>
        <p:spPr/>
        <p:txBody>
          <a:bodyPr/>
          <a:lstStyle/>
          <a:p>
            <a:r>
              <a:rPr lang="en-US"/>
              <a:t>A Private Universe</a:t>
            </a:r>
          </a:p>
        </p:txBody>
      </p:sp>
      <p:pic>
        <p:nvPicPr>
          <p:cNvPr id="508939" name="PrivateUniversecut.wmv">
            <a:hlinkClick r:id="" action="ppaction://media"/>
          </p:cNvPr>
          <p:cNvPicPr>
            <a:picLocks noGrp="1" noRot="1" noChangeAspect="1" noChangeArrowheads="1"/>
          </p:cNvPicPr>
          <p:nvPr>
            <p:ph idx="1"/>
            <a:videoFile r:link="rId1"/>
          </p:nvPr>
        </p:nvPicPr>
        <p:blipFill>
          <a:blip r:embed="rId4"/>
          <a:srcRect/>
          <a:stretch>
            <a:fillRect/>
          </a:stretch>
        </p:blipFill>
        <p:spPr>
          <a:xfrm>
            <a:off x="1554163" y="1600200"/>
            <a:ext cx="6034087" cy="4525963"/>
          </a:xfrm>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0893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08939"/>
                                        </p:tgtEl>
                                      </p:cBhvr>
                                    </p:cmd>
                                  </p:childTnLst>
                                </p:cTn>
                              </p:par>
                            </p:childTnLst>
                          </p:cTn>
                        </p:par>
                      </p:childTnLst>
                    </p:cTn>
                  </p:par>
                </p:childTnLst>
              </p:cTn>
              <p:nextCondLst>
                <p:cond evt="onClick" delay="0">
                  <p:tgtEl>
                    <p:spTgt spid="508939"/>
                  </p:tgtEl>
                </p:cond>
              </p:nextCondLst>
            </p:seq>
            <p:video>
              <p:cMediaNode>
                <p:cTn id="7" fill="hold" display="0">
                  <p:stCondLst>
                    <p:cond delay="indefinite"/>
                  </p:stCondLst>
                  <p:endCondLst>
                    <p:cond evt="onNext" delay="0">
                      <p:tgtEl>
                        <p:sldTgt/>
                      </p:tgtEl>
                    </p:cond>
                    <p:cond evt="onPrev" delay="0">
                      <p:tgtEl>
                        <p:sldTgt/>
                      </p:tgtEl>
                    </p:cond>
                  </p:endCondLst>
                </p:cTn>
                <p:tgtEl>
                  <p:spTgt spid="50893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Different Clicker Options</a:t>
            </a:r>
            <a:endParaRPr lang="en-US" dirty="0"/>
          </a:p>
        </p:txBody>
      </p:sp>
      <p:sp>
        <p:nvSpPr>
          <p:cNvPr id="4" name="Date Placeholder 3"/>
          <p:cNvSpPr>
            <a:spLocks noGrp="1"/>
          </p:cNvSpPr>
          <p:nvPr>
            <p:ph type="dt" sz="half" idx="10"/>
          </p:nvPr>
        </p:nvSpPr>
        <p:spPr/>
        <p:txBody>
          <a:bodyPr/>
          <a:lstStyle/>
          <a:p>
            <a:fld id="{C68E7AFE-9591-41E4-947A-7B782C81A1DD}" type="datetime4">
              <a:rPr lang="en-US" smtClean="0"/>
              <a:pPr/>
              <a:t>April 12, 2008</a:t>
            </a:fld>
            <a:endParaRPr lang="en-US"/>
          </a:p>
        </p:txBody>
      </p:sp>
      <p:sp>
        <p:nvSpPr>
          <p:cNvPr id="8" name="TextBox 7"/>
          <p:cNvSpPr txBox="1"/>
          <p:nvPr/>
        </p:nvSpPr>
        <p:spPr>
          <a:xfrm>
            <a:off x="277792" y="1319514"/>
            <a:ext cx="8634714" cy="4721292"/>
          </a:xfrm>
          <a:prstGeom prst="rect">
            <a:avLst/>
          </a:prstGeom>
          <a:noFill/>
        </p:spPr>
        <p:txBody>
          <a:bodyPr wrap="square" rtlCol="0">
            <a:spAutoFit/>
          </a:bodyPr>
          <a:lstStyle/>
          <a:p>
            <a:r>
              <a:rPr lang="en-US" dirty="0" smtClean="0"/>
              <a:t> </a:t>
            </a:r>
            <a:r>
              <a:rPr lang="en-US" b="1" dirty="0" smtClean="0"/>
              <a:t>Standardize your clickers: </a:t>
            </a:r>
            <a:r>
              <a:rPr lang="en-US" dirty="0" smtClean="0"/>
              <a:t>organize an all campus discussion on different clicker options before you decide which one to adopt </a:t>
            </a:r>
            <a:r>
              <a:rPr lang="en-US" b="1" dirty="0" smtClean="0">
                <a:solidFill>
                  <a:srgbClr val="FF0000"/>
                </a:solidFill>
              </a:rPr>
              <a:t>campus wide!</a:t>
            </a:r>
          </a:p>
          <a:p>
            <a:r>
              <a:rPr lang="en-US" dirty="0" smtClean="0"/>
              <a:t>Invite different clicker companies to </a:t>
            </a:r>
            <a:r>
              <a:rPr lang="en-US" b="1" dirty="0" smtClean="0">
                <a:solidFill>
                  <a:srgbClr val="FF0000"/>
                </a:solidFill>
              </a:rPr>
              <a:t>demo their clickers</a:t>
            </a:r>
            <a:r>
              <a:rPr lang="en-US" dirty="0" smtClean="0"/>
              <a:t> and if possible have demo sets to use for a term by volunteer professors</a:t>
            </a:r>
          </a:p>
          <a:p>
            <a:r>
              <a:rPr lang="en-US" dirty="0" smtClean="0"/>
              <a:t>Decide what are the </a:t>
            </a:r>
            <a:r>
              <a:rPr lang="en-US" b="1" dirty="0" smtClean="0">
                <a:solidFill>
                  <a:srgbClr val="FF0000"/>
                </a:solidFill>
              </a:rPr>
              <a:t>important features </a:t>
            </a:r>
            <a:r>
              <a:rPr lang="en-US" dirty="0" smtClean="0"/>
              <a:t>that you might want clickers to have!</a:t>
            </a:r>
            <a:endParaRPr lang="en-US" dirty="0"/>
          </a:p>
        </p:txBody>
      </p:sp>
      <p:sp>
        <p:nvSpPr>
          <p:cNvPr id="7"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11</a:t>
            </a:fld>
            <a:endParaRPr lang="ru-RU" dirty="0" smtClean="0">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910"/>
            <a:ext cx="8229600" cy="873628"/>
          </a:xfrm>
        </p:spPr>
        <p:txBody>
          <a:bodyPr/>
          <a:lstStyle/>
          <a:p>
            <a:r>
              <a:rPr lang="en-US" dirty="0" smtClean="0"/>
              <a:t>Clickers: Student Perspective</a:t>
            </a:r>
            <a:endParaRPr lang="en-US" dirty="0"/>
          </a:p>
        </p:txBody>
      </p:sp>
      <p:sp>
        <p:nvSpPr>
          <p:cNvPr id="3" name="Content Placeholder 2"/>
          <p:cNvSpPr>
            <a:spLocks noGrp="1"/>
          </p:cNvSpPr>
          <p:nvPr>
            <p:ph idx="1"/>
          </p:nvPr>
        </p:nvSpPr>
        <p:spPr>
          <a:xfrm>
            <a:off x="173619" y="1137208"/>
            <a:ext cx="8715737" cy="5263588"/>
          </a:xfrm>
        </p:spPr>
        <p:txBody>
          <a:bodyPr/>
          <a:lstStyle/>
          <a:p>
            <a:r>
              <a:rPr lang="en-US" b="1" dirty="0" smtClean="0">
                <a:solidFill>
                  <a:srgbClr val="FF0000"/>
                </a:solidFill>
              </a:rPr>
              <a:t>Registration (price and convenience):</a:t>
            </a:r>
            <a:r>
              <a:rPr lang="en-US" dirty="0" smtClean="0"/>
              <a:t> </a:t>
            </a:r>
          </a:p>
          <a:p>
            <a:pPr lvl="1"/>
            <a:r>
              <a:rPr lang="en-US" dirty="0" smtClean="0"/>
              <a:t>Is it local or online with the company?</a:t>
            </a:r>
          </a:p>
          <a:p>
            <a:pPr lvl="1"/>
            <a:r>
              <a:rPr lang="en-US" dirty="0" smtClean="0"/>
              <a:t>Can students use the same clicker multiple terms without paying more (registration per term?)</a:t>
            </a:r>
          </a:p>
          <a:p>
            <a:pPr lvl="1"/>
            <a:r>
              <a:rPr lang="en-US" dirty="0" smtClean="0"/>
              <a:t>Can they swap clickers during the term?</a:t>
            </a:r>
          </a:p>
          <a:p>
            <a:pPr lvl="1"/>
            <a:r>
              <a:rPr lang="en-US" dirty="0" smtClean="0"/>
              <a:t>How good is the technical support.</a:t>
            </a:r>
          </a:p>
          <a:p>
            <a:pPr lvl="1"/>
            <a:r>
              <a:rPr lang="en-US" dirty="0" smtClean="0"/>
              <a:t>Registering for multiple classes during the same term</a:t>
            </a:r>
          </a:p>
          <a:p>
            <a:r>
              <a:rPr lang="en-US" b="1" dirty="0" smtClean="0">
                <a:solidFill>
                  <a:srgbClr val="FF0000"/>
                </a:solidFill>
              </a:rPr>
              <a:t>Robustness</a:t>
            </a:r>
            <a:r>
              <a:rPr lang="en-US" dirty="0" smtClean="0"/>
              <a:t> – batteries, durability?</a:t>
            </a:r>
          </a:p>
          <a:p>
            <a:r>
              <a:rPr lang="en-US" b="1" dirty="0" smtClean="0">
                <a:solidFill>
                  <a:srgbClr val="FF0000"/>
                </a:solidFill>
              </a:rPr>
              <a:t>Feedback:</a:t>
            </a:r>
            <a:r>
              <a:rPr lang="en-US" dirty="0" smtClean="0"/>
              <a:t> Will the student get response feedback on their clicker?</a:t>
            </a:r>
          </a:p>
          <a:p>
            <a:pPr lvl="1"/>
            <a:endParaRPr lang="en-US" dirty="0"/>
          </a:p>
        </p:txBody>
      </p:sp>
      <p:sp>
        <p:nvSpPr>
          <p:cNvPr id="4" name="Date Placeholder 3"/>
          <p:cNvSpPr>
            <a:spLocks noGrp="1"/>
          </p:cNvSpPr>
          <p:nvPr>
            <p:ph type="dt" sz="half" idx="10"/>
          </p:nvPr>
        </p:nvSpPr>
        <p:spPr/>
        <p:txBody>
          <a:bodyPr/>
          <a:lstStyle/>
          <a:p>
            <a:fld id="{C68E7AFE-9591-41E4-947A-7B782C81A1DD}"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6559EF15-9AB8-4062-8475-6F7BF41DE4D0}"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10"/>
            <a:ext cx="8229600" cy="873628"/>
          </a:xfrm>
        </p:spPr>
        <p:txBody>
          <a:bodyPr/>
          <a:lstStyle/>
          <a:p>
            <a:r>
              <a:rPr lang="en-US" dirty="0" smtClean="0"/>
              <a:t>Clickers: Instructor’s Perspective</a:t>
            </a:r>
            <a:endParaRPr lang="en-US" dirty="0"/>
          </a:p>
        </p:txBody>
      </p:sp>
      <p:sp>
        <p:nvSpPr>
          <p:cNvPr id="3" name="Content Placeholder 2"/>
          <p:cNvSpPr>
            <a:spLocks noGrp="1"/>
          </p:cNvSpPr>
          <p:nvPr>
            <p:ph idx="1"/>
          </p:nvPr>
        </p:nvSpPr>
        <p:spPr>
          <a:xfrm>
            <a:off x="219919" y="917283"/>
            <a:ext cx="8715737" cy="5263588"/>
          </a:xfrm>
        </p:spPr>
        <p:txBody>
          <a:bodyPr/>
          <a:lstStyle/>
          <a:p>
            <a:r>
              <a:rPr lang="en-US" b="1" dirty="0" smtClean="0">
                <a:solidFill>
                  <a:srgbClr val="FF0000"/>
                </a:solidFill>
              </a:rPr>
              <a:t>System set up: </a:t>
            </a:r>
            <a:r>
              <a:rPr lang="en-US" dirty="0" smtClean="0"/>
              <a:t>RF, USB, technical support from the company and on campus, ease of data review</a:t>
            </a:r>
          </a:p>
          <a:p>
            <a:r>
              <a:rPr lang="en-US" b="1" dirty="0" smtClean="0">
                <a:solidFill>
                  <a:srgbClr val="FF0000"/>
                </a:solidFill>
              </a:rPr>
              <a:t>System features: </a:t>
            </a:r>
            <a:r>
              <a:rPr lang="en-US" dirty="0" smtClean="0"/>
              <a:t>Compatibility – CMS</a:t>
            </a:r>
          </a:p>
          <a:p>
            <a:r>
              <a:rPr lang="en-US" b="1" dirty="0" smtClean="0">
                <a:solidFill>
                  <a:srgbClr val="FF0000"/>
                </a:solidFill>
              </a:rPr>
              <a:t>Question flexibility: </a:t>
            </a:r>
            <a:r>
              <a:rPr lang="en-US" dirty="0" smtClean="0"/>
              <a:t>MC, Numeric, HW, Exams</a:t>
            </a:r>
          </a:p>
          <a:p>
            <a:r>
              <a:rPr lang="en-US" b="1" dirty="0" smtClean="0">
                <a:solidFill>
                  <a:srgbClr val="FF0000"/>
                </a:solidFill>
              </a:rPr>
              <a:t>Registration (convenience):</a:t>
            </a:r>
            <a:r>
              <a:rPr lang="en-US" dirty="0" smtClean="0"/>
              <a:t> </a:t>
            </a:r>
          </a:p>
          <a:p>
            <a:pPr lvl="1"/>
            <a:r>
              <a:rPr lang="en-US" dirty="0" smtClean="0"/>
              <a:t>Setting up a new class?</a:t>
            </a:r>
          </a:p>
          <a:p>
            <a:pPr lvl="1"/>
            <a:r>
              <a:rPr lang="en-US" dirty="0" smtClean="0"/>
              <a:t>Will there be technical support on campus?</a:t>
            </a:r>
          </a:p>
          <a:p>
            <a:pPr lvl="1"/>
            <a:r>
              <a:rPr lang="en-US" dirty="0" smtClean="0"/>
              <a:t>Using clickers with PowerPoint or stand alone?</a:t>
            </a:r>
          </a:p>
          <a:p>
            <a:pPr lvl="1"/>
            <a:r>
              <a:rPr lang="en-US" dirty="0" smtClean="0"/>
              <a:t>How easy it is to import questions from elsewhere</a:t>
            </a:r>
          </a:p>
          <a:p>
            <a:pPr lvl="1"/>
            <a:r>
              <a:rPr lang="en-US" dirty="0" smtClean="0"/>
              <a:t>Easy and flexibility of the clicker software. </a:t>
            </a:r>
          </a:p>
          <a:p>
            <a:endParaRPr lang="en-US" dirty="0" smtClean="0"/>
          </a:p>
          <a:p>
            <a:pPr lvl="1"/>
            <a:endParaRPr lang="en-US" dirty="0"/>
          </a:p>
        </p:txBody>
      </p:sp>
      <p:sp>
        <p:nvSpPr>
          <p:cNvPr id="4" name="Date Placeholder 3"/>
          <p:cNvSpPr>
            <a:spLocks noGrp="1"/>
          </p:cNvSpPr>
          <p:nvPr>
            <p:ph type="dt" sz="half" idx="10"/>
          </p:nvPr>
        </p:nvSpPr>
        <p:spPr/>
        <p:txBody>
          <a:bodyPr/>
          <a:lstStyle/>
          <a:p>
            <a:fld id="{C68E7AFE-9591-41E4-947A-7B782C81A1DD}"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6559EF15-9AB8-4062-8475-6F7BF41DE4D0}"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8E7AFE-9591-41E4-947A-7B782C81A1DD}"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6559EF15-9AB8-4062-8475-6F7BF41DE4D0}" type="slidenum">
              <a:rPr lang="en-US" smtClean="0"/>
              <a:pPr/>
              <a:t>14</a:t>
            </a:fld>
            <a:endParaRPr lang="en-US"/>
          </a:p>
        </p:txBody>
      </p:sp>
      <p:pic>
        <p:nvPicPr>
          <p:cNvPr id="2050" name="Picture 2"/>
          <p:cNvPicPr>
            <a:picLocks noChangeAspect="1" noChangeArrowheads="1"/>
          </p:cNvPicPr>
          <p:nvPr/>
        </p:nvPicPr>
        <p:blipFill>
          <a:blip r:embed="rId2"/>
          <a:srcRect l="4600" t="10416" r="12072" b="5722"/>
          <a:stretch>
            <a:fillRect/>
          </a:stretch>
        </p:blipFill>
        <p:spPr bwMode="auto">
          <a:xfrm>
            <a:off x="266218" y="216621"/>
            <a:ext cx="8576840" cy="647388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E959E8-33AF-4283-BEFA-8D2829667112}" type="datetime4">
              <a:rPr lang="en-US" smtClean="0"/>
              <a:pPr/>
              <a:t>April 12, 2008</a:t>
            </a:fld>
            <a:endParaRPr lang="en-US"/>
          </a:p>
        </p:txBody>
      </p:sp>
      <p:sp>
        <p:nvSpPr>
          <p:cNvPr id="464898" name="Rectangle 2"/>
          <p:cNvSpPr>
            <a:spLocks noGrp="1" noChangeArrowheads="1"/>
          </p:cNvSpPr>
          <p:nvPr>
            <p:ph type="title"/>
          </p:nvPr>
        </p:nvSpPr>
        <p:spPr/>
        <p:txBody>
          <a:bodyPr/>
          <a:lstStyle/>
          <a:p>
            <a:r>
              <a:rPr lang="en-US" sz="4000" dirty="0" smtClean="0"/>
              <a:t>III. Clicker Pedagogies: How to Ask Good Questions</a:t>
            </a:r>
            <a:endParaRPr lang="en-US" sz="4000" dirty="0"/>
          </a:p>
        </p:txBody>
      </p:sp>
      <p:sp>
        <p:nvSpPr>
          <p:cNvPr id="464899" name="Rectangle 3"/>
          <p:cNvSpPr>
            <a:spLocks noGrp="1" noChangeArrowheads="1"/>
          </p:cNvSpPr>
          <p:nvPr>
            <p:ph type="body" idx="1"/>
          </p:nvPr>
        </p:nvSpPr>
        <p:spPr/>
        <p:txBody>
          <a:bodyPr/>
          <a:lstStyle/>
          <a:p>
            <a:pPr>
              <a:lnSpc>
                <a:spcPct val="130000"/>
              </a:lnSpc>
            </a:pPr>
            <a:r>
              <a:rPr lang="en-US" dirty="0"/>
              <a:t>We cannot request our students to move from novices to experts and learn to think like scientists if we do not reinforce expert-like behaviors.</a:t>
            </a:r>
          </a:p>
          <a:p>
            <a:pPr>
              <a:lnSpc>
                <a:spcPct val="130000"/>
              </a:lnSpc>
            </a:pPr>
            <a:r>
              <a:rPr lang="en-US" b="1" dirty="0">
                <a:solidFill>
                  <a:srgbClr val="FF0000"/>
                </a:solidFill>
              </a:rPr>
              <a:t>So what does the Science Education Community have to offer?</a:t>
            </a:r>
          </a:p>
        </p:txBody>
      </p:sp>
      <p:sp>
        <p:nvSpPr>
          <p:cNvPr id="7"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15</a:t>
            </a:fld>
            <a:endParaRPr lang="ru-RU" dirty="0" smtClean="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266D2C1C-A1A6-4906-BF03-7EFDE4BA4957}" type="datetime4">
              <a:rPr lang="en-US" smtClean="0"/>
              <a:pPr/>
              <a:t>April 12, 2008</a:t>
            </a:fld>
            <a:endParaRPr lang="en-US"/>
          </a:p>
        </p:txBody>
      </p:sp>
      <p:sp>
        <p:nvSpPr>
          <p:cNvPr id="11" name="Slide Number Placeholder 5"/>
          <p:cNvSpPr>
            <a:spLocks noGrp="1"/>
          </p:cNvSpPr>
          <p:nvPr>
            <p:ph type="sldNum" sz="quarter" idx="12"/>
          </p:nvPr>
        </p:nvSpPr>
        <p:spPr/>
        <p:txBody>
          <a:bodyPr/>
          <a:lstStyle/>
          <a:p>
            <a:fld id="{F0C3F783-3F3D-48E8-B4C3-1A6887F458A4}" type="slidenum">
              <a:rPr lang="en-US"/>
              <a:pPr/>
              <a:t>16</a:t>
            </a:fld>
            <a:endParaRPr lang="en-US"/>
          </a:p>
        </p:txBody>
      </p:sp>
      <p:pic>
        <p:nvPicPr>
          <p:cNvPr id="527364" name="Picture 4"/>
          <p:cNvPicPr>
            <a:picLocks noChangeAspect="1" noChangeArrowheads="1"/>
          </p:cNvPicPr>
          <p:nvPr/>
        </p:nvPicPr>
        <p:blipFill>
          <a:blip r:embed="rId3"/>
          <a:srcRect l="4129" t="30247" r="71225" b="42143"/>
          <a:stretch>
            <a:fillRect/>
          </a:stretch>
        </p:blipFill>
        <p:spPr bwMode="auto">
          <a:xfrm>
            <a:off x="0" y="2090738"/>
            <a:ext cx="4278313" cy="3595687"/>
          </a:xfrm>
          <a:prstGeom prst="rect">
            <a:avLst/>
          </a:prstGeom>
          <a:noFill/>
          <a:ln w="9525" algn="ctr">
            <a:noFill/>
            <a:miter lim="800000"/>
            <a:headEnd/>
            <a:tailEnd/>
          </a:ln>
          <a:effectLst/>
        </p:spPr>
      </p:pic>
      <p:pic>
        <p:nvPicPr>
          <p:cNvPr id="527365" name="Picture 5"/>
          <p:cNvPicPr>
            <a:picLocks noChangeAspect="1" noChangeArrowheads="1"/>
          </p:cNvPicPr>
          <p:nvPr/>
        </p:nvPicPr>
        <p:blipFill>
          <a:blip r:embed="rId3"/>
          <a:srcRect l="29678" t="29730" r="57120" b="42253"/>
          <a:stretch>
            <a:fillRect/>
          </a:stretch>
        </p:blipFill>
        <p:spPr bwMode="auto">
          <a:xfrm>
            <a:off x="4257675" y="1381125"/>
            <a:ext cx="2446338" cy="3892550"/>
          </a:xfrm>
          <a:prstGeom prst="rect">
            <a:avLst/>
          </a:prstGeom>
          <a:noFill/>
          <a:ln w="9525" algn="ctr">
            <a:noFill/>
            <a:miter lim="800000"/>
            <a:headEnd/>
            <a:tailEnd/>
          </a:ln>
          <a:effectLst/>
        </p:spPr>
      </p:pic>
      <p:pic>
        <p:nvPicPr>
          <p:cNvPr id="527366" name="Picture 6"/>
          <p:cNvPicPr>
            <a:picLocks noChangeAspect="1" noChangeArrowheads="1"/>
          </p:cNvPicPr>
          <p:nvPr/>
        </p:nvPicPr>
        <p:blipFill>
          <a:blip r:embed="rId3"/>
          <a:srcRect l="3726" t="17000" r="57120" b="72000"/>
          <a:stretch>
            <a:fillRect/>
          </a:stretch>
        </p:blipFill>
        <p:spPr bwMode="auto">
          <a:xfrm>
            <a:off x="2035175" y="195263"/>
            <a:ext cx="5221288" cy="1100137"/>
          </a:xfrm>
          <a:prstGeom prst="rect">
            <a:avLst/>
          </a:prstGeom>
          <a:noFill/>
          <a:ln w="9525" algn="ctr">
            <a:noFill/>
            <a:miter lim="800000"/>
            <a:headEnd/>
            <a:tailEnd/>
          </a:ln>
          <a:effectLst/>
        </p:spPr>
      </p:pic>
      <p:pic>
        <p:nvPicPr>
          <p:cNvPr id="527367" name="Picture 7"/>
          <p:cNvPicPr>
            <a:picLocks noChangeAspect="1" noChangeArrowheads="1"/>
          </p:cNvPicPr>
          <p:nvPr/>
        </p:nvPicPr>
        <p:blipFill>
          <a:blip r:embed="rId3"/>
          <a:srcRect l="29678" t="75555" r="57906" b="7301"/>
          <a:stretch>
            <a:fillRect/>
          </a:stretch>
        </p:blipFill>
        <p:spPr bwMode="auto">
          <a:xfrm>
            <a:off x="6548438" y="4159250"/>
            <a:ext cx="2506662" cy="2597150"/>
          </a:xfrm>
          <a:prstGeom prst="rect">
            <a:avLst/>
          </a:prstGeom>
          <a:noFill/>
          <a:ln w="9525" algn="ctr">
            <a:noFill/>
            <a:miter lim="800000"/>
            <a:headEnd/>
            <a:tailEnd/>
          </a:ln>
          <a:effectLst/>
        </p:spPr>
      </p:pic>
      <p:pic>
        <p:nvPicPr>
          <p:cNvPr id="527368" name="Picture 8"/>
          <p:cNvPicPr>
            <a:picLocks noChangeAspect="1" noChangeArrowheads="1"/>
          </p:cNvPicPr>
          <p:nvPr/>
        </p:nvPicPr>
        <p:blipFill>
          <a:blip r:embed="rId3"/>
          <a:srcRect l="29678" t="58794" r="57120" b="24318"/>
          <a:stretch>
            <a:fillRect/>
          </a:stretch>
        </p:blipFill>
        <p:spPr bwMode="auto">
          <a:xfrm>
            <a:off x="26988" y="39688"/>
            <a:ext cx="2073275" cy="1989137"/>
          </a:xfrm>
          <a:prstGeom prst="rect">
            <a:avLst/>
          </a:prstGeom>
          <a:noFill/>
          <a:ln w="9525" algn="ctr">
            <a:noFill/>
            <a:miter lim="800000"/>
            <a:headEnd/>
            <a:tailEnd/>
          </a:ln>
          <a:effectLst/>
        </p:spPr>
      </p:pic>
      <p:sp>
        <p:nvSpPr>
          <p:cNvPr id="527370" name="Rectangle 10"/>
          <p:cNvSpPr>
            <a:spLocks noChangeArrowheads="1"/>
          </p:cNvSpPr>
          <p:nvPr/>
        </p:nvSpPr>
        <p:spPr bwMode="auto">
          <a:xfrm>
            <a:off x="352425" y="5659438"/>
            <a:ext cx="6211888" cy="366712"/>
          </a:xfrm>
          <a:prstGeom prst="rect">
            <a:avLst/>
          </a:prstGeom>
          <a:noFill/>
          <a:ln w="9525" algn="ctr">
            <a:noFill/>
            <a:miter lim="800000"/>
            <a:headEnd/>
            <a:tailEnd/>
          </a:ln>
          <a:effectLst/>
        </p:spPr>
        <p:txBody>
          <a:bodyPr wrap="none">
            <a:spAutoFit/>
          </a:bodyPr>
          <a:lstStyle/>
          <a:p>
            <a:pPr marL="342900" indent="-342900">
              <a:buFontTx/>
              <a:buNone/>
            </a:pPr>
            <a:r>
              <a:rPr lang="en-US" sz="1800">
                <a:hlinkClick r:id="rId4"/>
              </a:rPr>
              <a:t>http://mazur-www.harvard.edu/research/detailspage.php?rowid=8</a:t>
            </a:r>
            <a:endParaRPr lang="en-US" sz="1800"/>
          </a:p>
        </p:txBody>
      </p:sp>
      <p:pic>
        <p:nvPicPr>
          <p:cNvPr id="527371" name="Picture 11" descr="0135654416"/>
          <p:cNvPicPr>
            <a:picLocks noChangeAspect="1" noChangeArrowheads="1"/>
          </p:cNvPicPr>
          <p:nvPr/>
        </p:nvPicPr>
        <p:blipFill>
          <a:blip r:embed="rId5"/>
          <a:srcRect/>
          <a:stretch>
            <a:fillRect/>
          </a:stretch>
        </p:blipFill>
        <p:spPr bwMode="auto">
          <a:xfrm>
            <a:off x="7192963" y="1420813"/>
            <a:ext cx="1673225" cy="2530475"/>
          </a:xfrm>
          <a:prstGeom prst="rect">
            <a:avLst/>
          </a:prstGeom>
          <a:noFill/>
        </p:spPr>
      </p:pic>
      <p:sp>
        <p:nvSpPr>
          <p:cNvPr id="12" name="Slide Number Placeholder 4"/>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C2AB6E3-F19A-4DAA-939E-40ED8CCE108A}" type="slidenum">
              <a:rPr kumimoji="0" lang="ru-RU"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BD56561F-4E66-4210-8DA1-6042D719147C}" type="datetime4">
              <a:rPr lang="en-US" smtClean="0"/>
              <a:pPr/>
              <a:t>April 12, 2008</a:t>
            </a:fld>
            <a:endParaRPr lang="en-US"/>
          </a:p>
        </p:txBody>
      </p:sp>
      <p:sp>
        <p:nvSpPr>
          <p:cNvPr id="559106" name="Rectangle 2"/>
          <p:cNvSpPr>
            <a:spLocks noGrp="1" noChangeArrowheads="1"/>
          </p:cNvSpPr>
          <p:nvPr>
            <p:ph type="title"/>
          </p:nvPr>
        </p:nvSpPr>
        <p:spPr/>
        <p:txBody>
          <a:bodyPr/>
          <a:lstStyle/>
          <a:p>
            <a:r>
              <a:rPr lang="en-US" sz="4000"/>
              <a:t>Canadian In Class Question Database</a:t>
            </a:r>
          </a:p>
        </p:txBody>
      </p:sp>
      <p:pic>
        <p:nvPicPr>
          <p:cNvPr id="559108" name="Picture 4"/>
          <p:cNvPicPr>
            <a:picLocks noChangeAspect="1" noChangeArrowheads="1"/>
          </p:cNvPicPr>
          <p:nvPr/>
        </p:nvPicPr>
        <p:blipFill>
          <a:blip r:embed="rId3"/>
          <a:srcRect l="1726" t="11333" r="12282" b="49580"/>
          <a:stretch>
            <a:fillRect/>
          </a:stretch>
        </p:blipFill>
        <p:spPr bwMode="auto">
          <a:xfrm>
            <a:off x="185738" y="1744663"/>
            <a:ext cx="8636000" cy="2943225"/>
          </a:xfrm>
          <a:prstGeom prst="rect">
            <a:avLst/>
          </a:prstGeom>
          <a:noFill/>
          <a:ln w="9525" algn="ctr">
            <a:noFill/>
            <a:miter lim="800000"/>
            <a:headEnd/>
            <a:tailEnd/>
          </a:ln>
          <a:effectLst/>
        </p:spPr>
      </p:pic>
      <p:sp>
        <p:nvSpPr>
          <p:cNvPr id="559109" name="Text Box 5"/>
          <p:cNvSpPr txBox="1">
            <a:spLocks noChangeArrowheads="1"/>
          </p:cNvSpPr>
          <p:nvPr/>
        </p:nvSpPr>
        <p:spPr bwMode="auto">
          <a:xfrm>
            <a:off x="185738" y="5148263"/>
            <a:ext cx="5740400" cy="1019175"/>
          </a:xfrm>
          <a:prstGeom prst="rect">
            <a:avLst/>
          </a:prstGeom>
          <a:noFill/>
          <a:ln w="9525" algn="ctr">
            <a:noFill/>
            <a:miter lim="800000"/>
            <a:headEnd/>
            <a:tailEnd/>
          </a:ln>
          <a:effectLst/>
        </p:spPr>
        <p:txBody>
          <a:bodyPr>
            <a:spAutoFit/>
          </a:bodyPr>
          <a:lstStyle/>
          <a:p>
            <a:pPr marL="342900" indent="-342900">
              <a:lnSpc>
                <a:spcPct val="70000"/>
              </a:lnSpc>
              <a:spcBef>
                <a:spcPct val="50000"/>
              </a:spcBef>
              <a:buFontTx/>
              <a:buNone/>
            </a:pPr>
            <a:r>
              <a:rPr lang="en-US"/>
              <a:t>David Harrison at U of T:</a:t>
            </a:r>
          </a:p>
          <a:p>
            <a:pPr marL="342900" indent="-342900">
              <a:lnSpc>
                <a:spcPct val="70000"/>
              </a:lnSpc>
              <a:spcBef>
                <a:spcPct val="50000"/>
              </a:spcBef>
              <a:buFontTx/>
              <a:buNone/>
            </a:pPr>
            <a:r>
              <a:rPr lang="en-US">
                <a:hlinkClick r:id="rId4"/>
              </a:rPr>
              <a:t>http://cinqdb.physics.utoronto.ca/</a:t>
            </a:r>
            <a:r>
              <a:rPr lang="en-US"/>
              <a:t> </a:t>
            </a:r>
          </a:p>
        </p:txBody>
      </p:sp>
      <p:pic>
        <p:nvPicPr>
          <p:cNvPr id="559110" name="Picture 6"/>
          <p:cNvPicPr>
            <a:picLocks noChangeAspect="1" noChangeArrowheads="1"/>
          </p:cNvPicPr>
          <p:nvPr/>
        </p:nvPicPr>
        <p:blipFill>
          <a:blip r:embed="rId5"/>
          <a:srcRect l="2429" t="29031" r="87761" b="47841"/>
          <a:stretch>
            <a:fillRect/>
          </a:stretch>
        </p:blipFill>
        <p:spPr bwMode="auto">
          <a:xfrm>
            <a:off x="92075" y="2700338"/>
            <a:ext cx="1308100" cy="2312987"/>
          </a:xfrm>
          <a:prstGeom prst="rect">
            <a:avLst/>
          </a:prstGeom>
          <a:noFill/>
          <a:ln w="9525" algn="ctr">
            <a:noFill/>
            <a:miter lim="800000"/>
            <a:headEnd/>
            <a:tailEnd/>
          </a:ln>
          <a:effectLst/>
        </p:spPr>
      </p:pic>
      <p:pic>
        <p:nvPicPr>
          <p:cNvPr id="559111" name="Picture 7"/>
          <p:cNvPicPr>
            <a:picLocks noChangeAspect="1" noChangeArrowheads="1"/>
          </p:cNvPicPr>
          <p:nvPr/>
        </p:nvPicPr>
        <p:blipFill>
          <a:blip r:embed="rId5"/>
          <a:srcRect l="3726" t="11794" r="76488" b="79445"/>
          <a:stretch>
            <a:fillRect/>
          </a:stretch>
        </p:blipFill>
        <p:spPr bwMode="auto">
          <a:xfrm>
            <a:off x="6186488" y="4870450"/>
            <a:ext cx="2638425" cy="876300"/>
          </a:xfrm>
          <a:prstGeom prst="rect">
            <a:avLst/>
          </a:prstGeom>
          <a:noFill/>
          <a:ln w="9525" algn="ctr">
            <a:noFill/>
            <a:miter lim="800000"/>
            <a:headEnd/>
            <a:tailEnd/>
          </a:ln>
          <a:effectLst/>
        </p:spPr>
      </p:pic>
      <p:sp>
        <p:nvSpPr>
          <p:cNvPr id="10"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17</a:t>
            </a:fld>
            <a:endParaRPr lang="ru-RU" dirty="0" smtClean="0">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A02F4E-095F-40DF-88C4-25E53EB759CA}" type="datetime4">
              <a:rPr lang="en-US" smtClean="0"/>
              <a:pPr/>
              <a:t>April 12, 2008</a:t>
            </a:fld>
            <a:endParaRPr lang="en-US"/>
          </a:p>
        </p:txBody>
      </p:sp>
      <p:sp>
        <p:nvSpPr>
          <p:cNvPr id="523266" name="Rectangle 2"/>
          <p:cNvSpPr>
            <a:spLocks noGrp="1" noChangeArrowheads="1"/>
          </p:cNvSpPr>
          <p:nvPr>
            <p:ph type="title"/>
          </p:nvPr>
        </p:nvSpPr>
        <p:spPr/>
        <p:txBody>
          <a:bodyPr/>
          <a:lstStyle/>
          <a:p>
            <a:r>
              <a:rPr lang="en-US" sz="4000"/>
              <a:t>Modified Peer Instruction</a:t>
            </a:r>
            <a:br>
              <a:rPr lang="en-US" sz="4000"/>
            </a:br>
            <a:r>
              <a:rPr lang="en-US" sz="2400" b="0"/>
              <a:t>Eric Mazur (Harvard) – original idea</a:t>
            </a:r>
          </a:p>
        </p:txBody>
      </p:sp>
      <p:sp>
        <p:nvSpPr>
          <p:cNvPr id="523267" name="Rectangle 3"/>
          <p:cNvSpPr>
            <a:spLocks noGrp="1" noChangeArrowheads="1"/>
          </p:cNvSpPr>
          <p:nvPr>
            <p:ph type="body" idx="1"/>
          </p:nvPr>
        </p:nvSpPr>
        <p:spPr/>
        <p:txBody>
          <a:bodyPr/>
          <a:lstStyle/>
          <a:p>
            <a:pPr marL="381000" indent="-381000">
              <a:lnSpc>
                <a:spcPct val="130000"/>
              </a:lnSpc>
              <a:buFontTx/>
              <a:buAutoNum type="arabicPeriod"/>
            </a:pPr>
            <a:r>
              <a:rPr lang="en-US" sz="1800" b="1"/>
              <a:t>Think how and why</a:t>
            </a:r>
            <a:r>
              <a:rPr lang="en-US" sz="1800"/>
              <a:t> you want to use clickers (marks, frequency, group versus individual)</a:t>
            </a:r>
          </a:p>
          <a:p>
            <a:pPr marL="381000" indent="-381000">
              <a:lnSpc>
                <a:spcPct val="130000"/>
              </a:lnSpc>
              <a:buFontTx/>
              <a:buAutoNum type="arabicPeriod"/>
            </a:pPr>
            <a:r>
              <a:rPr lang="en-US" sz="1800" b="1"/>
              <a:t>Sell your reasons</a:t>
            </a:r>
            <a:r>
              <a:rPr lang="en-US" sz="1800"/>
              <a:t> for clickers use to your students</a:t>
            </a:r>
          </a:p>
          <a:p>
            <a:pPr marL="381000" indent="-381000">
              <a:lnSpc>
                <a:spcPct val="130000"/>
              </a:lnSpc>
              <a:buFontTx/>
              <a:buAutoNum type="arabicPeriod"/>
            </a:pPr>
            <a:r>
              <a:rPr lang="en-US" sz="1800" b="1"/>
              <a:t>Design </a:t>
            </a:r>
            <a:r>
              <a:rPr lang="en-US" sz="1800" b="1">
                <a:solidFill>
                  <a:srgbClr val="FF0000"/>
                </a:solidFill>
              </a:rPr>
              <a:t>stop to think questions</a:t>
            </a:r>
            <a:r>
              <a:rPr lang="en-US" sz="1800"/>
              <a:t> you want to use:</a:t>
            </a:r>
          </a:p>
          <a:p>
            <a:pPr marL="800100" lvl="1" indent="-342900">
              <a:lnSpc>
                <a:spcPct val="130000"/>
              </a:lnSpc>
            </a:pPr>
            <a:r>
              <a:rPr lang="en-US" sz="1600"/>
              <a:t>Multiple choice; numeric and alpha numeric, short answer, survey, T-F (during lectures)</a:t>
            </a:r>
          </a:p>
          <a:p>
            <a:pPr marL="800100" lvl="1" indent="-342900">
              <a:lnSpc>
                <a:spcPct val="130000"/>
              </a:lnSpc>
            </a:pPr>
            <a:r>
              <a:rPr lang="en-US" sz="1600"/>
              <a:t>Homework questions (answered at home to be submitted in class)</a:t>
            </a:r>
          </a:p>
          <a:p>
            <a:pPr marL="800100" lvl="1" indent="-342900">
              <a:lnSpc>
                <a:spcPct val="130000"/>
              </a:lnSpc>
            </a:pPr>
            <a:r>
              <a:rPr lang="en-US" sz="1600"/>
              <a:t>Tests (clicker components in tests).</a:t>
            </a:r>
          </a:p>
          <a:p>
            <a:pPr marL="381000" indent="-381000">
              <a:lnSpc>
                <a:spcPct val="130000"/>
              </a:lnSpc>
              <a:buFontTx/>
              <a:buAutoNum type="arabicPeriod"/>
            </a:pPr>
            <a:r>
              <a:rPr lang="en-US" sz="1800" b="1"/>
              <a:t>Decide what mode of Peer Instruction</a:t>
            </a:r>
            <a:r>
              <a:rPr lang="en-US" sz="1800"/>
              <a:t> you want to use when.</a:t>
            </a:r>
          </a:p>
          <a:p>
            <a:pPr marL="381000" indent="-381000">
              <a:lnSpc>
                <a:spcPct val="130000"/>
              </a:lnSpc>
              <a:buFontTx/>
              <a:buAutoNum type="arabicPeriod"/>
            </a:pPr>
            <a:r>
              <a:rPr lang="en-US" sz="1800" b="1"/>
              <a:t>Modify your lectures</a:t>
            </a:r>
            <a:r>
              <a:rPr lang="en-US" sz="1800"/>
              <a:t> to respond to student responses (feedback loop).</a:t>
            </a:r>
          </a:p>
          <a:p>
            <a:pPr marL="381000" indent="-381000">
              <a:lnSpc>
                <a:spcPct val="130000"/>
              </a:lnSpc>
              <a:buFontTx/>
              <a:buAutoNum type="arabicPeriod"/>
            </a:pPr>
            <a:r>
              <a:rPr lang="en-US" sz="1800" b="1"/>
              <a:t>Modify your assessment:</a:t>
            </a:r>
            <a:r>
              <a:rPr lang="en-US" sz="1800"/>
              <a:t> Use conceptual (why) questions in tests.</a:t>
            </a:r>
          </a:p>
        </p:txBody>
      </p:sp>
      <p:sp>
        <p:nvSpPr>
          <p:cNvPr id="7"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18</a:t>
            </a:fld>
            <a:endParaRPr lang="ru-RU" dirty="0" smtClean="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fld id="{9A250CAC-127D-4DF0-B91D-39FA6054EF62}" type="datetime4">
              <a:rPr lang="en-US" smtClean="0"/>
              <a:pPr/>
              <a:t>April 12, 2008</a:t>
            </a:fld>
            <a:endParaRPr lang="en-US"/>
          </a:p>
        </p:txBody>
      </p:sp>
      <p:sp>
        <p:nvSpPr>
          <p:cNvPr id="534530" name="Rectangle 2"/>
          <p:cNvSpPr>
            <a:spLocks noGrp="1" noChangeArrowheads="1"/>
          </p:cNvSpPr>
          <p:nvPr>
            <p:ph type="title"/>
          </p:nvPr>
        </p:nvSpPr>
        <p:spPr/>
        <p:txBody>
          <a:bodyPr/>
          <a:lstStyle/>
          <a:p>
            <a:r>
              <a:rPr lang="en-US"/>
              <a:t>Asking Questions</a:t>
            </a:r>
            <a:endParaRPr lang="ru-RU"/>
          </a:p>
        </p:txBody>
      </p:sp>
      <p:sp>
        <p:nvSpPr>
          <p:cNvPr id="534531" name="Rectangle 3"/>
          <p:cNvSpPr>
            <a:spLocks noGrp="1" noChangeArrowheads="1"/>
          </p:cNvSpPr>
          <p:nvPr>
            <p:ph type="body" idx="1"/>
          </p:nvPr>
        </p:nvSpPr>
        <p:spPr>
          <a:xfrm>
            <a:off x="457200" y="1600200"/>
            <a:ext cx="3644900" cy="2005013"/>
          </a:xfrm>
        </p:spPr>
        <p:txBody>
          <a:bodyPr/>
          <a:lstStyle/>
          <a:p>
            <a:pPr>
              <a:buFontTx/>
              <a:buNone/>
            </a:pPr>
            <a:r>
              <a:rPr lang="en-US"/>
              <a:t>Bloom’s Taxonomy</a:t>
            </a:r>
          </a:p>
          <a:p>
            <a:pPr>
              <a:buFontTx/>
              <a:buNone/>
            </a:pPr>
            <a:r>
              <a:rPr lang="en-US"/>
              <a:t>of Cognitive Domain</a:t>
            </a:r>
          </a:p>
          <a:p>
            <a:pPr>
              <a:buFontTx/>
              <a:buNone/>
            </a:pPr>
            <a:r>
              <a:rPr lang="en-US"/>
              <a:t>Bloom (1956):</a:t>
            </a:r>
            <a:endParaRPr lang="ru-RU"/>
          </a:p>
        </p:txBody>
      </p:sp>
      <p:sp>
        <p:nvSpPr>
          <p:cNvPr id="534532" name="AutoShape 4"/>
          <p:cNvSpPr>
            <a:spLocks noChangeArrowheads="1"/>
          </p:cNvSpPr>
          <p:nvPr/>
        </p:nvSpPr>
        <p:spPr bwMode="auto">
          <a:xfrm>
            <a:off x="3546475" y="1427163"/>
            <a:ext cx="4613275" cy="480695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534533" name="AutoShape 5"/>
          <p:cNvSpPr>
            <a:spLocks noChangeArrowheads="1"/>
          </p:cNvSpPr>
          <p:nvPr/>
        </p:nvSpPr>
        <p:spPr bwMode="auto">
          <a:xfrm>
            <a:off x="3871913" y="1468438"/>
            <a:ext cx="3962400" cy="4102100"/>
          </a:xfrm>
          <a:prstGeom prst="triangle">
            <a:avLst>
              <a:gd name="adj" fmla="val 50000"/>
            </a:avLst>
          </a:prstGeom>
          <a:solidFill>
            <a:schemeClr val="folHlink"/>
          </a:solidFill>
          <a:ln w="9525">
            <a:solidFill>
              <a:schemeClr val="tx1"/>
            </a:solidFill>
            <a:miter lim="800000"/>
            <a:headEnd/>
            <a:tailEnd/>
          </a:ln>
          <a:effectLst/>
        </p:spPr>
        <p:txBody>
          <a:bodyPr wrap="none" anchor="ctr"/>
          <a:lstStyle/>
          <a:p>
            <a:endParaRPr lang="en-US"/>
          </a:p>
        </p:txBody>
      </p:sp>
      <p:sp>
        <p:nvSpPr>
          <p:cNvPr id="534534" name="Text Box 6"/>
          <p:cNvSpPr txBox="1">
            <a:spLocks noChangeArrowheads="1"/>
          </p:cNvSpPr>
          <p:nvPr/>
        </p:nvSpPr>
        <p:spPr bwMode="auto">
          <a:xfrm>
            <a:off x="4319588" y="5646738"/>
            <a:ext cx="3130550" cy="457200"/>
          </a:xfrm>
          <a:prstGeom prst="rect">
            <a:avLst/>
          </a:prstGeom>
          <a:noFill/>
          <a:ln w="9525">
            <a:noFill/>
            <a:miter lim="800000"/>
            <a:headEnd/>
            <a:tailEnd/>
          </a:ln>
          <a:effectLst/>
        </p:spPr>
        <p:txBody>
          <a:bodyPr>
            <a:spAutoFit/>
          </a:bodyPr>
          <a:lstStyle/>
          <a:p>
            <a:pPr algn="ctr">
              <a:spcBef>
                <a:spcPct val="50000"/>
              </a:spcBef>
              <a:buFontTx/>
              <a:buNone/>
            </a:pPr>
            <a:r>
              <a:rPr lang="en-US" sz="2400"/>
              <a:t>Knowledge</a:t>
            </a:r>
            <a:endParaRPr lang="ru-RU" sz="2400"/>
          </a:p>
        </p:txBody>
      </p:sp>
      <p:sp>
        <p:nvSpPr>
          <p:cNvPr id="534535" name="Text Box 7"/>
          <p:cNvSpPr txBox="1">
            <a:spLocks noChangeArrowheads="1"/>
          </p:cNvSpPr>
          <p:nvPr/>
        </p:nvSpPr>
        <p:spPr bwMode="auto">
          <a:xfrm>
            <a:off x="4791075" y="4762500"/>
            <a:ext cx="2160588" cy="457200"/>
          </a:xfrm>
          <a:prstGeom prst="rect">
            <a:avLst/>
          </a:prstGeom>
          <a:noFill/>
          <a:ln w="9525">
            <a:noFill/>
            <a:miter lim="800000"/>
            <a:headEnd/>
            <a:tailEnd/>
          </a:ln>
          <a:effectLst/>
        </p:spPr>
        <p:txBody>
          <a:bodyPr>
            <a:spAutoFit/>
          </a:bodyPr>
          <a:lstStyle/>
          <a:p>
            <a:pPr algn="ctr">
              <a:spcBef>
                <a:spcPct val="50000"/>
              </a:spcBef>
              <a:buFontTx/>
              <a:buNone/>
            </a:pPr>
            <a:r>
              <a:rPr lang="en-US" sz="2400"/>
              <a:t>Comprehension</a:t>
            </a:r>
            <a:endParaRPr lang="ru-RU" sz="2400"/>
          </a:p>
        </p:txBody>
      </p:sp>
      <p:sp>
        <p:nvSpPr>
          <p:cNvPr id="534536" name="AutoShape 8"/>
          <p:cNvSpPr>
            <a:spLocks noChangeArrowheads="1"/>
          </p:cNvSpPr>
          <p:nvPr/>
        </p:nvSpPr>
        <p:spPr bwMode="auto">
          <a:xfrm>
            <a:off x="4692650" y="1404938"/>
            <a:ext cx="2327275" cy="2465387"/>
          </a:xfrm>
          <a:prstGeom prst="triangle">
            <a:avLst>
              <a:gd name="adj" fmla="val 50000"/>
            </a:avLst>
          </a:prstGeom>
          <a:solidFill>
            <a:srgbClr val="E9E92B"/>
          </a:solidFill>
          <a:ln w="9525">
            <a:solidFill>
              <a:schemeClr val="tx1"/>
            </a:solidFill>
            <a:miter lim="800000"/>
            <a:headEnd/>
            <a:tailEnd/>
          </a:ln>
          <a:effectLst/>
        </p:spPr>
        <p:txBody>
          <a:bodyPr wrap="none" anchor="ctr"/>
          <a:lstStyle/>
          <a:p>
            <a:endParaRPr lang="en-US"/>
          </a:p>
        </p:txBody>
      </p:sp>
      <p:sp>
        <p:nvSpPr>
          <p:cNvPr id="534537" name="Text Box 9"/>
          <p:cNvSpPr txBox="1">
            <a:spLocks noChangeArrowheads="1"/>
          </p:cNvSpPr>
          <p:nvPr/>
        </p:nvSpPr>
        <p:spPr bwMode="auto">
          <a:xfrm>
            <a:off x="6134100" y="1503363"/>
            <a:ext cx="1717675" cy="457200"/>
          </a:xfrm>
          <a:prstGeom prst="rect">
            <a:avLst/>
          </a:prstGeom>
          <a:noFill/>
          <a:ln w="9525">
            <a:noFill/>
            <a:miter lim="800000"/>
            <a:headEnd/>
            <a:tailEnd/>
          </a:ln>
          <a:effectLst/>
        </p:spPr>
        <p:txBody>
          <a:bodyPr>
            <a:spAutoFit/>
          </a:bodyPr>
          <a:lstStyle/>
          <a:p>
            <a:pPr>
              <a:spcBef>
                <a:spcPct val="50000"/>
              </a:spcBef>
              <a:buFontTx/>
              <a:buNone/>
            </a:pPr>
            <a:r>
              <a:rPr lang="en-US" sz="2400"/>
              <a:t>Evaluation</a:t>
            </a:r>
            <a:endParaRPr lang="ru-RU" sz="2400"/>
          </a:p>
        </p:txBody>
      </p:sp>
      <p:sp>
        <p:nvSpPr>
          <p:cNvPr id="534538" name="AutoShape 10"/>
          <p:cNvSpPr>
            <a:spLocks noChangeArrowheads="1"/>
          </p:cNvSpPr>
          <p:nvPr/>
        </p:nvSpPr>
        <p:spPr bwMode="auto">
          <a:xfrm>
            <a:off x="5413375" y="1385888"/>
            <a:ext cx="871538" cy="927100"/>
          </a:xfrm>
          <a:prstGeom prst="triangle">
            <a:avLst>
              <a:gd name="adj" fmla="val 50000"/>
            </a:avLst>
          </a:prstGeom>
          <a:solidFill>
            <a:srgbClr val="FF0101"/>
          </a:solidFill>
          <a:ln w="9525">
            <a:solidFill>
              <a:schemeClr val="tx1"/>
            </a:solidFill>
            <a:miter lim="800000"/>
            <a:headEnd/>
            <a:tailEnd/>
          </a:ln>
          <a:effectLst/>
        </p:spPr>
        <p:txBody>
          <a:bodyPr wrap="none" anchor="ctr"/>
          <a:lstStyle/>
          <a:p>
            <a:endParaRPr lang="en-US"/>
          </a:p>
        </p:txBody>
      </p:sp>
      <p:sp>
        <p:nvSpPr>
          <p:cNvPr id="534539" name="AutoShape 11"/>
          <p:cNvSpPr>
            <a:spLocks noChangeArrowheads="1"/>
          </p:cNvSpPr>
          <p:nvPr/>
        </p:nvSpPr>
        <p:spPr bwMode="auto">
          <a:xfrm rot="10800000">
            <a:off x="4352925" y="3505200"/>
            <a:ext cx="3005138" cy="1054100"/>
          </a:xfrm>
          <a:custGeom>
            <a:avLst/>
            <a:gdLst>
              <a:gd name="G0" fmla="+- 3639 0 0"/>
              <a:gd name="G1" fmla="+- 21600 0 3639"/>
              <a:gd name="G2" fmla="*/ 3639 1 2"/>
              <a:gd name="G3" fmla="+- 21600 0 G2"/>
              <a:gd name="G4" fmla="+/ 3639 21600 2"/>
              <a:gd name="G5" fmla="+/ G1 0 2"/>
              <a:gd name="G6" fmla="*/ 21600 21600 3639"/>
              <a:gd name="G7" fmla="*/ G6 1 2"/>
              <a:gd name="G8" fmla="+- 21600 0 G7"/>
              <a:gd name="G9" fmla="*/ 21600 1 2"/>
              <a:gd name="G10" fmla="+- 3639 0 G9"/>
              <a:gd name="G11" fmla="?: G10 G8 0"/>
              <a:gd name="G12" fmla="?: G10 G7 21600"/>
              <a:gd name="T0" fmla="*/ 19780 w 21600"/>
              <a:gd name="T1" fmla="*/ 10800 h 21600"/>
              <a:gd name="T2" fmla="*/ 10800 w 21600"/>
              <a:gd name="T3" fmla="*/ 21600 h 21600"/>
              <a:gd name="T4" fmla="*/ 1820 w 21600"/>
              <a:gd name="T5" fmla="*/ 10800 h 21600"/>
              <a:gd name="T6" fmla="*/ 10800 w 21600"/>
              <a:gd name="T7" fmla="*/ 0 h 21600"/>
              <a:gd name="T8" fmla="*/ 3620 w 21600"/>
              <a:gd name="T9" fmla="*/ 3620 h 21600"/>
              <a:gd name="T10" fmla="*/ 17980 w 21600"/>
              <a:gd name="T11" fmla="*/ 17980 h 21600"/>
            </a:gdLst>
            <a:ahLst/>
            <a:cxnLst>
              <a:cxn ang="0">
                <a:pos x="T0" y="T1"/>
              </a:cxn>
              <a:cxn ang="0">
                <a:pos x="T2" y="T3"/>
              </a:cxn>
              <a:cxn ang="0">
                <a:pos x="T4" y="T5"/>
              </a:cxn>
              <a:cxn ang="0">
                <a:pos x="T6" y="T7"/>
              </a:cxn>
            </a:cxnLst>
            <a:rect l="T8" t="T9" r="T10" b="T11"/>
            <a:pathLst>
              <a:path w="21600" h="21600">
                <a:moveTo>
                  <a:pt x="0" y="0"/>
                </a:moveTo>
                <a:lnTo>
                  <a:pt x="3639" y="21600"/>
                </a:lnTo>
                <a:lnTo>
                  <a:pt x="17961" y="21600"/>
                </a:lnTo>
                <a:lnTo>
                  <a:pt x="21600" y="0"/>
                </a:lnTo>
                <a:close/>
              </a:path>
            </a:pathLst>
          </a:custGeom>
          <a:solidFill>
            <a:srgbClr val="FF6600"/>
          </a:solidFill>
          <a:ln w="9525">
            <a:solidFill>
              <a:schemeClr val="tx1"/>
            </a:solidFill>
            <a:miter lim="800000"/>
            <a:headEnd/>
            <a:tailEnd/>
          </a:ln>
          <a:effectLst/>
        </p:spPr>
        <p:txBody>
          <a:bodyPr wrap="none" anchor="ctr"/>
          <a:lstStyle/>
          <a:p>
            <a:endParaRPr lang="en-US"/>
          </a:p>
        </p:txBody>
      </p:sp>
      <p:sp>
        <p:nvSpPr>
          <p:cNvPr id="534540" name="Text Box 12"/>
          <p:cNvSpPr txBox="1">
            <a:spLocks noChangeArrowheads="1"/>
          </p:cNvSpPr>
          <p:nvPr/>
        </p:nvSpPr>
        <p:spPr bwMode="auto">
          <a:xfrm>
            <a:off x="5214938" y="3817938"/>
            <a:ext cx="1343025" cy="457200"/>
          </a:xfrm>
          <a:prstGeom prst="rect">
            <a:avLst/>
          </a:prstGeom>
          <a:noFill/>
          <a:ln w="9525">
            <a:noFill/>
            <a:miter lim="800000"/>
            <a:headEnd/>
            <a:tailEnd/>
          </a:ln>
          <a:effectLst/>
        </p:spPr>
        <p:txBody>
          <a:bodyPr>
            <a:spAutoFit/>
          </a:bodyPr>
          <a:lstStyle/>
          <a:p>
            <a:pPr algn="ctr">
              <a:spcBef>
                <a:spcPct val="50000"/>
              </a:spcBef>
              <a:buFontTx/>
              <a:buNone/>
            </a:pPr>
            <a:r>
              <a:rPr lang="en-US" sz="2400"/>
              <a:t>Analysis</a:t>
            </a:r>
            <a:endParaRPr lang="ru-RU" sz="2400"/>
          </a:p>
        </p:txBody>
      </p:sp>
      <p:sp>
        <p:nvSpPr>
          <p:cNvPr id="534541" name="Text Box 13"/>
          <p:cNvSpPr txBox="1">
            <a:spLocks noChangeArrowheads="1"/>
          </p:cNvSpPr>
          <p:nvPr/>
        </p:nvSpPr>
        <p:spPr bwMode="auto">
          <a:xfrm>
            <a:off x="5091113" y="2716213"/>
            <a:ext cx="1522412" cy="457200"/>
          </a:xfrm>
          <a:prstGeom prst="rect">
            <a:avLst/>
          </a:prstGeom>
          <a:noFill/>
          <a:ln w="9525">
            <a:noFill/>
            <a:miter lim="800000"/>
            <a:headEnd/>
            <a:tailEnd/>
          </a:ln>
          <a:effectLst/>
        </p:spPr>
        <p:txBody>
          <a:bodyPr>
            <a:spAutoFit/>
          </a:bodyPr>
          <a:lstStyle/>
          <a:p>
            <a:pPr algn="ctr">
              <a:spcBef>
                <a:spcPct val="50000"/>
              </a:spcBef>
              <a:buFontTx/>
              <a:buNone/>
            </a:pPr>
            <a:r>
              <a:rPr lang="en-US" sz="2400"/>
              <a:t>Synthesis</a:t>
            </a:r>
            <a:endParaRPr lang="ru-RU" sz="2400"/>
          </a:p>
        </p:txBody>
      </p:sp>
      <p:sp>
        <p:nvSpPr>
          <p:cNvPr id="534542" name="AutoShape 14"/>
          <p:cNvSpPr>
            <a:spLocks noChangeArrowheads="1"/>
          </p:cNvSpPr>
          <p:nvPr/>
        </p:nvSpPr>
        <p:spPr bwMode="auto">
          <a:xfrm>
            <a:off x="387350" y="4044950"/>
            <a:ext cx="2743200" cy="1884363"/>
          </a:xfrm>
          <a:prstGeom prst="wedgeRoundRectCallout">
            <a:avLst>
              <a:gd name="adj1" fmla="val 109838"/>
              <a:gd name="adj2" fmla="val -95407"/>
              <a:gd name="adj3" fmla="val 16667"/>
            </a:avLst>
          </a:prstGeom>
          <a:solidFill>
            <a:schemeClr val="accent1"/>
          </a:solidFill>
          <a:ln w="9525">
            <a:solidFill>
              <a:schemeClr val="tx1"/>
            </a:solidFill>
            <a:miter lim="800000"/>
            <a:headEnd/>
            <a:tailEnd/>
          </a:ln>
          <a:effectLst/>
        </p:spPr>
        <p:txBody>
          <a:bodyPr/>
          <a:lstStyle/>
          <a:p>
            <a:pPr algn="ctr">
              <a:spcBef>
                <a:spcPct val="0"/>
              </a:spcBef>
              <a:buFontTx/>
              <a:buNone/>
            </a:pPr>
            <a:r>
              <a:rPr lang="en-US" sz="2000"/>
              <a:t>Your course evaluation will be based on how high you are able to climb up this taxonomy.</a:t>
            </a:r>
            <a:endParaRPr lang="ru-RU" sz="2000"/>
          </a:p>
        </p:txBody>
      </p:sp>
      <p:grpSp>
        <p:nvGrpSpPr>
          <p:cNvPr id="534543" name="Group 15"/>
          <p:cNvGrpSpPr>
            <a:grpSpLocks/>
          </p:cNvGrpSpPr>
          <p:nvPr/>
        </p:nvGrpSpPr>
        <p:grpSpPr bwMode="auto">
          <a:xfrm>
            <a:off x="7977188" y="1635125"/>
            <a:ext cx="1109662" cy="4156075"/>
            <a:chOff x="5025" y="1030"/>
            <a:chExt cx="699" cy="2618"/>
          </a:xfrm>
        </p:grpSpPr>
        <p:sp>
          <p:nvSpPr>
            <p:cNvPr id="534544" name="AutoShape 16"/>
            <p:cNvSpPr>
              <a:spLocks noChangeArrowheads="1"/>
            </p:cNvSpPr>
            <p:nvPr/>
          </p:nvSpPr>
          <p:spPr bwMode="auto">
            <a:xfrm>
              <a:off x="5025" y="1030"/>
              <a:ext cx="699" cy="2618"/>
            </a:xfrm>
            <a:prstGeom prst="upArrow">
              <a:avLst>
                <a:gd name="adj1" fmla="val 50000"/>
                <a:gd name="adj2" fmla="val 93634"/>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534545" name="Text Box 17"/>
            <p:cNvSpPr txBox="1">
              <a:spLocks noChangeArrowheads="1"/>
            </p:cNvSpPr>
            <p:nvPr/>
          </p:nvSpPr>
          <p:spPr bwMode="auto">
            <a:xfrm>
              <a:off x="5236" y="3316"/>
              <a:ext cx="297" cy="231"/>
            </a:xfrm>
            <a:prstGeom prst="rect">
              <a:avLst/>
            </a:prstGeom>
            <a:noFill/>
            <a:ln w="9525">
              <a:noFill/>
              <a:miter lim="800000"/>
              <a:headEnd/>
              <a:tailEnd/>
            </a:ln>
            <a:effectLst/>
          </p:spPr>
          <p:txBody>
            <a:bodyPr>
              <a:spAutoFit/>
            </a:bodyPr>
            <a:lstStyle/>
            <a:p>
              <a:pPr>
                <a:spcBef>
                  <a:spcPct val="50000"/>
                </a:spcBef>
                <a:buFontTx/>
                <a:buNone/>
              </a:pPr>
              <a:r>
                <a:rPr lang="en-US" sz="1800" b="1"/>
                <a:t>F</a:t>
              </a:r>
              <a:endParaRPr lang="ru-RU" sz="1800" b="1"/>
            </a:p>
          </p:txBody>
        </p:sp>
        <p:sp>
          <p:nvSpPr>
            <p:cNvPr id="534546" name="Text Box 18"/>
            <p:cNvSpPr txBox="1">
              <a:spLocks noChangeArrowheads="1"/>
            </p:cNvSpPr>
            <p:nvPr/>
          </p:nvSpPr>
          <p:spPr bwMode="auto">
            <a:xfrm>
              <a:off x="5242" y="1392"/>
              <a:ext cx="385" cy="231"/>
            </a:xfrm>
            <a:prstGeom prst="rect">
              <a:avLst/>
            </a:prstGeom>
            <a:noFill/>
            <a:ln w="9525">
              <a:noFill/>
              <a:miter lim="800000"/>
              <a:headEnd/>
              <a:tailEnd/>
            </a:ln>
            <a:effectLst/>
          </p:spPr>
          <p:txBody>
            <a:bodyPr>
              <a:spAutoFit/>
            </a:bodyPr>
            <a:lstStyle/>
            <a:p>
              <a:pPr>
                <a:spcBef>
                  <a:spcPct val="50000"/>
                </a:spcBef>
                <a:buFontTx/>
                <a:buNone/>
              </a:pPr>
              <a:r>
                <a:rPr lang="en-US" sz="1800" b="1"/>
                <a:t>A+</a:t>
              </a:r>
              <a:endParaRPr lang="ru-RU" sz="1800" b="1"/>
            </a:p>
          </p:txBody>
        </p:sp>
      </p:grpSp>
      <p:sp>
        <p:nvSpPr>
          <p:cNvPr id="22"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19</a:t>
            </a:fld>
            <a:endParaRPr lang="ru-RU" dirty="0" smtClean="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058BE4-9BCD-40B6-A0E4-03B5A07ED820}"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609D43AB-2EC6-4FF6-8421-9A3A833EB690}" type="slidenum">
              <a:rPr lang="en-US"/>
              <a:pPr/>
              <a:t>2</a:t>
            </a:fld>
            <a:endParaRPr lang="en-US"/>
          </a:p>
        </p:txBody>
      </p:sp>
      <p:sp>
        <p:nvSpPr>
          <p:cNvPr id="434178" name="Rectangle 2"/>
          <p:cNvSpPr>
            <a:spLocks noGrp="1" noChangeArrowheads="1"/>
          </p:cNvSpPr>
          <p:nvPr>
            <p:ph type="title"/>
          </p:nvPr>
        </p:nvSpPr>
        <p:spPr/>
        <p:txBody>
          <a:bodyPr/>
          <a:lstStyle/>
          <a:p>
            <a:r>
              <a:rPr lang="en-US" dirty="0" smtClean="0"/>
              <a:t>Session </a:t>
            </a:r>
            <a:r>
              <a:rPr lang="en-US" dirty="0"/>
              <a:t>Outline</a:t>
            </a:r>
          </a:p>
        </p:txBody>
      </p:sp>
      <p:sp>
        <p:nvSpPr>
          <p:cNvPr id="434179" name="Rectangle 3"/>
          <p:cNvSpPr>
            <a:spLocks noGrp="1" noChangeArrowheads="1"/>
          </p:cNvSpPr>
          <p:nvPr>
            <p:ph type="body" idx="1"/>
          </p:nvPr>
        </p:nvSpPr>
        <p:spPr/>
        <p:txBody>
          <a:bodyPr/>
          <a:lstStyle/>
          <a:p>
            <a:r>
              <a:rPr lang="en-US" b="1" dirty="0">
                <a:solidFill>
                  <a:srgbClr val="FF0000"/>
                </a:solidFill>
              </a:rPr>
              <a:t>Motivation for using clickers:</a:t>
            </a:r>
            <a:r>
              <a:rPr lang="en-US" dirty="0"/>
              <a:t> </a:t>
            </a:r>
            <a:r>
              <a:rPr lang="en-US" dirty="0" smtClean="0"/>
              <a:t>So will your students benefit from clicker technology?</a:t>
            </a:r>
          </a:p>
          <a:p>
            <a:r>
              <a:rPr lang="en-US" b="1" dirty="0" smtClean="0">
                <a:solidFill>
                  <a:srgbClr val="FF0000"/>
                </a:solidFill>
              </a:rPr>
              <a:t>Different clicker </a:t>
            </a:r>
            <a:r>
              <a:rPr lang="en-US" b="1" dirty="0">
                <a:solidFill>
                  <a:srgbClr val="FF0000"/>
                </a:solidFill>
              </a:rPr>
              <a:t>options:</a:t>
            </a:r>
            <a:r>
              <a:rPr lang="en-US" dirty="0"/>
              <a:t> </a:t>
            </a:r>
            <a:r>
              <a:rPr lang="en-US" dirty="0" smtClean="0"/>
              <a:t>Different clicker systems (what to look for): faculty guide</a:t>
            </a:r>
          </a:p>
          <a:p>
            <a:r>
              <a:rPr lang="en-US" b="1" dirty="0" smtClean="0">
                <a:solidFill>
                  <a:srgbClr val="FF0000"/>
                </a:solidFill>
              </a:rPr>
              <a:t>Clicker pedagogies: </a:t>
            </a:r>
            <a:r>
              <a:rPr lang="en-US" dirty="0" smtClean="0"/>
              <a:t>How to ask good questions </a:t>
            </a:r>
            <a:r>
              <a:rPr lang="en-US" dirty="0"/>
              <a:t>(pedagogy)</a:t>
            </a:r>
          </a:p>
          <a:p>
            <a:r>
              <a:rPr lang="en-US" b="1" dirty="0">
                <a:solidFill>
                  <a:srgbClr val="FF0000"/>
                </a:solidFill>
              </a:rPr>
              <a:t>Addressing the challenges:</a:t>
            </a:r>
            <a:r>
              <a:rPr lang="en-US" dirty="0"/>
              <a:t> </a:t>
            </a:r>
            <a:r>
              <a:rPr lang="en-US" dirty="0" smtClean="0"/>
              <a:t>Making </a:t>
            </a:r>
            <a:r>
              <a:rPr lang="en-US" dirty="0"/>
              <a:t>your classes run smoothly and effectively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2"/>
            </p:custDataLst>
          </p:nvPr>
        </p:nvSpPr>
        <p:spPr>
          <a:xfrm>
            <a:off x="185738" y="88900"/>
            <a:ext cx="8686800" cy="1143000"/>
          </a:xfrm>
        </p:spPr>
        <p:txBody>
          <a:bodyPr/>
          <a:lstStyle/>
          <a:p>
            <a:pPr eaLnBrk="1" hangingPunct="1"/>
            <a:r>
              <a:rPr lang="en-US" sz="4000" dirty="0" smtClean="0"/>
              <a:t>Example 1A: Buoyancy</a:t>
            </a:r>
          </a:p>
        </p:txBody>
      </p:sp>
      <p:sp>
        <p:nvSpPr>
          <p:cNvPr id="15363" name="Text Placeholder 2"/>
          <p:cNvSpPr>
            <a:spLocks noGrp="1"/>
          </p:cNvSpPr>
          <p:nvPr>
            <p:ph type="body" idx="1"/>
            <p:custDataLst>
              <p:tags r:id="rId3"/>
            </p:custDataLst>
          </p:nvPr>
        </p:nvSpPr>
        <p:spPr>
          <a:xfrm>
            <a:off x="5283200" y="2743200"/>
            <a:ext cx="3263900" cy="2946400"/>
          </a:xfrm>
          <a:ln>
            <a:solidFill>
              <a:schemeClr val="bg1"/>
            </a:solidFill>
          </a:ln>
        </p:spPr>
        <p:txBody>
          <a:bodyPr/>
          <a:lstStyle/>
          <a:p>
            <a:pPr marL="514350" indent="-514350">
              <a:lnSpc>
                <a:spcPct val="150000"/>
              </a:lnSpc>
              <a:spcBef>
                <a:spcPct val="50000"/>
              </a:spcBef>
              <a:buFontTx/>
              <a:buAutoNum type="alphaUcPeriod"/>
            </a:pPr>
            <a:r>
              <a:rPr lang="en-US" sz="2400" smtClean="0">
                <a:cs typeface="Times New Roman" pitchFamily="18" charset="0"/>
              </a:rPr>
              <a:t>Decreases</a:t>
            </a:r>
          </a:p>
          <a:p>
            <a:pPr marL="514350" indent="-514350">
              <a:lnSpc>
                <a:spcPct val="150000"/>
              </a:lnSpc>
              <a:spcBef>
                <a:spcPct val="50000"/>
              </a:spcBef>
              <a:buFontTx/>
              <a:buAutoNum type="alphaUcPeriod"/>
            </a:pPr>
            <a:r>
              <a:rPr lang="en-US" sz="2400" smtClean="0">
                <a:cs typeface="Times New Roman" pitchFamily="18" charset="0"/>
              </a:rPr>
              <a:t>Remains the same</a:t>
            </a:r>
          </a:p>
          <a:p>
            <a:pPr marL="514350" indent="-514350">
              <a:lnSpc>
                <a:spcPct val="150000"/>
              </a:lnSpc>
              <a:spcBef>
                <a:spcPct val="50000"/>
              </a:spcBef>
              <a:buFontTx/>
              <a:buAutoNum type="alphaUcPeriod"/>
            </a:pPr>
            <a:r>
              <a:rPr lang="en-US" sz="2400" smtClean="0">
                <a:cs typeface="Times New Roman" pitchFamily="18" charset="0"/>
              </a:rPr>
              <a:t>Increases (the water spills over)</a:t>
            </a:r>
          </a:p>
        </p:txBody>
      </p:sp>
      <p:sp>
        <p:nvSpPr>
          <p:cNvPr id="15364" name="Date Placeholder 3"/>
          <p:cNvSpPr>
            <a:spLocks noGrp="1"/>
          </p:cNvSpPr>
          <p:nvPr>
            <p:ph type="dt" sz="quarter" idx="10"/>
          </p:nvPr>
        </p:nvSpPr>
        <p:spPr>
          <a:noFill/>
        </p:spPr>
        <p:txBody>
          <a:bodyPr/>
          <a:lstStyle/>
          <a:p>
            <a:fld id="{B979DA6C-AC34-49A5-AA94-090F3F97A719}" type="datetime1">
              <a:rPr lang="en-CA" smtClean="0">
                <a:latin typeface="Arial" pitchFamily="34" charset="0"/>
              </a:rPr>
              <a:pPr/>
              <a:t>12/04/2008</a:t>
            </a:fld>
            <a:endParaRPr lang="en-CA" smtClean="0">
              <a:latin typeface="Arial" pitchFamily="34" charset="0"/>
            </a:endParaRPr>
          </a:p>
        </p:txBody>
      </p:sp>
      <p:sp>
        <p:nvSpPr>
          <p:cNvPr id="15365" name="Slide Number Placeholder 4"/>
          <p:cNvSpPr>
            <a:spLocks noGrp="1"/>
          </p:cNvSpPr>
          <p:nvPr>
            <p:ph type="sldNum" sz="quarter" idx="11"/>
          </p:nvPr>
        </p:nvSpPr>
        <p:spPr>
          <a:noFill/>
        </p:spPr>
        <p:txBody>
          <a:bodyPr/>
          <a:lstStyle/>
          <a:p>
            <a:fld id="{64018D49-A105-413A-82B3-0FCCED8AC6C6}" type="slidenum">
              <a:rPr lang="ru-RU" smtClean="0">
                <a:latin typeface="Arial" pitchFamily="34" charset="0"/>
              </a:rPr>
              <a:pPr/>
              <a:t>20</a:t>
            </a:fld>
            <a:endParaRPr lang="ru-RU" smtClean="0">
              <a:latin typeface="Arial" pitchFamily="34" charset="0"/>
            </a:endParaRPr>
          </a:p>
        </p:txBody>
      </p:sp>
      <p:sp>
        <p:nvSpPr>
          <p:cNvPr id="15366" name="TextBox 186"/>
          <p:cNvSpPr txBox="1">
            <a:spLocks noChangeArrowheads="1"/>
          </p:cNvSpPr>
          <p:nvPr/>
        </p:nvSpPr>
        <p:spPr bwMode="auto">
          <a:xfrm>
            <a:off x="331788" y="1444625"/>
            <a:ext cx="8258175" cy="1306513"/>
          </a:xfrm>
          <a:prstGeom prst="rect">
            <a:avLst/>
          </a:prstGeom>
          <a:noFill/>
          <a:ln w="9525">
            <a:noFill/>
            <a:miter lim="800000"/>
            <a:headEnd/>
            <a:tailEnd/>
          </a:ln>
        </p:spPr>
        <p:txBody>
          <a:bodyPr>
            <a:spAutoFit/>
          </a:bodyPr>
          <a:lstStyle/>
          <a:p>
            <a:pPr>
              <a:lnSpc>
                <a:spcPct val="150000"/>
              </a:lnSpc>
              <a:buNone/>
            </a:pPr>
            <a:r>
              <a:rPr lang="en-US" sz="2800" dirty="0"/>
              <a:t>A cup is filled to the brim with water and a floating ice. When the ice melts, the water level:</a:t>
            </a:r>
          </a:p>
        </p:txBody>
      </p:sp>
      <p:pic>
        <p:nvPicPr>
          <p:cNvPr id="15367" name="Picture 7" descr="FG15_25-11CC15-5"/>
          <p:cNvPicPr>
            <a:picLocks noChangeAspect="1" noChangeArrowheads="1"/>
          </p:cNvPicPr>
          <p:nvPr/>
        </p:nvPicPr>
        <p:blipFill>
          <a:blip r:embed="rId9"/>
          <a:srcRect/>
          <a:stretch>
            <a:fillRect/>
          </a:stretch>
        </p:blipFill>
        <p:spPr bwMode="auto">
          <a:xfrm>
            <a:off x="339725" y="3179763"/>
            <a:ext cx="4176713" cy="2506662"/>
          </a:xfrm>
          <a:prstGeom prst="rect">
            <a:avLst/>
          </a:prstGeom>
          <a:noFill/>
          <a:ln w="9525">
            <a:noFill/>
            <a:miter lim="800000"/>
            <a:headEnd/>
            <a:tailEnd/>
          </a:ln>
        </p:spPr>
      </p:pic>
      <p:pic>
        <p:nvPicPr>
          <p:cNvPr id="32" name="Picture 31" descr="wrong.png"/>
          <p:cNvPicPr>
            <a:picLocks/>
          </p:cNvPicPr>
          <p:nvPr>
            <p:custDataLst>
              <p:tags r:id="rId4"/>
            </p:custDataLst>
          </p:nvPr>
        </p:nvPicPr>
        <p:blipFill>
          <a:blip r:embed="rId10"/>
          <a:stretch>
            <a:fillRect/>
          </a:stretch>
        </p:blipFill>
        <p:spPr>
          <a:xfrm>
            <a:off x="4737100" y="2794000"/>
            <a:ext cx="546100" cy="546100"/>
          </a:xfrm>
          <a:prstGeom prst="rect">
            <a:avLst/>
          </a:prstGeom>
        </p:spPr>
      </p:pic>
      <p:pic>
        <p:nvPicPr>
          <p:cNvPr id="33" name="Picture 32" descr="correct.png"/>
          <p:cNvPicPr>
            <a:picLocks/>
          </p:cNvPicPr>
          <p:nvPr>
            <p:custDataLst>
              <p:tags r:id="rId5"/>
            </p:custDataLst>
          </p:nvPr>
        </p:nvPicPr>
        <p:blipFill>
          <a:blip r:embed="rId11"/>
          <a:stretch>
            <a:fillRect/>
          </a:stretch>
        </p:blipFill>
        <p:spPr>
          <a:xfrm>
            <a:off x="4737100" y="3340100"/>
            <a:ext cx="546100" cy="546100"/>
          </a:xfrm>
          <a:prstGeom prst="rect">
            <a:avLst/>
          </a:prstGeom>
        </p:spPr>
      </p:pic>
      <p:pic>
        <p:nvPicPr>
          <p:cNvPr id="34" name="Picture 33" descr="wrong.png"/>
          <p:cNvPicPr>
            <a:picLocks/>
          </p:cNvPicPr>
          <p:nvPr>
            <p:custDataLst>
              <p:tags r:id="rId6"/>
            </p:custDataLst>
          </p:nvPr>
        </p:nvPicPr>
        <p:blipFill>
          <a:blip r:embed="rId10"/>
          <a:stretch>
            <a:fillRect/>
          </a:stretch>
        </p:blipFill>
        <p:spPr>
          <a:xfrm>
            <a:off x="4737100" y="4064000"/>
            <a:ext cx="546100" cy="546100"/>
          </a:xfrm>
          <a:prstGeom prst="rect">
            <a:avLst/>
          </a:prstGeo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2"/>
            </p:custDataLst>
          </p:nvPr>
        </p:nvSpPr>
        <p:spPr>
          <a:xfrm>
            <a:off x="185738" y="88900"/>
            <a:ext cx="8686800" cy="1143000"/>
          </a:xfrm>
        </p:spPr>
        <p:txBody>
          <a:bodyPr/>
          <a:lstStyle/>
          <a:p>
            <a:pPr eaLnBrk="1" hangingPunct="1"/>
            <a:r>
              <a:rPr lang="en-US" sz="4000" dirty="0" smtClean="0"/>
              <a:t>Example 1B : Buoyancy</a:t>
            </a:r>
          </a:p>
        </p:txBody>
      </p:sp>
      <p:sp>
        <p:nvSpPr>
          <p:cNvPr id="16387" name="Text Placeholder 2"/>
          <p:cNvSpPr>
            <a:spLocks noGrp="1"/>
          </p:cNvSpPr>
          <p:nvPr>
            <p:ph type="body" idx="1"/>
            <p:custDataLst>
              <p:tags r:id="rId3"/>
            </p:custDataLst>
          </p:nvPr>
        </p:nvSpPr>
        <p:spPr>
          <a:xfrm>
            <a:off x="5270500" y="2705100"/>
            <a:ext cx="3263900" cy="2946400"/>
          </a:xfrm>
          <a:ln>
            <a:solidFill>
              <a:schemeClr val="bg1"/>
            </a:solidFill>
          </a:ln>
        </p:spPr>
        <p:txBody>
          <a:bodyPr/>
          <a:lstStyle/>
          <a:p>
            <a:pPr marL="514350" indent="-514350">
              <a:lnSpc>
                <a:spcPct val="150000"/>
              </a:lnSpc>
              <a:spcBef>
                <a:spcPct val="50000"/>
              </a:spcBef>
              <a:buFontTx/>
              <a:buAutoNum type="alphaUcPeriod"/>
            </a:pPr>
            <a:r>
              <a:rPr lang="en-US" sz="2400" smtClean="0">
                <a:cs typeface="Times New Roman" pitchFamily="18" charset="0"/>
              </a:rPr>
              <a:t>Decreases</a:t>
            </a:r>
          </a:p>
          <a:p>
            <a:pPr marL="514350" indent="-514350">
              <a:lnSpc>
                <a:spcPct val="150000"/>
              </a:lnSpc>
              <a:spcBef>
                <a:spcPct val="50000"/>
              </a:spcBef>
              <a:buFontTx/>
              <a:buAutoNum type="alphaUcPeriod"/>
            </a:pPr>
            <a:r>
              <a:rPr lang="en-US" sz="2400" smtClean="0">
                <a:cs typeface="Times New Roman" pitchFamily="18" charset="0"/>
              </a:rPr>
              <a:t>Remains the same</a:t>
            </a:r>
          </a:p>
          <a:p>
            <a:pPr marL="514350" indent="-514350">
              <a:lnSpc>
                <a:spcPct val="150000"/>
              </a:lnSpc>
              <a:spcBef>
                <a:spcPct val="50000"/>
              </a:spcBef>
              <a:buFontTx/>
              <a:buAutoNum type="alphaUcPeriod"/>
            </a:pPr>
            <a:r>
              <a:rPr lang="en-US" sz="2400" smtClean="0">
                <a:cs typeface="Times New Roman" pitchFamily="18" charset="0"/>
              </a:rPr>
              <a:t>Increases (the water spills over)</a:t>
            </a:r>
          </a:p>
        </p:txBody>
      </p:sp>
      <p:sp>
        <p:nvSpPr>
          <p:cNvPr id="16388" name="Date Placeholder 3"/>
          <p:cNvSpPr>
            <a:spLocks noGrp="1"/>
          </p:cNvSpPr>
          <p:nvPr>
            <p:ph type="dt" sz="quarter" idx="10"/>
          </p:nvPr>
        </p:nvSpPr>
        <p:spPr>
          <a:noFill/>
        </p:spPr>
        <p:txBody>
          <a:bodyPr/>
          <a:lstStyle/>
          <a:p>
            <a:fld id="{785187E8-AFA4-4135-8C77-02D84817CA30}" type="datetime1">
              <a:rPr lang="en-CA" smtClean="0">
                <a:latin typeface="Arial" pitchFamily="34" charset="0"/>
              </a:rPr>
              <a:pPr/>
              <a:t>12/04/2008</a:t>
            </a:fld>
            <a:endParaRPr lang="en-CA" smtClean="0">
              <a:latin typeface="Arial" pitchFamily="34" charset="0"/>
            </a:endParaRPr>
          </a:p>
        </p:txBody>
      </p:sp>
      <p:sp>
        <p:nvSpPr>
          <p:cNvPr id="16389" name="Slide Number Placeholder 4"/>
          <p:cNvSpPr>
            <a:spLocks noGrp="1"/>
          </p:cNvSpPr>
          <p:nvPr>
            <p:ph type="sldNum" sz="quarter" idx="11"/>
          </p:nvPr>
        </p:nvSpPr>
        <p:spPr>
          <a:noFill/>
        </p:spPr>
        <p:txBody>
          <a:bodyPr/>
          <a:lstStyle/>
          <a:p>
            <a:fld id="{CC2AB6E3-F19A-4DAA-939E-40ED8CCE108A}" type="slidenum">
              <a:rPr lang="ru-RU" smtClean="0">
                <a:latin typeface="Arial" pitchFamily="34" charset="0"/>
              </a:rPr>
              <a:pPr/>
              <a:t>21</a:t>
            </a:fld>
            <a:endParaRPr lang="ru-RU" dirty="0" smtClean="0">
              <a:latin typeface="Arial" pitchFamily="34" charset="0"/>
            </a:endParaRPr>
          </a:p>
        </p:txBody>
      </p:sp>
      <p:sp>
        <p:nvSpPr>
          <p:cNvPr id="16390" name="TextBox 186"/>
          <p:cNvSpPr txBox="1">
            <a:spLocks noChangeArrowheads="1"/>
          </p:cNvSpPr>
          <p:nvPr/>
        </p:nvSpPr>
        <p:spPr bwMode="auto">
          <a:xfrm>
            <a:off x="331788" y="1206500"/>
            <a:ext cx="8258175" cy="1306513"/>
          </a:xfrm>
          <a:prstGeom prst="rect">
            <a:avLst/>
          </a:prstGeom>
          <a:noFill/>
          <a:ln w="9525">
            <a:noFill/>
            <a:miter lim="800000"/>
            <a:headEnd/>
            <a:tailEnd/>
          </a:ln>
        </p:spPr>
        <p:txBody>
          <a:bodyPr>
            <a:spAutoFit/>
          </a:bodyPr>
          <a:lstStyle/>
          <a:p>
            <a:pPr>
              <a:lnSpc>
                <a:spcPct val="150000"/>
              </a:lnSpc>
            </a:pPr>
            <a:r>
              <a:rPr lang="en-US" sz="2800"/>
              <a:t>A cup is filled to the brim with water and a floating ice. When the ice melts, the water level:</a:t>
            </a:r>
          </a:p>
        </p:txBody>
      </p:sp>
      <p:pic>
        <p:nvPicPr>
          <p:cNvPr id="16391" name="Picture 7" descr="FG15_25-12CC15-6"/>
          <p:cNvPicPr>
            <a:picLocks noChangeAspect="1" noChangeArrowheads="1"/>
          </p:cNvPicPr>
          <p:nvPr/>
        </p:nvPicPr>
        <p:blipFill>
          <a:blip r:embed="rId9"/>
          <a:srcRect/>
          <a:stretch>
            <a:fillRect/>
          </a:stretch>
        </p:blipFill>
        <p:spPr bwMode="auto">
          <a:xfrm>
            <a:off x="415925" y="2947988"/>
            <a:ext cx="3930650" cy="2455862"/>
          </a:xfrm>
          <a:prstGeom prst="rect">
            <a:avLst/>
          </a:prstGeom>
          <a:noFill/>
          <a:ln w="9525">
            <a:noFill/>
            <a:miter lim="800000"/>
            <a:headEnd/>
            <a:tailEnd/>
          </a:ln>
        </p:spPr>
      </p:pic>
      <p:pic>
        <p:nvPicPr>
          <p:cNvPr id="41" name="Picture 40" descr="correct.png"/>
          <p:cNvPicPr>
            <a:picLocks/>
          </p:cNvPicPr>
          <p:nvPr>
            <p:custDataLst>
              <p:tags r:id="rId4"/>
            </p:custDataLst>
          </p:nvPr>
        </p:nvPicPr>
        <p:blipFill>
          <a:blip r:embed="rId10"/>
          <a:stretch>
            <a:fillRect/>
          </a:stretch>
        </p:blipFill>
        <p:spPr>
          <a:xfrm>
            <a:off x="4724400" y="2755900"/>
            <a:ext cx="546100" cy="546100"/>
          </a:xfrm>
          <a:prstGeom prst="rect">
            <a:avLst/>
          </a:prstGeom>
        </p:spPr>
      </p:pic>
      <p:pic>
        <p:nvPicPr>
          <p:cNvPr id="42" name="Picture 41" descr="wrong.png"/>
          <p:cNvPicPr>
            <a:picLocks/>
          </p:cNvPicPr>
          <p:nvPr>
            <p:custDataLst>
              <p:tags r:id="rId5"/>
            </p:custDataLst>
          </p:nvPr>
        </p:nvPicPr>
        <p:blipFill>
          <a:blip r:embed="rId11"/>
          <a:stretch>
            <a:fillRect/>
          </a:stretch>
        </p:blipFill>
        <p:spPr>
          <a:xfrm>
            <a:off x="4724400" y="3302000"/>
            <a:ext cx="546100" cy="546100"/>
          </a:xfrm>
          <a:prstGeom prst="rect">
            <a:avLst/>
          </a:prstGeom>
        </p:spPr>
      </p:pic>
      <p:pic>
        <p:nvPicPr>
          <p:cNvPr id="43" name="Picture 42" descr="wrong.png"/>
          <p:cNvPicPr>
            <a:picLocks/>
          </p:cNvPicPr>
          <p:nvPr>
            <p:custDataLst>
              <p:tags r:id="rId6"/>
            </p:custDataLst>
          </p:nvPr>
        </p:nvPicPr>
        <p:blipFill>
          <a:blip r:embed="rId11"/>
          <a:stretch>
            <a:fillRect/>
          </a:stretch>
        </p:blipFill>
        <p:spPr>
          <a:xfrm>
            <a:off x="4724400" y="4025900"/>
            <a:ext cx="546100" cy="546100"/>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Example 2: Fatal Attraction</a:t>
            </a:r>
            <a:endParaRPr lang="en-US" dirty="0"/>
          </a:p>
        </p:txBody>
      </p:sp>
      <p:sp>
        <p:nvSpPr>
          <p:cNvPr id="3" name="Text Placeholder 2"/>
          <p:cNvSpPr>
            <a:spLocks noGrp="1"/>
          </p:cNvSpPr>
          <p:nvPr>
            <p:ph type="body" idx="1"/>
            <p:custDataLst>
              <p:tags r:id="rId3"/>
            </p:custDataLst>
          </p:nvPr>
        </p:nvSpPr>
        <p:spPr>
          <a:xfrm>
            <a:off x="838200" y="3263900"/>
            <a:ext cx="4953000" cy="3149600"/>
          </a:xfrm>
        </p:spPr>
        <p:txBody>
          <a:bodyPr/>
          <a:lstStyle/>
          <a:p>
            <a:pPr marL="609600" lvl="0" indent="-609600">
              <a:lnSpc>
                <a:spcPct val="150000"/>
              </a:lnSpc>
              <a:buFontTx/>
              <a:buAutoNum type="alphaUcPeriod"/>
              <a:defRPr/>
            </a:pPr>
            <a:r>
              <a:rPr lang="en-US" sz="2800" dirty="0" smtClean="0"/>
              <a:t>Less force</a:t>
            </a:r>
          </a:p>
          <a:p>
            <a:pPr marL="609600" lvl="0" indent="-609600">
              <a:lnSpc>
                <a:spcPct val="150000"/>
              </a:lnSpc>
              <a:buFontTx/>
              <a:buAutoNum type="alphaUcPeriod"/>
              <a:defRPr/>
            </a:pPr>
            <a:r>
              <a:rPr lang="en-US" sz="2800" dirty="0" smtClean="0"/>
              <a:t>More force</a:t>
            </a:r>
          </a:p>
          <a:p>
            <a:pPr marL="609600" lvl="0" indent="-609600">
              <a:lnSpc>
                <a:spcPct val="150000"/>
              </a:lnSpc>
              <a:buFontTx/>
              <a:buAutoNum type="alphaUcPeriod"/>
              <a:defRPr/>
            </a:pPr>
            <a:r>
              <a:rPr lang="en-US" sz="2800" dirty="0" smtClean="0"/>
              <a:t>The same force</a:t>
            </a:r>
          </a:p>
          <a:p>
            <a:pPr marL="609600" lvl="0" indent="-609600">
              <a:lnSpc>
                <a:spcPct val="150000"/>
              </a:lnSpc>
              <a:buFontTx/>
              <a:buAutoNum type="alphaUcPeriod"/>
              <a:defRPr/>
            </a:pPr>
            <a:r>
              <a:rPr lang="en-US" sz="2800" dirty="0" smtClean="0"/>
              <a:t>Impossible to answer</a:t>
            </a:r>
            <a:endParaRPr lang="en-US" sz="2800" dirty="0"/>
          </a:p>
        </p:txBody>
      </p:sp>
      <p:sp>
        <p:nvSpPr>
          <p:cNvPr id="4" name="Date Placeholder 3"/>
          <p:cNvSpPr>
            <a:spLocks noGrp="1"/>
          </p:cNvSpPr>
          <p:nvPr>
            <p:ph type="dt" sz="half" idx="10"/>
          </p:nvPr>
        </p:nvSpPr>
        <p:spPr/>
        <p:txBody>
          <a:bodyPr/>
          <a:lstStyle/>
          <a:p>
            <a:pPr>
              <a:defRPr/>
            </a:pPr>
            <a:fld id="{D629B265-4096-4FD8-842B-27C0AFD743ED}" type="datetime1">
              <a:rPr lang="en-CA" smtClean="0"/>
              <a:pPr>
                <a:defRPr/>
              </a:pPr>
              <a:t>12/04/2008</a:t>
            </a:fld>
            <a:endParaRPr lang="en-CA"/>
          </a:p>
        </p:txBody>
      </p:sp>
      <p:pic>
        <p:nvPicPr>
          <p:cNvPr id="167" name="Picture 4" descr="FG19_03"/>
          <p:cNvPicPr>
            <a:picLocks noChangeAspect="1" noChangeArrowheads="1"/>
          </p:cNvPicPr>
          <p:nvPr/>
        </p:nvPicPr>
        <p:blipFill>
          <a:blip r:embed="rId9" cstate="print"/>
          <a:srcRect/>
          <a:stretch>
            <a:fillRect/>
          </a:stretch>
        </p:blipFill>
        <p:spPr bwMode="auto">
          <a:xfrm>
            <a:off x="6094413" y="3524250"/>
            <a:ext cx="2260600" cy="2259013"/>
          </a:xfrm>
          <a:prstGeom prst="rect">
            <a:avLst/>
          </a:prstGeom>
          <a:noFill/>
        </p:spPr>
      </p:pic>
      <p:sp>
        <p:nvSpPr>
          <p:cNvPr id="168" name="Rectangle 5"/>
          <p:cNvSpPr>
            <a:spLocks noChangeArrowheads="1"/>
          </p:cNvSpPr>
          <p:nvPr/>
        </p:nvSpPr>
        <p:spPr bwMode="auto">
          <a:xfrm>
            <a:off x="180975" y="1211263"/>
            <a:ext cx="8229600" cy="1865126"/>
          </a:xfrm>
          <a:prstGeom prst="rect">
            <a:avLst/>
          </a:prstGeom>
          <a:noFill/>
          <a:ln w="31750">
            <a:noFill/>
            <a:miter lim="800000"/>
            <a:headEnd/>
            <a:tailEnd/>
          </a:ln>
          <a:effectLst/>
        </p:spPr>
        <p:txBody>
          <a:bodyPr>
            <a:spAutoFit/>
          </a:bodyPr>
          <a:lstStyle/>
          <a:p>
            <a:pPr>
              <a:lnSpc>
                <a:spcPct val="160000"/>
              </a:lnSpc>
            </a:pPr>
            <a:r>
              <a:rPr lang="en-US" sz="2400" b="1" dirty="0" smtClean="0"/>
              <a:t>A </a:t>
            </a:r>
            <a:r>
              <a:rPr lang="en-US" sz="2400" b="1" dirty="0"/>
              <a:t>proton (p) that is in the nucleus of the H (hydrogen) atom</a:t>
            </a:r>
          </a:p>
          <a:p>
            <a:pPr>
              <a:lnSpc>
                <a:spcPct val="160000"/>
              </a:lnSpc>
            </a:pPr>
            <a:r>
              <a:rPr lang="en-US" sz="2400" b="1" dirty="0"/>
              <a:t> attracts </a:t>
            </a:r>
            <a:r>
              <a:rPr lang="en-US" sz="2400" b="1" dirty="0" smtClean="0"/>
              <a:t>an </a:t>
            </a:r>
            <a:r>
              <a:rPr lang="en-US" sz="2400" b="1" dirty="0"/>
              <a:t>electron (e</a:t>
            </a:r>
            <a:r>
              <a:rPr lang="en-US" sz="2400" b="1" baseline="30000" dirty="0"/>
              <a:t>-</a:t>
            </a:r>
            <a:r>
              <a:rPr lang="en-US" sz="2400" b="1" dirty="0"/>
              <a:t>) orbiting it. </a:t>
            </a:r>
          </a:p>
          <a:p>
            <a:pPr>
              <a:lnSpc>
                <a:spcPct val="160000"/>
              </a:lnSpc>
            </a:pPr>
            <a:r>
              <a:rPr lang="en-US" sz="2400" b="1" dirty="0">
                <a:solidFill>
                  <a:schemeClr val="accent5">
                    <a:lumMod val="50000"/>
                  </a:schemeClr>
                </a:solidFill>
              </a:rPr>
              <a:t>Relative to this force, the e</a:t>
            </a:r>
            <a:r>
              <a:rPr lang="en-US" sz="2400" b="1" baseline="30000" dirty="0">
                <a:solidFill>
                  <a:schemeClr val="accent5">
                    <a:lumMod val="50000"/>
                  </a:schemeClr>
                </a:solidFill>
              </a:rPr>
              <a:t>-</a:t>
            </a:r>
            <a:r>
              <a:rPr lang="en-US" sz="2400" b="1" dirty="0">
                <a:solidFill>
                  <a:schemeClr val="accent5">
                    <a:lumMod val="50000"/>
                  </a:schemeClr>
                </a:solidFill>
              </a:rPr>
              <a:t> attracts the proton, p, with:</a:t>
            </a:r>
          </a:p>
        </p:txBody>
      </p:sp>
      <p:sp>
        <p:nvSpPr>
          <p:cNvPr id="56"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22</a:t>
            </a:fld>
            <a:endParaRPr lang="ru-RU" dirty="0" smtClean="0">
              <a:latin typeface="Arial" pitchFamily="34" charset="0"/>
            </a:endParaRPr>
          </a:p>
        </p:txBody>
      </p:sp>
      <p:pic>
        <p:nvPicPr>
          <p:cNvPr id="65" name="Picture 64" descr="wrong.png"/>
          <p:cNvPicPr>
            <a:picLocks/>
          </p:cNvPicPr>
          <p:nvPr>
            <p:custDataLst>
              <p:tags r:id="rId4"/>
            </p:custDataLst>
          </p:nvPr>
        </p:nvPicPr>
        <p:blipFill>
          <a:blip r:embed="rId10"/>
          <a:stretch>
            <a:fillRect/>
          </a:stretch>
        </p:blipFill>
        <p:spPr>
          <a:xfrm>
            <a:off x="203200" y="3314700"/>
            <a:ext cx="635000" cy="635000"/>
          </a:xfrm>
          <a:prstGeom prst="rect">
            <a:avLst/>
          </a:prstGeom>
        </p:spPr>
      </p:pic>
      <p:pic>
        <p:nvPicPr>
          <p:cNvPr id="66" name="Picture 65" descr="wrong.png"/>
          <p:cNvPicPr>
            <a:picLocks/>
          </p:cNvPicPr>
          <p:nvPr>
            <p:custDataLst>
              <p:tags r:id="rId5"/>
            </p:custDataLst>
          </p:nvPr>
        </p:nvPicPr>
        <p:blipFill>
          <a:blip r:embed="rId10"/>
          <a:stretch>
            <a:fillRect/>
          </a:stretch>
        </p:blipFill>
        <p:spPr>
          <a:xfrm>
            <a:off x="203200" y="3949700"/>
            <a:ext cx="635000" cy="635000"/>
          </a:xfrm>
          <a:prstGeom prst="rect">
            <a:avLst/>
          </a:prstGeom>
        </p:spPr>
      </p:pic>
      <p:pic>
        <p:nvPicPr>
          <p:cNvPr id="67" name="Picture 66" descr="correct.png"/>
          <p:cNvPicPr>
            <a:picLocks/>
          </p:cNvPicPr>
          <p:nvPr>
            <p:custDataLst>
              <p:tags r:id="rId6"/>
            </p:custDataLst>
          </p:nvPr>
        </p:nvPicPr>
        <p:blipFill>
          <a:blip r:embed="rId11"/>
          <a:stretch>
            <a:fillRect/>
          </a:stretch>
        </p:blipFill>
        <p:spPr>
          <a:xfrm>
            <a:off x="203200" y="4673600"/>
            <a:ext cx="635000" cy="635000"/>
          </a:xfrm>
          <a:prstGeom prst="rect">
            <a:avLst/>
          </a:prstGeom>
        </p:spPr>
      </p:pic>
      <p:pic>
        <p:nvPicPr>
          <p:cNvPr id="68" name="Picture 67" descr="wrong.png"/>
          <p:cNvPicPr>
            <a:picLocks/>
          </p:cNvPicPr>
          <p:nvPr>
            <p:custDataLst>
              <p:tags r:id="rId7"/>
            </p:custDataLst>
          </p:nvPr>
        </p:nvPicPr>
        <p:blipFill>
          <a:blip r:embed="rId10"/>
          <a:stretch>
            <a:fillRect/>
          </a:stretch>
        </p:blipFill>
        <p:spPr>
          <a:xfrm>
            <a:off x="203200" y="5397500"/>
            <a:ext cx="635000" cy="635000"/>
          </a:xfrm>
          <a:prstGeom prst="rect">
            <a:avLst/>
          </a:prstGeom>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4675" y="135738"/>
            <a:ext cx="8686800" cy="1143000"/>
          </a:xfrm>
        </p:spPr>
        <p:txBody>
          <a:bodyPr/>
          <a:lstStyle/>
          <a:p>
            <a:r>
              <a:rPr lang="en-US" dirty="0" smtClean="0"/>
              <a:t>Example 3A: Changing Assessment</a:t>
            </a:r>
            <a:endParaRPr lang="en-US" dirty="0"/>
          </a:p>
        </p:txBody>
      </p:sp>
      <p:sp>
        <p:nvSpPr>
          <p:cNvPr id="3" name="Text Placeholder 2"/>
          <p:cNvSpPr>
            <a:spLocks noGrp="1"/>
          </p:cNvSpPr>
          <p:nvPr>
            <p:ph type="body" idx="1"/>
            <p:custDataLst>
              <p:tags r:id="rId3"/>
            </p:custDataLst>
          </p:nvPr>
        </p:nvSpPr>
        <p:spPr>
          <a:xfrm>
            <a:off x="434049" y="3973010"/>
            <a:ext cx="1985059" cy="1733309"/>
          </a:xfrm>
        </p:spPr>
        <p:txBody>
          <a:bodyPr/>
          <a:lstStyle/>
          <a:p>
            <a:pPr marL="514350" indent="-514350">
              <a:buBlip>
                <a:blip r:embed="rId5"/>
              </a:buBlip>
            </a:pPr>
            <a:r>
              <a:rPr lang="en-US" dirty="0" smtClean="0"/>
              <a:t>10.1</a:t>
            </a:r>
          </a:p>
          <a:p>
            <a:pPr marL="514350" indent="-514350">
              <a:buBlip>
                <a:blip r:embed="rId6"/>
              </a:buBlip>
            </a:pPr>
            <a:r>
              <a:rPr lang="en-US" dirty="0" smtClean="0"/>
              <a:t>0.1</a:t>
            </a:r>
            <a:endParaRPr lang="en-US" dirty="0"/>
          </a:p>
        </p:txBody>
      </p:sp>
      <p:sp>
        <p:nvSpPr>
          <p:cNvPr id="4" name="Date Placeholder 3"/>
          <p:cNvSpPr>
            <a:spLocks noGrp="1"/>
          </p:cNvSpPr>
          <p:nvPr>
            <p:ph type="dt" sz="half" idx="10"/>
          </p:nvPr>
        </p:nvSpPr>
        <p:spPr/>
        <p:txBody>
          <a:bodyPr/>
          <a:lstStyle/>
          <a:p>
            <a:fld id="{C13DBBF3-EF86-4115-A790-2C04969EF484}"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FCF90A4E-FD60-4053-BB42-277B7529090F}" type="slidenum">
              <a:rPr lang="en-US" smtClean="0"/>
              <a:pPr/>
              <a:t>23</a:t>
            </a:fld>
            <a:endParaRPr lang="en-US"/>
          </a:p>
        </p:txBody>
      </p:sp>
      <p:pic>
        <p:nvPicPr>
          <p:cNvPr id="7" name="Picture 15"/>
          <p:cNvPicPr>
            <a:picLocks noChangeAspect="1" noChangeArrowheads="1"/>
          </p:cNvPicPr>
          <p:nvPr/>
        </p:nvPicPr>
        <p:blipFill>
          <a:blip r:embed="rId7"/>
          <a:srcRect l="14500" t="26031" r="13976" b="55161"/>
          <a:stretch>
            <a:fillRect/>
          </a:stretch>
        </p:blipFill>
        <p:spPr bwMode="auto">
          <a:xfrm>
            <a:off x="283521" y="1158834"/>
            <a:ext cx="8384792" cy="1653813"/>
          </a:xfrm>
          <a:prstGeom prst="rect">
            <a:avLst/>
          </a:prstGeom>
          <a:noFill/>
          <a:ln w="9525">
            <a:noFill/>
            <a:miter lim="800000"/>
            <a:headEnd/>
            <a:tailEnd/>
          </a:ln>
          <a:effectLst/>
        </p:spPr>
      </p:pic>
      <p:pic>
        <p:nvPicPr>
          <p:cNvPr id="8" name="Picture 15"/>
          <p:cNvPicPr>
            <a:picLocks noChangeAspect="1" noChangeArrowheads="1"/>
          </p:cNvPicPr>
          <p:nvPr/>
        </p:nvPicPr>
        <p:blipFill>
          <a:blip r:embed="rId7"/>
          <a:srcRect l="37342" t="47885" r="14900" b="24847"/>
          <a:stretch>
            <a:fillRect/>
          </a:stretch>
        </p:blipFill>
        <p:spPr bwMode="auto">
          <a:xfrm>
            <a:off x="2048711" y="2812649"/>
            <a:ext cx="6135168" cy="2627452"/>
          </a:xfrm>
          <a:prstGeom prst="rect">
            <a:avLst/>
          </a:prstGeom>
          <a:noFill/>
          <a:ln w="9525">
            <a:noFill/>
            <a:miter lim="800000"/>
            <a:headEnd/>
            <a:tailEnd/>
          </a:ln>
          <a:effectLst/>
        </p:spPr>
      </p:pic>
      <p:grpSp>
        <p:nvGrpSpPr>
          <p:cNvPr id="9" name="Group 18"/>
          <p:cNvGrpSpPr>
            <a:grpSpLocks/>
          </p:cNvGrpSpPr>
          <p:nvPr/>
        </p:nvGrpSpPr>
        <p:grpSpPr bwMode="auto">
          <a:xfrm>
            <a:off x="7870825" y="4683125"/>
            <a:ext cx="1071563" cy="2005013"/>
            <a:chOff x="2234" y="873"/>
            <a:chExt cx="2906" cy="3166"/>
          </a:xfrm>
        </p:grpSpPr>
        <p:sp>
          <p:nvSpPr>
            <p:cNvPr id="10" name="AutoShape 19"/>
            <p:cNvSpPr>
              <a:spLocks noChangeArrowheads="1"/>
            </p:cNvSpPr>
            <p:nvPr/>
          </p:nvSpPr>
          <p:spPr bwMode="auto">
            <a:xfrm>
              <a:off x="2234" y="899"/>
              <a:ext cx="2906" cy="302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1" name="AutoShape 20"/>
            <p:cNvSpPr>
              <a:spLocks noChangeArrowheads="1"/>
            </p:cNvSpPr>
            <p:nvPr/>
          </p:nvSpPr>
          <p:spPr bwMode="auto">
            <a:xfrm>
              <a:off x="2439" y="925"/>
              <a:ext cx="2496" cy="2584"/>
            </a:xfrm>
            <a:prstGeom prst="triangle">
              <a:avLst>
                <a:gd name="adj" fmla="val 50000"/>
              </a:avLst>
            </a:prstGeom>
            <a:solidFill>
              <a:schemeClr val="folHlink"/>
            </a:solidFill>
            <a:ln w="9525">
              <a:solidFill>
                <a:schemeClr val="tx1"/>
              </a:solidFill>
              <a:miter lim="800000"/>
              <a:headEnd/>
              <a:tailEnd/>
            </a:ln>
            <a:effectLst/>
          </p:spPr>
          <p:txBody>
            <a:bodyPr wrap="none" anchor="ctr"/>
            <a:lstStyle/>
            <a:p>
              <a:endParaRPr lang="en-US"/>
            </a:p>
          </p:txBody>
        </p:sp>
        <p:sp>
          <p:nvSpPr>
            <p:cNvPr id="12" name="Text Box 21"/>
            <p:cNvSpPr txBox="1">
              <a:spLocks noChangeArrowheads="1"/>
            </p:cNvSpPr>
            <p:nvPr/>
          </p:nvSpPr>
          <p:spPr bwMode="auto">
            <a:xfrm>
              <a:off x="2724" y="3558"/>
              <a:ext cx="1967" cy="481"/>
            </a:xfrm>
            <a:prstGeom prst="rect">
              <a:avLst/>
            </a:prstGeom>
            <a:noFill/>
            <a:ln w="9525">
              <a:noFill/>
              <a:miter lim="800000"/>
              <a:headEnd/>
              <a:tailEnd/>
            </a:ln>
            <a:effectLst/>
          </p:spPr>
          <p:txBody>
            <a:bodyPr>
              <a:spAutoFit/>
            </a:bodyPr>
            <a:lstStyle/>
            <a:p>
              <a:pPr algn="ctr">
                <a:spcBef>
                  <a:spcPct val="50000"/>
                </a:spcBef>
                <a:buFontTx/>
                <a:buNone/>
              </a:pPr>
              <a:r>
                <a:rPr lang="en-US" sz="1400" b="1"/>
                <a:t>K</a:t>
              </a:r>
              <a:endParaRPr lang="ru-RU" sz="1400" b="1"/>
            </a:p>
          </p:txBody>
        </p:sp>
        <p:sp>
          <p:nvSpPr>
            <p:cNvPr id="13" name="Text Box 22"/>
            <p:cNvSpPr txBox="1">
              <a:spLocks noChangeArrowheads="1"/>
            </p:cNvSpPr>
            <p:nvPr/>
          </p:nvSpPr>
          <p:spPr bwMode="auto">
            <a:xfrm>
              <a:off x="3016" y="3001"/>
              <a:ext cx="1361" cy="481"/>
            </a:xfrm>
            <a:prstGeom prst="rect">
              <a:avLst/>
            </a:prstGeom>
            <a:noFill/>
            <a:ln w="9525">
              <a:noFill/>
              <a:miter lim="800000"/>
              <a:headEnd/>
              <a:tailEnd/>
            </a:ln>
            <a:effectLst/>
          </p:spPr>
          <p:txBody>
            <a:bodyPr>
              <a:spAutoFit/>
            </a:bodyPr>
            <a:lstStyle/>
            <a:p>
              <a:pPr algn="ctr">
                <a:spcBef>
                  <a:spcPct val="50000"/>
                </a:spcBef>
                <a:buFontTx/>
                <a:buNone/>
              </a:pPr>
              <a:r>
                <a:rPr lang="en-US" sz="1400" b="1"/>
                <a:t>C</a:t>
              </a:r>
              <a:endParaRPr lang="ru-RU" sz="1400" b="1"/>
            </a:p>
          </p:txBody>
        </p:sp>
        <p:sp>
          <p:nvSpPr>
            <p:cNvPr id="14" name="AutoShape 23"/>
            <p:cNvSpPr>
              <a:spLocks noChangeArrowheads="1"/>
            </p:cNvSpPr>
            <p:nvPr/>
          </p:nvSpPr>
          <p:spPr bwMode="auto">
            <a:xfrm>
              <a:off x="2956" y="885"/>
              <a:ext cx="1466" cy="1553"/>
            </a:xfrm>
            <a:prstGeom prst="triangle">
              <a:avLst>
                <a:gd name="adj" fmla="val 50000"/>
              </a:avLst>
            </a:prstGeom>
            <a:solidFill>
              <a:srgbClr val="E9E92B"/>
            </a:solidFill>
            <a:ln w="9525">
              <a:solidFill>
                <a:schemeClr val="tx1"/>
              </a:solidFill>
              <a:miter lim="800000"/>
              <a:headEnd/>
              <a:tailEnd/>
            </a:ln>
            <a:effectLst/>
          </p:spPr>
          <p:txBody>
            <a:bodyPr wrap="none" anchor="ctr"/>
            <a:lstStyle/>
            <a:p>
              <a:endParaRPr lang="en-US"/>
            </a:p>
          </p:txBody>
        </p:sp>
        <p:sp>
          <p:nvSpPr>
            <p:cNvPr id="15" name="AutoShape 24"/>
            <p:cNvSpPr>
              <a:spLocks noChangeArrowheads="1"/>
            </p:cNvSpPr>
            <p:nvPr/>
          </p:nvSpPr>
          <p:spPr bwMode="auto">
            <a:xfrm>
              <a:off x="3410" y="873"/>
              <a:ext cx="549" cy="584"/>
            </a:xfrm>
            <a:prstGeom prst="triangle">
              <a:avLst>
                <a:gd name="adj" fmla="val 50000"/>
              </a:avLst>
            </a:prstGeom>
            <a:solidFill>
              <a:srgbClr val="FF0101"/>
            </a:solidFill>
            <a:ln w="9525">
              <a:solidFill>
                <a:schemeClr val="tx1"/>
              </a:solidFill>
              <a:miter lim="800000"/>
              <a:headEnd/>
              <a:tailEnd/>
            </a:ln>
            <a:effectLst/>
          </p:spPr>
          <p:txBody>
            <a:bodyPr wrap="none" anchor="ctr"/>
            <a:lstStyle/>
            <a:p>
              <a:pPr marL="342900" indent="-342900" algn="ctr">
                <a:buFontTx/>
                <a:buNone/>
              </a:pPr>
              <a:r>
                <a:rPr lang="en-US" sz="1400" b="1"/>
                <a:t>E</a:t>
              </a:r>
            </a:p>
          </p:txBody>
        </p:sp>
        <p:sp>
          <p:nvSpPr>
            <p:cNvPr id="16" name="AutoShape 25"/>
            <p:cNvSpPr>
              <a:spLocks noChangeArrowheads="1"/>
            </p:cNvSpPr>
            <p:nvPr/>
          </p:nvSpPr>
          <p:spPr bwMode="auto">
            <a:xfrm rot="10800000">
              <a:off x="2742" y="2208"/>
              <a:ext cx="1893" cy="664"/>
            </a:xfrm>
            <a:custGeom>
              <a:avLst/>
              <a:gdLst>
                <a:gd name="G0" fmla="+- 3639 0 0"/>
                <a:gd name="G1" fmla="+- 21600 0 3639"/>
                <a:gd name="G2" fmla="*/ 3639 1 2"/>
                <a:gd name="G3" fmla="+- 21600 0 G2"/>
                <a:gd name="G4" fmla="+/ 3639 21600 2"/>
                <a:gd name="G5" fmla="+/ G1 0 2"/>
                <a:gd name="G6" fmla="*/ 21600 21600 3639"/>
                <a:gd name="G7" fmla="*/ G6 1 2"/>
                <a:gd name="G8" fmla="+- 21600 0 G7"/>
                <a:gd name="G9" fmla="*/ 21600 1 2"/>
                <a:gd name="G10" fmla="+- 3639 0 G9"/>
                <a:gd name="G11" fmla="?: G10 G8 0"/>
                <a:gd name="G12" fmla="?: G10 G7 21600"/>
                <a:gd name="T0" fmla="*/ 19780 w 21600"/>
                <a:gd name="T1" fmla="*/ 10800 h 21600"/>
                <a:gd name="T2" fmla="*/ 10800 w 21600"/>
                <a:gd name="T3" fmla="*/ 21600 h 21600"/>
                <a:gd name="T4" fmla="*/ 1820 w 21600"/>
                <a:gd name="T5" fmla="*/ 10800 h 21600"/>
                <a:gd name="T6" fmla="*/ 10800 w 21600"/>
                <a:gd name="T7" fmla="*/ 0 h 21600"/>
                <a:gd name="T8" fmla="*/ 3620 w 21600"/>
                <a:gd name="T9" fmla="*/ 3620 h 21600"/>
                <a:gd name="T10" fmla="*/ 17980 w 21600"/>
                <a:gd name="T11" fmla="*/ 17980 h 21600"/>
              </a:gdLst>
              <a:ahLst/>
              <a:cxnLst>
                <a:cxn ang="0">
                  <a:pos x="T0" y="T1"/>
                </a:cxn>
                <a:cxn ang="0">
                  <a:pos x="T2" y="T3"/>
                </a:cxn>
                <a:cxn ang="0">
                  <a:pos x="T4" y="T5"/>
                </a:cxn>
                <a:cxn ang="0">
                  <a:pos x="T6" y="T7"/>
                </a:cxn>
              </a:cxnLst>
              <a:rect l="T8" t="T9" r="T10" b="T11"/>
              <a:pathLst>
                <a:path w="21600" h="21600">
                  <a:moveTo>
                    <a:pt x="0" y="0"/>
                  </a:moveTo>
                  <a:lnTo>
                    <a:pt x="3639" y="21600"/>
                  </a:lnTo>
                  <a:lnTo>
                    <a:pt x="17961" y="21600"/>
                  </a:lnTo>
                  <a:lnTo>
                    <a:pt x="21600" y="0"/>
                  </a:lnTo>
                  <a:close/>
                </a:path>
              </a:pathLst>
            </a:custGeom>
            <a:solidFill>
              <a:srgbClr val="FF6600"/>
            </a:solidFill>
            <a:ln w="9525">
              <a:solidFill>
                <a:schemeClr val="tx1"/>
              </a:solidFill>
              <a:miter lim="800000"/>
              <a:headEnd/>
              <a:tailEnd/>
            </a:ln>
            <a:effectLst/>
          </p:spPr>
          <p:txBody>
            <a:bodyPr wrap="none" anchor="ctr"/>
            <a:lstStyle/>
            <a:p>
              <a:endParaRPr lang="en-US"/>
            </a:p>
          </p:txBody>
        </p:sp>
        <p:sp>
          <p:nvSpPr>
            <p:cNvPr id="17" name="Text Box 26"/>
            <p:cNvSpPr txBox="1">
              <a:spLocks noChangeArrowheads="1"/>
            </p:cNvSpPr>
            <p:nvPr/>
          </p:nvSpPr>
          <p:spPr bwMode="auto">
            <a:xfrm>
              <a:off x="3285" y="2405"/>
              <a:ext cx="845" cy="481"/>
            </a:xfrm>
            <a:prstGeom prst="rect">
              <a:avLst/>
            </a:prstGeom>
            <a:noFill/>
            <a:ln w="9525">
              <a:noFill/>
              <a:miter lim="800000"/>
              <a:headEnd/>
              <a:tailEnd/>
            </a:ln>
            <a:effectLst/>
          </p:spPr>
          <p:txBody>
            <a:bodyPr>
              <a:spAutoFit/>
            </a:bodyPr>
            <a:lstStyle/>
            <a:p>
              <a:pPr algn="ctr">
                <a:spcBef>
                  <a:spcPct val="50000"/>
                </a:spcBef>
                <a:buFontTx/>
                <a:buNone/>
              </a:pPr>
              <a:r>
                <a:rPr lang="en-US" sz="1400" b="1"/>
                <a:t>A</a:t>
              </a:r>
              <a:endParaRPr lang="ru-RU" sz="1400" b="1"/>
            </a:p>
          </p:txBody>
        </p:sp>
        <p:sp>
          <p:nvSpPr>
            <p:cNvPr id="18" name="Text Box 27"/>
            <p:cNvSpPr txBox="1">
              <a:spLocks noChangeArrowheads="1"/>
            </p:cNvSpPr>
            <p:nvPr/>
          </p:nvSpPr>
          <p:spPr bwMode="auto">
            <a:xfrm>
              <a:off x="3206" y="1710"/>
              <a:ext cx="962" cy="481"/>
            </a:xfrm>
            <a:prstGeom prst="rect">
              <a:avLst/>
            </a:prstGeom>
            <a:noFill/>
            <a:ln w="9525">
              <a:noFill/>
              <a:miter lim="800000"/>
              <a:headEnd/>
              <a:tailEnd/>
            </a:ln>
            <a:effectLst/>
          </p:spPr>
          <p:txBody>
            <a:bodyPr>
              <a:spAutoFit/>
            </a:bodyPr>
            <a:lstStyle/>
            <a:p>
              <a:pPr algn="ctr">
                <a:spcBef>
                  <a:spcPct val="50000"/>
                </a:spcBef>
                <a:buFontTx/>
                <a:buNone/>
              </a:pPr>
              <a:r>
                <a:rPr lang="en-US" sz="1400" b="1"/>
                <a:t>S</a:t>
              </a:r>
              <a:endParaRPr lang="ru-RU" sz="1400" b="1"/>
            </a:p>
          </p:txBody>
        </p:sp>
      </p:grpSp>
      <p:sp>
        <p:nvSpPr>
          <p:cNvPr id="19" name="AutoShape 28"/>
          <p:cNvSpPr>
            <a:spLocks noChangeArrowheads="1"/>
          </p:cNvSpPr>
          <p:nvPr/>
        </p:nvSpPr>
        <p:spPr bwMode="auto">
          <a:xfrm>
            <a:off x="7011988" y="5554663"/>
            <a:ext cx="995362" cy="404812"/>
          </a:xfrm>
          <a:prstGeom prst="rightArrow">
            <a:avLst>
              <a:gd name="adj1" fmla="val 50000"/>
              <a:gd name="adj2" fmla="val 61471"/>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21" name="Slide Number Placeholder 4"/>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C2AB6E3-F19A-4DAA-939E-40ED8CCE108A}" type="slidenum">
              <a:rPr kumimoji="0" lang="ru-RU"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6775" y="170463"/>
            <a:ext cx="8686800" cy="1143000"/>
          </a:xfrm>
        </p:spPr>
        <p:txBody>
          <a:bodyPr/>
          <a:lstStyle/>
          <a:p>
            <a:r>
              <a:rPr lang="en-US" dirty="0" smtClean="0"/>
              <a:t>Example 3B: Changing Assessment</a:t>
            </a:r>
            <a:endParaRPr lang="en-US" dirty="0"/>
          </a:p>
        </p:txBody>
      </p:sp>
      <p:sp>
        <p:nvSpPr>
          <p:cNvPr id="3" name="Text Placeholder 2"/>
          <p:cNvSpPr>
            <a:spLocks noGrp="1"/>
          </p:cNvSpPr>
          <p:nvPr>
            <p:ph type="body" idx="1"/>
            <p:custDataLst>
              <p:tags r:id="rId3"/>
            </p:custDataLst>
          </p:nvPr>
        </p:nvSpPr>
        <p:spPr>
          <a:xfrm>
            <a:off x="546100" y="3200400"/>
            <a:ext cx="1473200" cy="3187700"/>
          </a:xfrm>
        </p:spPr>
        <p:txBody>
          <a:bodyPr/>
          <a:lstStyle/>
          <a:p>
            <a:pPr marL="514350" indent="-514350">
              <a:buAutoNum type="alphaUcPeriod"/>
            </a:pPr>
            <a:r>
              <a:rPr lang="en-US" dirty="0" smtClean="0"/>
              <a:t>O</a:t>
            </a:r>
          </a:p>
          <a:p>
            <a:pPr marL="514350" indent="-514350">
              <a:buAutoNum type="alphaUcPeriod"/>
            </a:pPr>
            <a:r>
              <a:rPr lang="en-US" dirty="0" smtClean="0"/>
              <a:t>O</a:t>
            </a:r>
          </a:p>
          <a:p>
            <a:pPr marL="514350" indent="-514350">
              <a:buAutoNum type="alphaUcPeriod"/>
            </a:pPr>
            <a:r>
              <a:rPr lang="en-US" dirty="0" smtClean="0"/>
              <a:t>O</a:t>
            </a:r>
          </a:p>
          <a:p>
            <a:pPr marL="514350" indent="-514350">
              <a:buAutoNum type="alphaUcPeriod"/>
            </a:pPr>
            <a:r>
              <a:rPr lang="en-US" dirty="0" smtClean="0"/>
              <a:t>O</a:t>
            </a:r>
          </a:p>
          <a:p>
            <a:pPr marL="514350" indent="-514350">
              <a:buAutoNum type="alphaUcPeriod"/>
            </a:pPr>
            <a:r>
              <a:rPr lang="en-US" dirty="0" smtClean="0"/>
              <a:t>O</a:t>
            </a:r>
            <a:endParaRPr lang="en-US" dirty="0"/>
          </a:p>
        </p:txBody>
      </p:sp>
      <p:sp>
        <p:nvSpPr>
          <p:cNvPr id="4" name="Date Placeholder 3"/>
          <p:cNvSpPr>
            <a:spLocks noGrp="1"/>
          </p:cNvSpPr>
          <p:nvPr>
            <p:ph type="dt" sz="half" idx="10"/>
          </p:nvPr>
        </p:nvSpPr>
        <p:spPr/>
        <p:txBody>
          <a:bodyPr/>
          <a:lstStyle/>
          <a:p>
            <a:fld id="{3444DDDF-0960-4EDD-8CD6-04C947CF99DB}" type="datetime4">
              <a:rPr lang="en-US" smtClean="0"/>
              <a:pPr/>
              <a:t>April 12, 2008</a:t>
            </a:fld>
            <a:endParaRPr lang="en-US"/>
          </a:p>
        </p:txBody>
      </p:sp>
      <p:pic>
        <p:nvPicPr>
          <p:cNvPr id="62" name="Picture 15"/>
          <p:cNvPicPr>
            <a:picLocks noChangeAspect="1" noChangeArrowheads="1"/>
          </p:cNvPicPr>
          <p:nvPr/>
        </p:nvPicPr>
        <p:blipFill>
          <a:blip r:embed="rId10"/>
          <a:srcRect l="14500" t="26031" r="13976" b="55161"/>
          <a:stretch>
            <a:fillRect/>
          </a:stretch>
        </p:blipFill>
        <p:spPr bwMode="auto">
          <a:xfrm>
            <a:off x="283521" y="1158834"/>
            <a:ext cx="8384792" cy="1653813"/>
          </a:xfrm>
          <a:prstGeom prst="rect">
            <a:avLst/>
          </a:prstGeom>
          <a:noFill/>
          <a:ln w="9525">
            <a:noFill/>
            <a:miter lim="800000"/>
            <a:headEnd/>
            <a:tailEnd/>
          </a:ln>
          <a:effectLst/>
        </p:spPr>
      </p:pic>
      <p:pic>
        <p:nvPicPr>
          <p:cNvPr id="85" name="Picture 15"/>
          <p:cNvPicPr>
            <a:picLocks noChangeAspect="1" noChangeArrowheads="1"/>
          </p:cNvPicPr>
          <p:nvPr/>
        </p:nvPicPr>
        <p:blipFill>
          <a:blip r:embed="rId10"/>
          <a:srcRect l="37342" t="47885" r="14900" b="24847"/>
          <a:stretch>
            <a:fillRect/>
          </a:stretch>
        </p:blipFill>
        <p:spPr bwMode="auto">
          <a:xfrm>
            <a:off x="2789491" y="2708480"/>
            <a:ext cx="6135168" cy="2627452"/>
          </a:xfrm>
          <a:prstGeom prst="rect">
            <a:avLst/>
          </a:prstGeom>
          <a:noFill/>
          <a:ln w="9525">
            <a:noFill/>
            <a:miter lim="800000"/>
            <a:headEnd/>
            <a:tailEnd/>
          </a:ln>
          <a:effectLst/>
        </p:spPr>
      </p:pic>
      <p:grpSp>
        <p:nvGrpSpPr>
          <p:cNvPr id="86" name="Group 18"/>
          <p:cNvGrpSpPr>
            <a:grpSpLocks/>
          </p:cNvGrpSpPr>
          <p:nvPr/>
        </p:nvGrpSpPr>
        <p:grpSpPr bwMode="auto">
          <a:xfrm>
            <a:off x="7917125" y="4741000"/>
            <a:ext cx="1071563" cy="2005013"/>
            <a:chOff x="2234" y="873"/>
            <a:chExt cx="2906" cy="3166"/>
          </a:xfrm>
        </p:grpSpPr>
        <p:sp>
          <p:nvSpPr>
            <p:cNvPr id="87" name="AutoShape 19"/>
            <p:cNvSpPr>
              <a:spLocks noChangeArrowheads="1"/>
            </p:cNvSpPr>
            <p:nvPr/>
          </p:nvSpPr>
          <p:spPr bwMode="auto">
            <a:xfrm>
              <a:off x="2234" y="899"/>
              <a:ext cx="2906" cy="3028"/>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88" name="AutoShape 20"/>
            <p:cNvSpPr>
              <a:spLocks noChangeArrowheads="1"/>
            </p:cNvSpPr>
            <p:nvPr/>
          </p:nvSpPr>
          <p:spPr bwMode="auto">
            <a:xfrm>
              <a:off x="2439" y="925"/>
              <a:ext cx="2496" cy="2584"/>
            </a:xfrm>
            <a:prstGeom prst="triangle">
              <a:avLst>
                <a:gd name="adj" fmla="val 50000"/>
              </a:avLst>
            </a:prstGeom>
            <a:solidFill>
              <a:schemeClr val="folHlink"/>
            </a:solidFill>
            <a:ln w="9525">
              <a:solidFill>
                <a:schemeClr val="tx1"/>
              </a:solidFill>
              <a:miter lim="800000"/>
              <a:headEnd/>
              <a:tailEnd/>
            </a:ln>
            <a:effectLst/>
          </p:spPr>
          <p:txBody>
            <a:bodyPr wrap="none" anchor="ctr"/>
            <a:lstStyle/>
            <a:p>
              <a:endParaRPr lang="en-US"/>
            </a:p>
          </p:txBody>
        </p:sp>
        <p:sp>
          <p:nvSpPr>
            <p:cNvPr id="89" name="Text Box 21"/>
            <p:cNvSpPr txBox="1">
              <a:spLocks noChangeArrowheads="1"/>
            </p:cNvSpPr>
            <p:nvPr/>
          </p:nvSpPr>
          <p:spPr bwMode="auto">
            <a:xfrm>
              <a:off x="2724" y="3558"/>
              <a:ext cx="1967" cy="481"/>
            </a:xfrm>
            <a:prstGeom prst="rect">
              <a:avLst/>
            </a:prstGeom>
            <a:noFill/>
            <a:ln w="9525">
              <a:noFill/>
              <a:miter lim="800000"/>
              <a:headEnd/>
              <a:tailEnd/>
            </a:ln>
            <a:effectLst/>
          </p:spPr>
          <p:txBody>
            <a:bodyPr>
              <a:spAutoFit/>
            </a:bodyPr>
            <a:lstStyle/>
            <a:p>
              <a:pPr algn="ctr">
                <a:spcBef>
                  <a:spcPct val="50000"/>
                </a:spcBef>
                <a:buFontTx/>
                <a:buNone/>
              </a:pPr>
              <a:r>
                <a:rPr lang="en-US" sz="1400" b="1"/>
                <a:t>K</a:t>
              </a:r>
              <a:endParaRPr lang="ru-RU" sz="1400" b="1"/>
            </a:p>
          </p:txBody>
        </p:sp>
        <p:sp>
          <p:nvSpPr>
            <p:cNvPr id="90" name="Text Box 22"/>
            <p:cNvSpPr txBox="1">
              <a:spLocks noChangeArrowheads="1"/>
            </p:cNvSpPr>
            <p:nvPr/>
          </p:nvSpPr>
          <p:spPr bwMode="auto">
            <a:xfrm>
              <a:off x="3016" y="3001"/>
              <a:ext cx="1361" cy="481"/>
            </a:xfrm>
            <a:prstGeom prst="rect">
              <a:avLst/>
            </a:prstGeom>
            <a:noFill/>
            <a:ln w="9525">
              <a:noFill/>
              <a:miter lim="800000"/>
              <a:headEnd/>
              <a:tailEnd/>
            </a:ln>
            <a:effectLst/>
          </p:spPr>
          <p:txBody>
            <a:bodyPr>
              <a:spAutoFit/>
            </a:bodyPr>
            <a:lstStyle/>
            <a:p>
              <a:pPr algn="ctr">
                <a:spcBef>
                  <a:spcPct val="50000"/>
                </a:spcBef>
                <a:buFontTx/>
                <a:buNone/>
              </a:pPr>
              <a:r>
                <a:rPr lang="en-US" sz="1400" b="1"/>
                <a:t>C</a:t>
              </a:r>
              <a:endParaRPr lang="ru-RU" sz="1400" b="1"/>
            </a:p>
          </p:txBody>
        </p:sp>
        <p:sp>
          <p:nvSpPr>
            <p:cNvPr id="91" name="AutoShape 23"/>
            <p:cNvSpPr>
              <a:spLocks noChangeArrowheads="1"/>
            </p:cNvSpPr>
            <p:nvPr/>
          </p:nvSpPr>
          <p:spPr bwMode="auto">
            <a:xfrm>
              <a:off x="2956" y="885"/>
              <a:ext cx="1466" cy="1553"/>
            </a:xfrm>
            <a:prstGeom prst="triangle">
              <a:avLst>
                <a:gd name="adj" fmla="val 50000"/>
              </a:avLst>
            </a:prstGeom>
            <a:solidFill>
              <a:srgbClr val="E9E92B"/>
            </a:solidFill>
            <a:ln w="9525">
              <a:solidFill>
                <a:schemeClr val="tx1"/>
              </a:solidFill>
              <a:miter lim="800000"/>
              <a:headEnd/>
              <a:tailEnd/>
            </a:ln>
            <a:effectLst/>
          </p:spPr>
          <p:txBody>
            <a:bodyPr wrap="none" anchor="ctr"/>
            <a:lstStyle/>
            <a:p>
              <a:endParaRPr lang="en-US"/>
            </a:p>
          </p:txBody>
        </p:sp>
        <p:sp>
          <p:nvSpPr>
            <p:cNvPr id="92" name="AutoShape 24"/>
            <p:cNvSpPr>
              <a:spLocks noChangeArrowheads="1"/>
            </p:cNvSpPr>
            <p:nvPr/>
          </p:nvSpPr>
          <p:spPr bwMode="auto">
            <a:xfrm>
              <a:off x="3410" y="873"/>
              <a:ext cx="549" cy="584"/>
            </a:xfrm>
            <a:prstGeom prst="triangle">
              <a:avLst>
                <a:gd name="adj" fmla="val 50000"/>
              </a:avLst>
            </a:prstGeom>
            <a:solidFill>
              <a:srgbClr val="FF0101"/>
            </a:solidFill>
            <a:ln w="9525">
              <a:solidFill>
                <a:schemeClr val="tx1"/>
              </a:solidFill>
              <a:miter lim="800000"/>
              <a:headEnd/>
              <a:tailEnd/>
            </a:ln>
            <a:effectLst/>
          </p:spPr>
          <p:txBody>
            <a:bodyPr wrap="none" anchor="ctr"/>
            <a:lstStyle/>
            <a:p>
              <a:pPr marL="342900" indent="-342900" algn="ctr">
                <a:buFontTx/>
                <a:buNone/>
              </a:pPr>
              <a:r>
                <a:rPr lang="en-US" sz="1400" b="1"/>
                <a:t>E</a:t>
              </a:r>
            </a:p>
          </p:txBody>
        </p:sp>
        <p:sp>
          <p:nvSpPr>
            <p:cNvPr id="93" name="AutoShape 25"/>
            <p:cNvSpPr>
              <a:spLocks noChangeArrowheads="1"/>
            </p:cNvSpPr>
            <p:nvPr/>
          </p:nvSpPr>
          <p:spPr bwMode="auto">
            <a:xfrm rot="10800000">
              <a:off x="2742" y="2208"/>
              <a:ext cx="1893" cy="664"/>
            </a:xfrm>
            <a:custGeom>
              <a:avLst/>
              <a:gdLst>
                <a:gd name="G0" fmla="+- 3639 0 0"/>
                <a:gd name="G1" fmla="+- 21600 0 3639"/>
                <a:gd name="G2" fmla="*/ 3639 1 2"/>
                <a:gd name="G3" fmla="+- 21600 0 G2"/>
                <a:gd name="G4" fmla="+/ 3639 21600 2"/>
                <a:gd name="G5" fmla="+/ G1 0 2"/>
                <a:gd name="G6" fmla="*/ 21600 21600 3639"/>
                <a:gd name="G7" fmla="*/ G6 1 2"/>
                <a:gd name="G8" fmla="+- 21600 0 G7"/>
                <a:gd name="G9" fmla="*/ 21600 1 2"/>
                <a:gd name="G10" fmla="+- 3639 0 G9"/>
                <a:gd name="G11" fmla="?: G10 G8 0"/>
                <a:gd name="G12" fmla="?: G10 G7 21600"/>
                <a:gd name="T0" fmla="*/ 19780 w 21600"/>
                <a:gd name="T1" fmla="*/ 10800 h 21600"/>
                <a:gd name="T2" fmla="*/ 10800 w 21600"/>
                <a:gd name="T3" fmla="*/ 21600 h 21600"/>
                <a:gd name="T4" fmla="*/ 1820 w 21600"/>
                <a:gd name="T5" fmla="*/ 10800 h 21600"/>
                <a:gd name="T6" fmla="*/ 10800 w 21600"/>
                <a:gd name="T7" fmla="*/ 0 h 21600"/>
                <a:gd name="T8" fmla="*/ 3620 w 21600"/>
                <a:gd name="T9" fmla="*/ 3620 h 21600"/>
                <a:gd name="T10" fmla="*/ 17980 w 21600"/>
                <a:gd name="T11" fmla="*/ 17980 h 21600"/>
              </a:gdLst>
              <a:ahLst/>
              <a:cxnLst>
                <a:cxn ang="0">
                  <a:pos x="T0" y="T1"/>
                </a:cxn>
                <a:cxn ang="0">
                  <a:pos x="T2" y="T3"/>
                </a:cxn>
                <a:cxn ang="0">
                  <a:pos x="T4" y="T5"/>
                </a:cxn>
                <a:cxn ang="0">
                  <a:pos x="T6" y="T7"/>
                </a:cxn>
              </a:cxnLst>
              <a:rect l="T8" t="T9" r="T10" b="T11"/>
              <a:pathLst>
                <a:path w="21600" h="21600">
                  <a:moveTo>
                    <a:pt x="0" y="0"/>
                  </a:moveTo>
                  <a:lnTo>
                    <a:pt x="3639" y="21600"/>
                  </a:lnTo>
                  <a:lnTo>
                    <a:pt x="17961" y="21600"/>
                  </a:lnTo>
                  <a:lnTo>
                    <a:pt x="21600" y="0"/>
                  </a:lnTo>
                  <a:close/>
                </a:path>
              </a:pathLst>
            </a:custGeom>
            <a:solidFill>
              <a:srgbClr val="FF6600"/>
            </a:solidFill>
            <a:ln w="9525">
              <a:solidFill>
                <a:schemeClr val="tx1"/>
              </a:solidFill>
              <a:miter lim="800000"/>
              <a:headEnd/>
              <a:tailEnd/>
            </a:ln>
            <a:effectLst/>
          </p:spPr>
          <p:txBody>
            <a:bodyPr wrap="none" anchor="ctr"/>
            <a:lstStyle/>
            <a:p>
              <a:endParaRPr lang="en-US"/>
            </a:p>
          </p:txBody>
        </p:sp>
        <p:sp>
          <p:nvSpPr>
            <p:cNvPr id="94" name="Text Box 26"/>
            <p:cNvSpPr txBox="1">
              <a:spLocks noChangeArrowheads="1"/>
            </p:cNvSpPr>
            <p:nvPr/>
          </p:nvSpPr>
          <p:spPr bwMode="auto">
            <a:xfrm>
              <a:off x="3285" y="2405"/>
              <a:ext cx="845" cy="481"/>
            </a:xfrm>
            <a:prstGeom prst="rect">
              <a:avLst/>
            </a:prstGeom>
            <a:noFill/>
            <a:ln w="9525">
              <a:noFill/>
              <a:miter lim="800000"/>
              <a:headEnd/>
              <a:tailEnd/>
            </a:ln>
            <a:effectLst/>
          </p:spPr>
          <p:txBody>
            <a:bodyPr>
              <a:spAutoFit/>
            </a:bodyPr>
            <a:lstStyle/>
            <a:p>
              <a:pPr algn="ctr">
                <a:spcBef>
                  <a:spcPct val="50000"/>
                </a:spcBef>
                <a:buFontTx/>
                <a:buNone/>
              </a:pPr>
              <a:r>
                <a:rPr lang="en-US" sz="1400" b="1"/>
                <a:t>A</a:t>
              </a:r>
              <a:endParaRPr lang="ru-RU" sz="1400" b="1"/>
            </a:p>
          </p:txBody>
        </p:sp>
        <p:sp>
          <p:nvSpPr>
            <p:cNvPr id="95" name="Text Box 27"/>
            <p:cNvSpPr txBox="1">
              <a:spLocks noChangeArrowheads="1"/>
            </p:cNvSpPr>
            <p:nvPr/>
          </p:nvSpPr>
          <p:spPr bwMode="auto">
            <a:xfrm>
              <a:off x="3206" y="1710"/>
              <a:ext cx="962" cy="481"/>
            </a:xfrm>
            <a:prstGeom prst="rect">
              <a:avLst/>
            </a:prstGeom>
            <a:noFill/>
            <a:ln w="9525">
              <a:noFill/>
              <a:miter lim="800000"/>
              <a:headEnd/>
              <a:tailEnd/>
            </a:ln>
            <a:effectLst/>
          </p:spPr>
          <p:txBody>
            <a:bodyPr>
              <a:spAutoFit/>
            </a:bodyPr>
            <a:lstStyle/>
            <a:p>
              <a:pPr algn="ctr">
                <a:spcBef>
                  <a:spcPct val="50000"/>
                </a:spcBef>
                <a:buFontTx/>
                <a:buNone/>
              </a:pPr>
              <a:r>
                <a:rPr lang="en-US" sz="1400" b="1"/>
                <a:t>S</a:t>
              </a:r>
              <a:endParaRPr lang="ru-RU" sz="1400" b="1"/>
            </a:p>
          </p:txBody>
        </p:sp>
      </p:grpSp>
      <p:sp>
        <p:nvSpPr>
          <p:cNvPr id="96" name="AutoShape 28"/>
          <p:cNvSpPr>
            <a:spLocks noChangeArrowheads="1"/>
          </p:cNvSpPr>
          <p:nvPr/>
        </p:nvSpPr>
        <p:spPr bwMode="auto">
          <a:xfrm>
            <a:off x="7011988" y="5554663"/>
            <a:ext cx="995362" cy="404812"/>
          </a:xfrm>
          <a:prstGeom prst="rightArrow">
            <a:avLst>
              <a:gd name="adj1" fmla="val 50000"/>
              <a:gd name="adj2" fmla="val 61471"/>
            </a:avLst>
          </a:prstGeom>
          <a:solidFill>
            <a:schemeClr val="accent1"/>
          </a:solidFill>
          <a:ln w="9525" algn="ctr">
            <a:solidFill>
              <a:schemeClr val="tx1"/>
            </a:solidFill>
            <a:miter lim="800000"/>
            <a:headEnd/>
            <a:tailEnd/>
          </a:ln>
          <a:effectLst/>
        </p:spPr>
        <p:txBody>
          <a:bodyPr wrap="none" anchor="ctr"/>
          <a:lstStyle/>
          <a:p>
            <a:endParaRPr lang="en-US"/>
          </a:p>
        </p:txBody>
      </p:sp>
      <p:pic>
        <p:nvPicPr>
          <p:cNvPr id="173" name="Picture 15"/>
          <p:cNvPicPr>
            <a:picLocks noChangeAspect="1" noChangeArrowheads="1"/>
          </p:cNvPicPr>
          <p:nvPr/>
        </p:nvPicPr>
        <p:blipFill>
          <a:blip r:embed="rId10"/>
          <a:srcRect l="20659" t="44862" r="67888" b="21744"/>
          <a:stretch>
            <a:fillRect/>
          </a:stretch>
        </p:blipFill>
        <p:spPr bwMode="auto">
          <a:xfrm>
            <a:off x="960701" y="3159893"/>
            <a:ext cx="1423684" cy="3113590"/>
          </a:xfrm>
          <a:prstGeom prst="rect">
            <a:avLst/>
          </a:prstGeom>
          <a:noFill/>
          <a:ln w="9525">
            <a:noFill/>
            <a:miter lim="800000"/>
            <a:headEnd/>
            <a:tailEnd/>
          </a:ln>
          <a:effectLst/>
        </p:spPr>
      </p:pic>
      <p:sp>
        <p:nvSpPr>
          <p:cNvPr id="81" name="Slide Number Placeholder 4"/>
          <p:cNvSpPr>
            <a:spLocks noGrp="1"/>
          </p:cNvSpPr>
          <p:nvPr>
            <p:ph type="sldNum" sz="quarter" idx="11"/>
          </p:nvPr>
        </p:nvSpPr>
        <p:spPr>
          <a:xfrm>
            <a:off x="3124200" y="6256800"/>
            <a:ext cx="2895600" cy="476250"/>
          </a:xfrm>
          <a:noFill/>
        </p:spPr>
        <p:txBody>
          <a:bodyPr/>
          <a:lstStyle/>
          <a:p>
            <a:fld id="{CC2AB6E3-F19A-4DAA-939E-40ED8CCE108A}" type="slidenum">
              <a:rPr lang="ru-RU" smtClean="0">
                <a:latin typeface="Arial" pitchFamily="34" charset="0"/>
              </a:rPr>
              <a:pPr/>
              <a:t>24</a:t>
            </a:fld>
            <a:endParaRPr lang="ru-RU" dirty="0" smtClean="0">
              <a:latin typeface="Arial" pitchFamily="34" charset="0"/>
            </a:endParaRPr>
          </a:p>
        </p:txBody>
      </p:sp>
      <p:pic>
        <p:nvPicPr>
          <p:cNvPr id="104" name="Picture 103" descr="wrong.png"/>
          <p:cNvPicPr>
            <a:picLocks/>
          </p:cNvPicPr>
          <p:nvPr>
            <p:custDataLst>
              <p:tags r:id="rId4"/>
            </p:custDataLst>
          </p:nvPr>
        </p:nvPicPr>
        <p:blipFill>
          <a:blip r:embed="rId11"/>
          <a:stretch>
            <a:fillRect/>
          </a:stretch>
        </p:blipFill>
        <p:spPr>
          <a:xfrm>
            <a:off x="63500" y="3251200"/>
            <a:ext cx="482600" cy="482600"/>
          </a:xfrm>
          <a:prstGeom prst="rect">
            <a:avLst/>
          </a:prstGeom>
        </p:spPr>
      </p:pic>
      <p:pic>
        <p:nvPicPr>
          <p:cNvPr id="105" name="Picture 104" descr="wrong.png"/>
          <p:cNvPicPr>
            <a:picLocks/>
          </p:cNvPicPr>
          <p:nvPr>
            <p:custDataLst>
              <p:tags r:id="rId5"/>
            </p:custDataLst>
          </p:nvPr>
        </p:nvPicPr>
        <p:blipFill>
          <a:blip r:embed="rId11"/>
          <a:stretch>
            <a:fillRect/>
          </a:stretch>
        </p:blipFill>
        <p:spPr>
          <a:xfrm>
            <a:off x="63500" y="3733800"/>
            <a:ext cx="482600" cy="482600"/>
          </a:xfrm>
          <a:prstGeom prst="rect">
            <a:avLst/>
          </a:prstGeom>
        </p:spPr>
      </p:pic>
      <p:pic>
        <p:nvPicPr>
          <p:cNvPr id="106" name="Picture 105" descr="wrong.png"/>
          <p:cNvPicPr>
            <a:picLocks/>
          </p:cNvPicPr>
          <p:nvPr>
            <p:custDataLst>
              <p:tags r:id="rId6"/>
            </p:custDataLst>
          </p:nvPr>
        </p:nvPicPr>
        <p:blipFill>
          <a:blip r:embed="rId11"/>
          <a:stretch>
            <a:fillRect/>
          </a:stretch>
        </p:blipFill>
        <p:spPr>
          <a:xfrm>
            <a:off x="63500" y="4318000"/>
            <a:ext cx="482600" cy="482600"/>
          </a:xfrm>
          <a:prstGeom prst="rect">
            <a:avLst/>
          </a:prstGeom>
        </p:spPr>
      </p:pic>
      <p:pic>
        <p:nvPicPr>
          <p:cNvPr id="107" name="Picture 106" descr="wrong.png"/>
          <p:cNvPicPr>
            <a:picLocks/>
          </p:cNvPicPr>
          <p:nvPr>
            <p:custDataLst>
              <p:tags r:id="rId7"/>
            </p:custDataLst>
          </p:nvPr>
        </p:nvPicPr>
        <p:blipFill>
          <a:blip r:embed="rId11"/>
          <a:stretch>
            <a:fillRect/>
          </a:stretch>
        </p:blipFill>
        <p:spPr>
          <a:xfrm>
            <a:off x="63500" y="4902200"/>
            <a:ext cx="482600" cy="482600"/>
          </a:xfrm>
          <a:prstGeom prst="rect">
            <a:avLst/>
          </a:prstGeom>
        </p:spPr>
      </p:pic>
      <p:pic>
        <p:nvPicPr>
          <p:cNvPr id="108" name="Picture 107" descr="correct.png"/>
          <p:cNvPicPr>
            <a:picLocks/>
          </p:cNvPicPr>
          <p:nvPr>
            <p:custDataLst>
              <p:tags r:id="rId8"/>
            </p:custDataLst>
          </p:nvPr>
        </p:nvPicPr>
        <p:blipFill>
          <a:blip r:embed="rId12"/>
          <a:stretch>
            <a:fillRect/>
          </a:stretch>
        </p:blipFill>
        <p:spPr>
          <a:xfrm>
            <a:off x="63500" y="5486400"/>
            <a:ext cx="482600" cy="482600"/>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31494" y="208339"/>
            <a:ext cx="8455306" cy="1035673"/>
          </a:xfrm>
        </p:spPr>
        <p:txBody>
          <a:bodyPr/>
          <a:lstStyle/>
          <a:p>
            <a:r>
              <a:rPr lang="en-US" dirty="0" smtClean="0"/>
              <a:t>Administering Tests with Clickers</a:t>
            </a:r>
          </a:p>
        </p:txBody>
      </p:sp>
      <p:sp>
        <p:nvSpPr>
          <p:cNvPr id="4099" name="Date Placeholder 3"/>
          <p:cNvSpPr>
            <a:spLocks noGrp="1"/>
          </p:cNvSpPr>
          <p:nvPr>
            <p:ph type="dt" sz="quarter" idx="10"/>
          </p:nvPr>
        </p:nvSpPr>
        <p:spPr>
          <a:noFill/>
        </p:spPr>
        <p:txBody>
          <a:bodyPr/>
          <a:lstStyle/>
          <a:p>
            <a:fld id="{18752BCF-0F76-43D5-876B-99D14F24026F}" type="datetime1">
              <a:rPr lang="en-CA" smtClean="0">
                <a:latin typeface="Arial" pitchFamily="34" charset="0"/>
              </a:rPr>
              <a:pPr/>
              <a:t>12/04/2008</a:t>
            </a:fld>
            <a:endParaRPr lang="en-CA" smtClean="0">
              <a:latin typeface="Arial" pitchFamily="34" charset="0"/>
            </a:endParaRPr>
          </a:p>
        </p:txBody>
      </p:sp>
      <p:sp>
        <p:nvSpPr>
          <p:cNvPr id="4100" name="Slide Number Placeholder 4"/>
          <p:cNvSpPr>
            <a:spLocks noGrp="1"/>
          </p:cNvSpPr>
          <p:nvPr>
            <p:ph type="sldNum" sz="quarter" idx="11"/>
          </p:nvPr>
        </p:nvSpPr>
        <p:spPr>
          <a:noFill/>
        </p:spPr>
        <p:txBody>
          <a:bodyPr/>
          <a:lstStyle/>
          <a:p>
            <a:fld id="{8774CB98-F381-4625-B447-B8F9D50C2A77}" type="slidenum">
              <a:rPr lang="ru-RU" smtClean="0">
                <a:latin typeface="Arial" pitchFamily="34" charset="0"/>
              </a:rPr>
              <a:pPr/>
              <a:t>25</a:t>
            </a:fld>
            <a:endParaRPr lang="ru-RU" smtClean="0">
              <a:latin typeface="Arial" pitchFamily="34" charset="0"/>
            </a:endParaRPr>
          </a:p>
        </p:txBody>
      </p:sp>
      <p:pic>
        <p:nvPicPr>
          <p:cNvPr id="58370" name="Picture 2"/>
          <p:cNvPicPr>
            <a:picLocks noChangeAspect="1" noChangeArrowheads="1"/>
          </p:cNvPicPr>
          <p:nvPr/>
        </p:nvPicPr>
        <p:blipFill>
          <a:blip r:embed="rId2"/>
          <a:srcRect l="33159" t="9727" r="20909" b="29309"/>
          <a:stretch>
            <a:fillRect/>
          </a:stretch>
        </p:blipFill>
        <p:spPr bwMode="auto">
          <a:xfrm>
            <a:off x="304799" y="1282630"/>
            <a:ext cx="5424179" cy="53995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102" name="TextBox 6"/>
          <p:cNvSpPr txBox="1">
            <a:spLocks noChangeArrowheads="1"/>
          </p:cNvSpPr>
          <p:nvPr/>
        </p:nvSpPr>
        <p:spPr bwMode="auto">
          <a:xfrm>
            <a:off x="5857875" y="1296988"/>
            <a:ext cx="3065463" cy="1200150"/>
          </a:xfrm>
          <a:prstGeom prst="rect">
            <a:avLst/>
          </a:prstGeom>
          <a:noFill/>
          <a:ln w="9525">
            <a:noFill/>
            <a:miter lim="800000"/>
            <a:headEnd/>
            <a:tailEnd/>
          </a:ln>
        </p:spPr>
        <p:txBody>
          <a:bodyPr>
            <a:spAutoFit/>
          </a:bodyPr>
          <a:lstStyle/>
          <a:p>
            <a:r>
              <a:rPr lang="en-US"/>
              <a:t>Q 1- Q5 were solved  correctly by most of you – well done.</a:t>
            </a:r>
          </a:p>
          <a:p>
            <a:r>
              <a:rPr lang="en-US"/>
              <a:t>Q 6 was difficult for many. We will discuss it in class.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FCD54C-B67D-4B63-9555-0364B2EC0204}"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F854371A-CFE7-40C7-B168-9DDCE480774A}" type="slidenum">
              <a:rPr lang="en-US"/>
              <a:pPr/>
              <a:t>26</a:t>
            </a:fld>
            <a:endParaRPr lang="en-US"/>
          </a:p>
        </p:txBody>
      </p:sp>
      <p:sp>
        <p:nvSpPr>
          <p:cNvPr id="542722" name="Rectangle 2"/>
          <p:cNvSpPr>
            <a:spLocks noGrp="1" noChangeArrowheads="1"/>
          </p:cNvSpPr>
          <p:nvPr>
            <p:ph type="title"/>
          </p:nvPr>
        </p:nvSpPr>
        <p:spPr/>
        <p:txBody>
          <a:bodyPr/>
          <a:lstStyle/>
          <a:p>
            <a:r>
              <a:rPr lang="en-US" sz="4000" dirty="0"/>
              <a:t>Recent Results of Using </a:t>
            </a:r>
            <a:r>
              <a:rPr lang="en-US" sz="4000" dirty="0" smtClean="0"/>
              <a:t>Clickers </a:t>
            </a:r>
            <a:r>
              <a:rPr lang="en-US" sz="4000" dirty="0"/>
              <a:t>in Large Introductory Physics Course</a:t>
            </a:r>
          </a:p>
        </p:txBody>
      </p:sp>
      <p:sp>
        <p:nvSpPr>
          <p:cNvPr id="542724" name="Text Box 4"/>
          <p:cNvSpPr txBox="1">
            <a:spLocks noChangeArrowheads="1"/>
          </p:cNvSpPr>
          <p:nvPr/>
        </p:nvSpPr>
        <p:spPr bwMode="auto">
          <a:xfrm>
            <a:off x="196991" y="1806193"/>
            <a:ext cx="8645525" cy="4031873"/>
          </a:xfrm>
          <a:prstGeom prst="rect">
            <a:avLst/>
          </a:prstGeom>
          <a:noFill/>
          <a:ln w="9525" algn="ctr">
            <a:noFill/>
            <a:miter lim="800000"/>
            <a:headEnd/>
            <a:tailEnd/>
          </a:ln>
          <a:effectLst/>
        </p:spPr>
        <p:txBody>
          <a:bodyPr>
            <a:spAutoFit/>
          </a:bodyPr>
          <a:lstStyle/>
          <a:p>
            <a:pPr marL="457200" indent="-457200">
              <a:spcBef>
                <a:spcPct val="50000"/>
              </a:spcBef>
              <a:buFontTx/>
              <a:buAutoNum type="arabicPeriod"/>
            </a:pPr>
            <a:r>
              <a:rPr lang="en-US" dirty="0"/>
              <a:t>Student </a:t>
            </a:r>
            <a:r>
              <a:rPr lang="en-US" b="1" dirty="0" smtClean="0">
                <a:solidFill>
                  <a:srgbClr val="FF0000"/>
                </a:solidFill>
              </a:rPr>
              <a:t>active participation </a:t>
            </a:r>
            <a:r>
              <a:rPr lang="en-US" dirty="0" smtClean="0"/>
              <a:t>in a large class </a:t>
            </a:r>
            <a:r>
              <a:rPr lang="en-US" dirty="0"/>
              <a:t>improves significantly.</a:t>
            </a:r>
          </a:p>
          <a:p>
            <a:pPr marL="457200" indent="-457200">
              <a:spcBef>
                <a:spcPct val="50000"/>
              </a:spcBef>
              <a:buFontTx/>
              <a:buAutoNum type="arabicPeriod"/>
            </a:pPr>
            <a:r>
              <a:rPr lang="en-US" dirty="0" smtClean="0"/>
              <a:t>Clickers allow </a:t>
            </a:r>
            <a:r>
              <a:rPr lang="en-US" dirty="0"/>
              <a:t>use of </a:t>
            </a:r>
            <a:r>
              <a:rPr lang="en-US" b="1" dirty="0">
                <a:solidFill>
                  <a:srgbClr val="FF0000"/>
                </a:solidFill>
              </a:rPr>
              <a:t>other interactive </a:t>
            </a:r>
            <a:r>
              <a:rPr lang="en-US" dirty="0"/>
              <a:t>pedagogies in large and small classes (Interactive Lecture Experiments, etc.).</a:t>
            </a:r>
          </a:p>
          <a:p>
            <a:pPr marL="457200" indent="-457200">
              <a:spcBef>
                <a:spcPct val="50000"/>
              </a:spcBef>
              <a:buFontTx/>
              <a:buAutoNum type="arabicPeriod"/>
            </a:pPr>
            <a:r>
              <a:rPr lang="en-US" dirty="0"/>
              <a:t>Most of the students like using PRS and appreciate this opportunity.</a:t>
            </a:r>
          </a:p>
        </p:txBody>
      </p:sp>
      <p:sp>
        <p:nvSpPr>
          <p:cNvPr id="7" name="Slide Number Placeholder 4"/>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C2AB6E3-F19A-4DAA-939E-40ED8CCE108A}" type="slidenum">
              <a:rPr kumimoji="0" lang="ru-RU"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5AF617FF-A84B-40B6-85E4-997463F2742B}" type="datetime4">
              <a:rPr lang="en-US" smtClean="0"/>
              <a:pPr/>
              <a:t>April 12, 2008</a:t>
            </a:fld>
            <a:endParaRPr lang="en-US"/>
          </a:p>
        </p:txBody>
      </p:sp>
      <p:sp>
        <p:nvSpPr>
          <p:cNvPr id="10" name="Slide Number Placeholder 5"/>
          <p:cNvSpPr>
            <a:spLocks noGrp="1"/>
          </p:cNvSpPr>
          <p:nvPr>
            <p:ph type="sldNum" sz="quarter" idx="12"/>
          </p:nvPr>
        </p:nvSpPr>
        <p:spPr/>
        <p:txBody>
          <a:bodyPr/>
          <a:lstStyle/>
          <a:p>
            <a:fld id="{A143AE55-DEE6-45F4-8A38-F21657C443D6}" type="slidenum">
              <a:rPr lang="en-US"/>
              <a:pPr/>
              <a:t>27</a:t>
            </a:fld>
            <a:endParaRPr lang="en-US"/>
          </a:p>
        </p:txBody>
      </p:sp>
      <p:sp>
        <p:nvSpPr>
          <p:cNvPr id="450562" name="Rectangle 2"/>
          <p:cNvSpPr>
            <a:spLocks noGrp="1" noChangeArrowheads="1"/>
          </p:cNvSpPr>
          <p:nvPr>
            <p:ph type="title"/>
          </p:nvPr>
        </p:nvSpPr>
        <p:spPr>
          <a:xfrm>
            <a:off x="382588" y="241300"/>
            <a:ext cx="8426450" cy="1143000"/>
          </a:xfrm>
        </p:spPr>
        <p:txBody>
          <a:bodyPr/>
          <a:lstStyle/>
          <a:p>
            <a:r>
              <a:rPr lang="en-US"/>
              <a:t>Thinking </a:t>
            </a:r>
            <a:r>
              <a:rPr lang="en-US">
                <a:solidFill>
                  <a:srgbClr val="FF0000"/>
                </a:solidFill>
              </a:rPr>
              <a:t>like scientists?</a:t>
            </a:r>
            <a:endParaRPr lang="en-US"/>
          </a:p>
        </p:txBody>
      </p:sp>
      <p:pic>
        <p:nvPicPr>
          <p:cNvPr id="450563" name="Picture 3"/>
          <p:cNvPicPr>
            <a:picLocks noChangeAspect="1" noChangeArrowheads="1"/>
          </p:cNvPicPr>
          <p:nvPr/>
        </p:nvPicPr>
        <p:blipFill>
          <a:blip r:embed="rId3"/>
          <a:srcRect l="30286" t="28238" r="28297" b="33617"/>
          <a:stretch>
            <a:fillRect/>
          </a:stretch>
        </p:blipFill>
        <p:spPr bwMode="auto">
          <a:xfrm>
            <a:off x="273050" y="3219450"/>
            <a:ext cx="4065588" cy="2808288"/>
          </a:xfrm>
          <a:prstGeom prst="rect">
            <a:avLst/>
          </a:prstGeom>
          <a:noFill/>
          <a:ln w="9525">
            <a:noFill/>
            <a:miter lim="800000"/>
            <a:headEnd/>
            <a:tailEnd/>
          </a:ln>
          <a:effectLst/>
        </p:spPr>
      </p:pic>
      <p:pic>
        <p:nvPicPr>
          <p:cNvPr id="450564" name="Picture 4"/>
          <p:cNvPicPr>
            <a:picLocks noChangeAspect="1" noChangeArrowheads="1"/>
          </p:cNvPicPr>
          <p:nvPr/>
        </p:nvPicPr>
        <p:blipFill>
          <a:blip r:embed="rId3"/>
          <a:srcRect l="31459" t="65561" r="26938" b="21469"/>
          <a:stretch>
            <a:fillRect/>
          </a:stretch>
        </p:blipFill>
        <p:spPr bwMode="auto">
          <a:xfrm>
            <a:off x="239713" y="1481138"/>
            <a:ext cx="8499475" cy="1987550"/>
          </a:xfrm>
          <a:prstGeom prst="rect">
            <a:avLst/>
          </a:prstGeom>
          <a:noFill/>
          <a:ln w="9525">
            <a:noFill/>
            <a:miter lim="800000"/>
            <a:headEnd/>
            <a:tailEnd/>
          </a:ln>
          <a:effectLst/>
        </p:spPr>
      </p:pic>
      <p:sp>
        <p:nvSpPr>
          <p:cNvPr id="450565" name="Text Box 5"/>
          <p:cNvSpPr txBox="1">
            <a:spLocks noChangeArrowheads="1"/>
          </p:cNvSpPr>
          <p:nvPr/>
        </p:nvSpPr>
        <p:spPr bwMode="auto">
          <a:xfrm>
            <a:off x="266239" y="6053396"/>
            <a:ext cx="8647112" cy="641350"/>
          </a:xfrm>
          <a:prstGeom prst="rect">
            <a:avLst/>
          </a:prstGeom>
          <a:solidFill>
            <a:schemeClr val="bg1"/>
          </a:solidFill>
          <a:ln w="9525">
            <a:noFill/>
            <a:miter lim="800000"/>
            <a:headEnd/>
            <a:tailEnd/>
          </a:ln>
          <a:effectLst/>
        </p:spPr>
        <p:txBody>
          <a:bodyPr>
            <a:spAutoFit/>
          </a:bodyPr>
          <a:lstStyle/>
          <a:p>
            <a:pPr>
              <a:spcBef>
                <a:spcPct val="50000"/>
              </a:spcBef>
              <a:buFontTx/>
              <a:buNone/>
            </a:pPr>
            <a:r>
              <a:rPr lang="en-US" sz="1800" dirty="0">
                <a:latin typeface="Arial" pitchFamily="34" charset="0"/>
              </a:rPr>
              <a:t>M. Milner-Bolotin et al, Journal of College Science Teaching, January-February 2007, pp.45-49.</a:t>
            </a:r>
          </a:p>
        </p:txBody>
      </p:sp>
      <p:sp>
        <p:nvSpPr>
          <p:cNvPr id="450566" name="Text Box 6"/>
          <p:cNvSpPr txBox="1">
            <a:spLocks noChangeArrowheads="1"/>
          </p:cNvSpPr>
          <p:nvPr/>
        </p:nvSpPr>
        <p:spPr bwMode="auto">
          <a:xfrm>
            <a:off x="4502150" y="3867150"/>
            <a:ext cx="4040188" cy="1552575"/>
          </a:xfrm>
          <a:prstGeom prst="rect">
            <a:avLst/>
          </a:prstGeom>
          <a:noFill/>
          <a:ln w="9525">
            <a:noFill/>
            <a:miter lim="800000"/>
            <a:headEnd/>
            <a:tailEnd/>
          </a:ln>
          <a:effectLst/>
        </p:spPr>
        <p:txBody>
          <a:bodyPr>
            <a:spAutoFit/>
          </a:bodyPr>
          <a:lstStyle/>
          <a:p>
            <a:pPr>
              <a:spcBef>
                <a:spcPct val="50000"/>
              </a:spcBef>
              <a:buFontTx/>
              <a:buNone/>
            </a:pPr>
            <a:r>
              <a:rPr lang="en-US" sz="2400">
                <a:latin typeface="Arial" pitchFamily="34" charset="0"/>
              </a:rPr>
              <a:t>Only 25% of the students chose the correct response. 59% chose the incorrect response (D).</a:t>
            </a:r>
          </a:p>
        </p:txBody>
      </p:sp>
      <p:sp>
        <p:nvSpPr>
          <p:cNvPr id="450567" name="Text Box 7"/>
          <p:cNvSpPr txBox="1">
            <a:spLocks noChangeArrowheads="1"/>
          </p:cNvSpPr>
          <p:nvPr/>
        </p:nvSpPr>
        <p:spPr bwMode="auto">
          <a:xfrm>
            <a:off x="7539038" y="66675"/>
            <a:ext cx="1582737" cy="579438"/>
          </a:xfrm>
          <a:prstGeom prst="rect">
            <a:avLst/>
          </a:prstGeom>
          <a:noFill/>
          <a:ln w="9525">
            <a:noFill/>
            <a:miter lim="800000"/>
            <a:headEnd/>
            <a:tailEnd/>
          </a:ln>
          <a:effectLst/>
        </p:spPr>
        <p:txBody>
          <a:bodyPr>
            <a:spAutoFit/>
          </a:bodyPr>
          <a:lstStyle/>
          <a:p>
            <a:pPr algn="r">
              <a:spcBef>
                <a:spcPct val="50000"/>
              </a:spcBef>
              <a:buFontTx/>
              <a:buNone/>
            </a:pPr>
            <a:r>
              <a:rPr lang="en-US" b="1">
                <a:solidFill>
                  <a:schemeClr val="hlink"/>
                </a:solidFill>
              </a:rPr>
              <a:t>THEN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269FDBA4-ADAF-4023-A9FE-34E7C0875357}" type="datetime4">
              <a:rPr lang="en-US" smtClean="0"/>
              <a:pPr/>
              <a:t>April 12, 2008</a:t>
            </a:fld>
            <a:endParaRPr lang="en-US"/>
          </a:p>
        </p:txBody>
      </p:sp>
      <p:sp>
        <p:nvSpPr>
          <p:cNvPr id="9" name="Slide Number Placeholder 5"/>
          <p:cNvSpPr>
            <a:spLocks noGrp="1"/>
          </p:cNvSpPr>
          <p:nvPr>
            <p:ph type="sldNum" sz="quarter" idx="12"/>
          </p:nvPr>
        </p:nvSpPr>
        <p:spPr/>
        <p:txBody>
          <a:bodyPr/>
          <a:lstStyle/>
          <a:p>
            <a:fld id="{CACE74A7-412C-4E07-AF21-C0962730E8C9}" type="slidenum">
              <a:rPr lang="en-US"/>
              <a:pPr/>
              <a:t>28</a:t>
            </a:fld>
            <a:endParaRPr lang="en-US"/>
          </a:p>
        </p:txBody>
      </p:sp>
      <p:sp>
        <p:nvSpPr>
          <p:cNvPr id="444418" name="Rectangle 2"/>
          <p:cNvSpPr>
            <a:spLocks noGrp="1" noChangeArrowheads="1"/>
          </p:cNvSpPr>
          <p:nvPr>
            <p:ph type="title"/>
          </p:nvPr>
        </p:nvSpPr>
        <p:spPr/>
        <p:txBody>
          <a:bodyPr/>
          <a:lstStyle/>
          <a:p>
            <a:r>
              <a:rPr lang="en-US"/>
              <a:t>Tension in a Pendulum’s String</a:t>
            </a:r>
          </a:p>
        </p:txBody>
      </p:sp>
      <p:pic>
        <p:nvPicPr>
          <p:cNvPr id="444421" name="Picture 5"/>
          <p:cNvPicPr>
            <a:picLocks noChangeAspect="1" noChangeArrowheads="1"/>
          </p:cNvPicPr>
          <p:nvPr/>
        </p:nvPicPr>
        <p:blipFill>
          <a:blip r:embed="rId3"/>
          <a:srcRect/>
          <a:stretch>
            <a:fillRect/>
          </a:stretch>
        </p:blipFill>
        <p:spPr bwMode="auto">
          <a:xfrm>
            <a:off x="201613" y="1430338"/>
            <a:ext cx="5411787" cy="4425950"/>
          </a:xfrm>
          <a:prstGeom prst="rect">
            <a:avLst/>
          </a:prstGeom>
          <a:noFill/>
          <a:ln w="9525">
            <a:noFill/>
            <a:miter lim="800000"/>
            <a:headEnd/>
            <a:tailEnd/>
          </a:ln>
          <a:effectLst/>
        </p:spPr>
      </p:pic>
      <p:sp>
        <p:nvSpPr>
          <p:cNvPr id="444422" name="Text Box 6"/>
          <p:cNvSpPr txBox="1">
            <a:spLocks noChangeArrowheads="1"/>
          </p:cNvSpPr>
          <p:nvPr/>
        </p:nvSpPr>
        <p:spPr bwMode="auto">
          <a:xfrm>
            <a:off x="5707063" y="1346200"/>
            <a:ext cx="3101975" cy="5021263"/>
          </a:xfrm>
          <a:prstGeom prst="rect">
            <a:avLst/>
          </a:prstGeom>
          <a:noFill/>
          <a:ln w="9525">
            <a:noFill/>
            <a:miter lim="800000"/>
            <a:headEnd/>
            <a:tailEnd/>
          </a:ln>
          <a:effectLst/>
        </p:spPr>
        <p:txBody>
          <a:bodyPr>
            <a:spAutoFit/>
          </a:bodyPr>
          <a:lstStyle/>
          <a:p>
            <a:pPr>
              <a:spcBef>
                <a:spcPct val="50000"/>
              </a:spcBef>
              <a:buFontTx/>
              <a:buNone/>
            </a:pPr>
            <a:r>
              <a:rPr lang="en-US" sz="2400"/>
              <a:t>Students use Logger Pro Video Analysis to analyze the motion of a pendulum.</a:t>
            </a:r>
          </a:p>
          <a:p>
            <a:pPr>
              <a:spcBef>
                <a:spcPct val="50000"/>
              </a:spcBef>
              <a:buFontTx/>
              <a:buNone/>
            </a:pPr>
            <a:r>
              <a:rPr lang="en-US" sz="2400"/>
              <a:t>The students work in groups, define the problem solving strategy, collect necessary data, come up with the analysis and solution and then check if their answer is meaningful.</a:t>
            </a:r>
          </a:p>
        </p:txBody>
      </p:sp>
      <p:sp>
        <p:nvSpPr>
          <p:cNvPr id="444423" name="Text Box 7"/>
          <p:cNvSpPr txBox="1">
            <a:spLocks noChangeArrowheads="1"/>
          </p:cNvSpPr>
          <p:nvPr/>
        </p:nvSpPr>
        <p:spPr bwMode="auto">
          <a:xfrm>
            <a:off x="150813" y="6054725"/>
            <a:ext cx="5497512" cy="641350"/>
          </a:xfrm>
          <a:prstGeom prst="rect">
            <a:avLst/>
          </a:prstGeom>
          <a:solidFill>
            <a:schemeClr val="bg1"/>
          </a:solidFill>
          <a:ln w="9525">
            <a:noFill/>
            <a:miter lim="800000"/>
            <a:headEnd/>
            <a:tailEnd/>
          </a:ln>
          <a:effectLst/>
        </p:spPr>
        <p:txBody>
          <a:bodyPr>
            <a:spAutoFit/>
          </a:bodyPr>
          <a:lstStyle/>
          <a:p>
            <a:pPr>
              <a:spcBef>
                <a:spcPct val="50000"/>
              </a:spcBef>
              <a:buFontTx/>
              <a:buNone/>
            </a:pPr>
            <a:r>
              <a:rPr lang="en-US" sz="1800" b="1"/>
              <a:t>Traditional lecture demonstrations are replaced  by Interactive Lecture Experiments</a:t>
            </a:r>
          </a:p>
        </p:txBody>
      </p:sp>
      <p:pic>
        <p:nvPicPr>
          <p:cNvPr id="444424" name="Picture 8"/>
          <p:cNvPicPr>
            <a:picLocks noChangeAspect="1" noChangeArrowheads="1"/>
          </p:cNvPicPr>
          <p:nvPr/>
        </p:nvPicPr>
        <p:blipFill>
          <a:blip r:embed="rId4"/>
          <a:srcRect l="17632" t="32259" r="71939" b="60725"/>
          <a:stretch>
            <a:fillRect/>
          </a:stretch>
        </p:blipFill>
        <p:spPr bwMode="auto">
          <a:xfrm>
            <a:off x="7913688" y="66675"/>
            <a:ext cx="1196975" cy="604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477876B4-ADBB-49D1-BD7C-D92F14E09F4F}" type="datetime4">
              <a:rPr lang="en-US" smtClean="0"/>
              <a:pPr/>
              <a:t>April 12, 2008</a:t>
            </a:fld>
            <a:endParaRPr lang="en-US"/>
          </a:p>
        </p:txBody>
      </p:sp>
      <p:sp>
        <p:nvSpPr>
          <p:cNvPr id="9" name="Slide Number Placeholder 5"/>
          <p:cNvSpPr>
            <a:spLocks noGrp="1"/>
          </p:cNvSpPr>
          <p:nvPr>
            <p:ph type="sldNum" sz="quarter" idx="12"/>
          </p:nvPr>
        </p:nvSpPr>
        <p:spPr/>
        <p:txBody>
          <a:bodyPr/>
          <a:lstStyle/>
          <a:p>
            <a:fld id="{DA0D0EFE-998B-4770-A7C9-610495402025}" type="slidenum">
              <a:rPr lang="en-US"/>
              <a:pPr/>
              <a:t>29</a:t>
            </a:fld>
            <a:endParaRPr lang="en-US"/>
          </a:p>
        </p:txBody>
      </p:sp>
      <p:sp>
        <p:nvSpPr>
          <p:cNvPr id="474114" name="Rectangle 2"/>
          <p:cNvSpPr>
            <a:spLocks noGrp="1" noChangeArrowheads="1"/>
          </p:cNvSpPr>
          <p:nvPr>
            <p:ph type="title"/>
          </p:nvPr>
        </p:nvSpPr>
        <p:spPr>
          <a:xfrm>
            <a:off x="382588" y="241300"/>
            <a:ext cx="8426450" cy="1143000"/>
          </a:xfrm>
        </p:spPr>
        <p:txBody>
          <a:bodyPr/>
          <a:lstStyle/>
          <a:p>
            <a:r>
              <a:rPr lang="en-US"/>
              <a:t>Thinking </a:t>
            </a:r>
            <a:r>
              <a:rPr lang="en-US">
                <a:solidFill>
                  <a:srgbClr val="FF0000"/>
                </a:solidFill>
              </a:rPr>
              <a:t>like scientists</a:t>
            </a:r>
            <a:endParaRPr lang="en-US"/>
          </a:p>
        </p:txBody>
      </p:sp>
      <p:sp>
        <p:nvSpPr>
          <p:cNvPr id="474119" name="Text Box 7"/>
          <p:cNvSpPr txBox="1">
            <a:spLocks noChangeArrowheads="1"/>
          </p:cNvSpPr>
          <p:nvPr/>
        </p:nvSpPr>
        <p:spPr bwMode="auto">
          <a:xfrm>
            <a:off x="7539038" y="66675"/>
            <a:ext cx="1582737" cy="579438"/>
          </a:xfrm>
          <a:prstGeom prst="rect">
            <a:avLst/>
          </a:prstGeom>
          <a:noFill/>
          <a:ln w="9525">
            <a:noFill/>
            <a:miter lim="800000"/>
            <a:headEnd/>
            <a:tailEnd/>
          </a:ln>
          <a:effectLst/>
        </p:spPr>
        <p:txBody>
          <a:bodyPr>
            <a:spAutoFit/>
          </a:bodyPr>
          <a:lstStyle/>
          <a:p>
            <a:pPr algn="r">
              <a:spcBef>
                <a:spcPct val="50000"/>
              </a:spcBef>
              <a:buFontTx/>
              <a:buNone/>
            </a:pPr>
            <a:r>
              <a:rPr lang="en-US" b="1">
                <a:solidFill>
                  <a:schemeClr val="hlink"/>
                </a:solidFill>
              </a:rPr>
              <a:t>NOW</a:t>
            </a:r>
          </a:p>
        </p:txBody>
      </p:sp>
      <p:pic>
        <p:nvPicPr>
          <p:cNvPr id="474120" name="Picture 8"/>
          <p:cNvPicPr>
            <a:picLocks noChangeAspect="1" noChangeArrowheads="1"/>
          </p:cNvPicPr>
          <p:nvPr/>
        </p:nvPicPr>
        <p:blipFill>
          <a:blip r:embed="rId3"/>
          <a:srcRect l="-128" t="40732" r="1865" b="4266"/>
          <a:stretch>
            <a:fillRect/>
          </a:stretch>
        </p:blipFill>
        <p:spPr bwMode="auto">
          <a:xfrm>
            <a:off x="138896" y="1974167"/>
            <a:ext cx="8786813" cy="4651375"/>
          </a:xfrm>
          <a:prstGeom prst="rect">
            <a:avLst/>
          </a:prstGeom>
          <a:noFill/>
          <a:ln w="9525">
            <a:noFill/>
            <a:miter lim="800000"/>
            <a:headEnd/>
            <a:tailEnd/>
          </a:ln>
          <a:effectLst/>
        </p:spPr>
      </p:pic>
      <p:pic>
        <p:nvPicPr>
          <p:cNvPr id="474121" name="Picture 9"/>
          <p:cNvPicPr>
            <a:picLocks noChangeAspect="1" noChangeArrowheads="1"/>
          </p:cNvPicPr>
          <p:nvPr/>
        </p:nvPicPr>
        <p:blipFill>
          <a:blip r:embed="rId3"/>
          <a:srcRect r="60846" b="61000"/>
          <a:stretch>
            <a:fillRect/>
          </a:stretch>
        </p:blipFill>
        <p:spPr bwMode="auto">
          <a:xfrm>
            <a:off x="3169735" y="1240039"/>
            <a:ext cx="5719763" cy="4273550"/>
          </a:xfrm>
          <a:prstGeom prst="rect">
            <a:avLst/>
          </a:prstGeom>
          <a:noFill/>
          <a:ln w="9525">
            <a:noFill/>
            <a:miter lim="800000"/>
            <a:headEnd/>
            <a:tailEnd/>
          </a:ln>
          <a:effectLst/>
        </p:spPr>
      </p:pic>
      <p:pic>
        <p:nvPicPr>
          <p:cNvPr id="474122" name="Picture 10" descr="diagram_prsrf"/>
          <p:cNvPicPr>
            <a:picLocks noChangeAspect="1" noChangeArrowheads="1"/>
          </p:cNvPicPr>
          <p:nvPr/>
        </p:nvPicPr>
        <p:blipFill>
          <a:blip r:embed="rId4"/>
          <a:srcRect l="22729" r="6825" b="38570"/>
          <a:stretch>
            <a:fillRect/>
          </a:stretch>
        </p:blipFill>
        <p:spPr bwMode="auto">
          <a:xfrm>
            <a:off x="168738" y="1106507"/>
            <a:ext cx="1651000" cy="7016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Motivation for Using Clickers</a:t>
            </a:r>
            <a:endParaRPr lang="en-US" dirty="0"/>
          </a:p>
        </p:txBody>
      </p:sp>
      <p:sp>
        <p:nvSpPr>
          <p:cNvPr id="4" name="Date Placeholder 3"/>
          <p:cNvSpPr>
            <a:spLocks noGrp="1"/>
          </p:cNvSpPr>
          <p:nvPr>
            <p:ph type="dt" sz="half" idx="10"/>
          </p:nvPr>
        </p:nvSpPr>
        <p:spPr/>
        <p:txBody>
          <a:bodyPr/>
          <a:lstStyle/>
          <a:p>
            <a:fld id="{C68E7AFE-9591-41E4-947A-7B782C81A1DD}"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6559EF15-9AB8-4062-8475-6F7BF41DE4D0}" type="slidenum">
              <a:rPr lang="en-US" smtClean="0"/>
              <a:pPr/>
              <a:t>3</a:t>
            </a:fld>
            <a:endParaRPr lang="en-US"/>
          </a:p>
        </p:txBody>
      </p:sp>
      <p:pic>
        <p:nvPicPr>
          <p:cNvPr id="7" name="Picture 6" descr="ClickerClass07.jpg"/>
          <p:cNvPicPr>
            <a:picLocks noChangeAspect="1"/>
          </p:cNvPicPr>
          <p:nvPr/>
        </p:nvPicPr>
        <p:blipFill>
          <a:blip r:embed="rId2" cstate="print"/>
          <a:stretch>
            <a:fillRect/>
          </a:stretch>
        </p:blipFill>
        <p:spPr>
          <a:xfrm>
            <a:off x="1412109" y="1546873"/>
            <a:ext cx="6296628" cy="418690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3B424FC9-454F-4B2E-990A-2D4B95EDBB01}" type="datetime4">
              <a:rPr lang="en-US" smtClean="0"/>
              <a:pPr/>
              <a:t>April 12, 2008</a:t>
            </a:fld>
            <a:endParaRPr lang="en-US"/>
          </a:p>
        </p:txBody>
      </p:sp>
      <p:sp>
        <p:nvSpPr>
          <p:cNvPr id="9" name="Slide Number Placeholder 5"/>
          <p:cNvSpPr>
            <a:spLocks noGrp="1"/>
          </p:cNvSpPr>
          <p:nvPr>
            <p:ph type="sldNum" sz="quarter" idx="12"/>
          </p:nvPr>
        </p:nvSpPr>
        <p:spPr/>
        <p:txBody>
          <a:bodyPr/>
          <a:lstStyle/>
          <a:p>
            <a:fld id="{6AE5D70B-1467-40FD-AD6A-832D00FDE697}" type="slidenum">
              <a:rPr lang="en-US"/>
              <a:pPr/>
              <a:t>30</a:t>
            </a:fld>
            <a:endParaRPr lang="en-US"/>
          </a:p>
        </p:txBody>
      </p:sp>
      <p:sp>
        <p:nvSpPr>
          <p:cNvPr id="490498" name="Rectangle 2"/>
          <p:cNvSpPr>
            <a:spLocks noGrp="1" noChangeArrowheads="1"/>
          </p:cNvSpPr>
          <p:nvPr>
            <p:ph type="title"/>
          </p:nvPr>
        </p:nvSpPr>
        <p:spPr/>
        <p:txBody>
          <a:bodyPr/>
          <a:lstStyle/>
          <a:p>
            <a:r>
              <a:rPr lang="en-US"/>
              <a:t>Real Life HW &amp; Exam Problems</a:t>
            </a:r>
          </a:p>
        </p:txBody>
      </p:sp>
      <p:pic>
        <p:nvPicPr>
          <p:cNvPr id="490500" name="Picture 4"/>
          <p:cNvPicPr>
            <a:picLocks noChangeAspect="1" noChangeArrowheads="1"/>
          </p:cNvPicPr>
          <p:nvPr/>
        </p:nvPicPr>
        <p:blipFill>
          <a:blip r:embed="rId3"/>
          <a:srcRect l="57643" t="18857" r="11024" b="51428"/>
          <a:stretch>
            <a:fillRect/>
          </a:stretch>
        </p:blipFill>
        <p:spPr bwMode="auto">
          <a:xfrm>
            <a:off x="4908550" y="1412875"/>
            <a:ext cx="4048125" cy="2879725"/>
          </a:xfrm>
          <a:prstGeom prst="rect">
            <a:avLst/>
          </a:prstGeom>
          <a:noFill/>
          <a:ln w="9525">
            <a:noFill/>
            <a:miter lim="800000"/>
            <a:headEnd/>
            <a:tailEnd/>
          </a:ln>
          <a:effectLst/>
        </p:spPr>
      </p:pic>
      <p:pic>
        <p:nvPicPr>
          <p:cNvPr id="490501" name="Picture 5"/>
          <p:cNvPicPr>
            <a:picLocks noChangeAspect="1" noChangeArrowheads="1"/>
          </p:cNvPicPr>
          <p:nvPr/>
        </p:nvPicPr>
        <p:blipFill>
          <a:blip r:embed="rId3"/>
          <a:srcRect l="43321" t="47905" r="11024" b="15269"/>
          <a:stretch>
            <a:fillRect/>
          </a:stretch>
        </p:blipFill>
        <p:spPr bwMode="auto">
          <a:xfrm>
            <a:off x="55563" y="3729038"/>
            <a:ext cx="4910137" cy="2970212"/>
          </a:xfrm>
          <a:prstGeom prst="rect">
            <a:avLst/>
          </a:prstGeom>
          <a:noFill/>
          <a:ln w="9525">
            <a:noFill/>
            <a:miter lim="800000"/>
            <a:headEnd/>
            <a:tailEnd/>
          </a:ln>
          <a:effectLst/>
        </p:spPr>
      </p:pic>
      <p:sp>
        <p:nvSpPr>
          <p:cNvPr id="490502" name="Text Box 6"/>
          <p:cNvSpPr txBox="1">
            <a:spLocks noChangeArrowheads="1"/>
          </p:cNvSpPr>
          <p:nvPr/>
        </p:nvSpPr>
        <p:spPr bwMode="auto">
          <a:xfrm>
            <a:off x="184150" y="1573213"/>
            <a:ext cx="4467225" cy="1800225"/>
          </a:xfrm>
          <a:prstGeom prst="rect">
            <a:avLst/>
          </a:prstGeom>
          <a:noFill/>
          <a:ln w="9525">
            <a:noFill/>
            <a:miter lim="800000"/>
            <a:headEnd/>
            <a:tailEnd/>
          </a:ln>
          <a:effectLst/>
        </p:spPr>
        <p:txBody>
          <a:bodyPr>
            <a:spAutoFit/>
          </a:bodyPr>
          <a:lstStyle/>
          <a:p>
            <a:pPr>
              <a:spcBef>
                <a:spcPct val="50000"/>
              </a:spcBef>
              <a:buFontTx/>
              <a:buNone/>
            </a:pPr>
            <a:r>
              <a:rPr lang="en-US" sz="2800"/>
              <a:t>Thinking like a scientist means being able to analyze real life situation using real data.</a:t>
            </a:r>
          </a:p>
        </p:txBody>
      </p:sp>
      <p:sp>
        <p:nvSpPr>
          <p:cNvPr id="490503" name="Text Box 7"/>
          <p:cNvSpPr txBox="1">
            <a:spLocks noChangeArrowheads="1"/>
          </p:cNvSpPr>
          <p:nvPr/>
        </p:nvSpPr>
        <p:spPr bwMode="auto">
          <a:xfrm>
            <a:off x="5024438" y="4486275"/>
            <a:ext cx="3621087" cy="1587500"/>
          </a:xfrm>
          <a:prstGeom prst="rect">
            <a:avLst/>
          </a:prstGeom>
          <a:noFill/>
          <a:ln w="9525">
            <a:noFill/>
            <a:miter lim="800000"/>
            <a:headEnd/>
            <a:tailEnd/>
          </a:ln>
          <a:effectLst/>
        </p:spPr>
        <p:txBody>
          <a:bodyPr>
            <a:spAutoFit/>
          </a:bodyPr>
          <a:lstStyle/>
          <a:p>
            <a:pPr>
              <a:spcBef>
                <a:spcPct val="50000"/>
              </a:spcBef>
              <a:buFontTx/>
              <a:buNone/>
            </a:pPr>
            <a:r>
              <a:rPr lang="en-US" sz="2800"/>
              <a:t>Performance on this problem was: 63%.</a:t>
            </a:r>
          </a:p>
          <a:p>
            <a:pPr>
              <a:spcBef>
                <a:spcPct val="50000"/>
              </a:spcBef>
              <a:buFontTx/>
              <a:buNone/>
            </a:pPr>
            <a:r>
              <a:rPr lang="en-US" sz="2800"/>
              <a:t>N =265 students.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fld id="{9B61D201-C944-4193-9796-C633F5BE5C13}" type="datetime4">
              <a:rPr lang="en-US" smtClean="0"/>
              <a:pPr/>
              <a:t>April 12, 2008</a:t>
            </a:fld>
            <a:endParaRPr lang="en-US"/>
          </a:p>
        </p:txBody>
      </p:sp>
      <p:sp>
        <p:nvSpPr>
          <p:cNvPr id="20" name="Slide Number Placeholder 5"/>
          <p:cNvSpPr>
            <a:spLocks noGrp="1"/>
          </p:cNvSpPr>
          <p:nvPr>
            <p:ph type="sldNum" sz="quarter" idx="12"/>
          </p:nvPr>
        </p:nvSpPr>
        <p:spPr/>
        <p:txBody>
          <a:bodyPr/>
          <a:lstStyle/>
          <a:p>
            <a:fld id="{BF587037-3FCE-48DF-B409-D3C935B8A759}" type="slidenum">
              <a:rPr lang="en-US"/>
              <a:pPr/>
              <a:t>31</a:t>
            </a:fld>
            <a:endParaRPr lang="en-US"/>
          </a:p>
        </p:txBody>
      </p:sp>
      <p:sp>
        <p:nvSpPr>
          <p:cNvPr id="496642" name="Rectangle 2"/>
          <p:cNvSpPr>
            <a:spLocks noGrp="1" noChangeArrowheads="1"/>
          </p:cNvSpPr>
          <p:nvPr>
            <p:ph type="title"/>
          </p:nvPr>
        </p:nvSpPr>
        <p:spPr>
          <a:xfrm>
            <a:off x="457200" y="188913"/>
            <a:ext cx="8229600" cy="1084262"/>
          </a:xfrm>
        </p:spPr>
        <p:txBody>
          <a:bodyPr/>
          <a:lstStyle/>
          <a:p>
            <a:r>
              <a:rPr lang="en-US" sz="4000"/>
              <a:t>Effectiveness of Physics Instruction</a:t>
            </a:r>
          </a:p>
        </p:txBody>
      </p:sp>
      <p:sp>
        <p:nvSpPr>
          <p:cNvPr id="496643" name="Text Box 3"/>
          <p:cNvSpPr txBox="1">
            <a:spLocks noChangeArrowheads="1"/>
          </p:cNvSpPr>
          <p:nvPr/>
        </p:nvSpPr>
        <p:spPr bwMode="auto">
          <a:xfrm>
            <a:off x="-1331913" y="4868863"/>
            <a:ext cx="9144001" cy="457200"/>
          </a:xfrm>
          <a:prstGeom prst="rect">
            <a:avLst/>
          </a:prstGeom>
          <a:noFill/>
          <a:ln w="9525">
            <a:noFill/>
            <a:miter lim="800000"/>
            <a:headEnd/>
            <a:tailEnd/>
          </a:ln>
          <a:effectLst/>
        </p:spPr>
        <p:txBody>
          <a:bodyPr>
            <a:spAutoFit/>
          </a:bodyPr>
          <a:lstStyle/>
          <a:p>
            <a:pPr marL="398463" indent="-398463">
              <a:spcBef>
                <a:spcPct val="0"/>
              </a:spcBef>
              <a:buFont typeface="Wingdings" pitchFamily="2" charset="2"/>
              <a:buChar char="à"/>
              <a:tabLst>
                <a:tab pos="398463" algn="l"/>
              </a:tabLst>
            </a:pPr>
            <a:endParaRPr lang="en-US" sz="2400">
              <a:solidFill>
                <a:schemeClr val="accent2"/>
              </a:solidFill>
              <a:latin typeface="Comic Sans MS" pitchFamily="66" charset="0"/>
              <a:cs typeface="Arial" pitchFamily="34" charset="0"/>
            </a:endParaRPr>
          </a:p>
        </p:txBody>
      </p:sp>
      <p:sp>
        <p:nvSpPr>
          <p:cNvPr id="496644" name="Rectangle 4"/>
          <p:cNvSpPr>
            <a:spLocks noChangeArrowheads="1"/>
          </p:cNvSpPr>
          <p:nvPr/>
        </p:nvSpPr>
        <p:spPr bwMode="auto">
          <a:xfrm>
            <a:off x="179388" y="6216128"/>
            <a:ext cx="8964612" cy="366713"/>
          </a:xfrm>
          <a:prstGeom prst="rect">
            <a:avLst/>
          </a:prstGeom>
          <a:solidFill>
            <a:schemeClr val="bg1"/>
          </a:solidFill>
          <a:ln w="9525">
            <a:noFill/>
            <a:miter lim="800000"/>
            <a:headEnd/>
            <a:tailEnd/>
          </a:ln>
          <a:effectLst/>
        </p:spPr>
        <p:txBody>
          <a:bodyPr>
            <a:spAutoFit/>
          </a:bodyPr>
          <a:lstStyle/>
          <a:p>
            <a:pPr>
              <a:spcBef>
                <a:spcPct val="0"/>
              </a:spcBef>
              <a:buFontTx/>
              <a:buNone/>
            </a:pPr>
            <a:r>
              <a:rPr lang="en-US" sz="1800" dirty="0">
                <a:latin typeface="Arial" pitchFamily="34" charset="0"/>
              </a:rPr>
              <a:t>R. Hake, ”…A six-thousand-student survey…” AJP </a:t>
            </a:r>
            <a:r>
              <a:rPr lang="en-US" sz="1800" b="1" dirty="0">
                <a:latin typeface="Arial" pitchFamily="34" charset="0"/>
              </a:rPr>
              <a:t>66</a:t>
            </a:r>
            <a:r>
              <a:rPr lang="en-US" sz="1800" dirty="0">
                <a:latin typeface="Arial" pitchFamily="34" charset="0"/>
              </a:rPr>
              <a:t>, 64-74 (‘98).</a:t>
            </a:r>
          </a:p>
        </p:txBody>
      </p:sp>
      <p:pic>
        <p:nvPicPr>
          <p:cNvPr id="496645" name="Picture 5"/>
          <p:cNvPicPr>
            <a:picLocks noGrp="1" noChangeAspect="1" noChangeArrowheads="1"/>
          </p:cNvPicPr>
          <p:nvPr>
            <p:ph type="body" idx="1"/>
          </p:nvPr>
        </p:nvPicPr>
        <p:blipFill>
          <a:blip r:embed="rId3"/>
          <a:srcRect l="2295" t="9926" r="9895" b="19853"/>
          <a:stretch>
            <a:fillRect/>
          </a:stretch>
        </p:blipFill>
        <p:spPr>
          <a:xfrm>
            <a:off x="461963" y="2057400"/>
            <a:ext cx="7062787" cy="3892550"/>
          </a:xfrm>
          <a:noFill/>
          <a:ln/>
        </p:spPr>
      </p:pic>
      <p:sp>
        <p:nvSpPr>
          <p:cNvPr id="496646" name="Text Box 6"/>
          <p:cNvSpPr txBox="1">
            <a:spLocks noChangeArrowheads="1"/>
          </p:cNvSpPr>
          <p:nvPr/>
        </p:nvSpPr>
        <p:spPr bwMode="auto">
          <a:xfrm>
            <a:off x="7380288" y="2282825"/>
            <a:ext cx="1584325" cy="3140075"/>
          </a:xfrm>
          <a:prstGeom prst="rect">
            <a:avLst/>
          </a:prstGeom>
          <a:noFill/>
          <a:ln w="9525">
            <a:noFill/>
            <a:miter lim="800000"/>
            <a:headEnd/>
            <a:tailEnd/>
          </a:ln>
          <a:effectLst/>
        </p:spPr>
        <p:txBody>
          <a:bodyPr>
            <a:spAutoFit/>
          </a:bodyPr>
          <a:lstStyle/>
          <a:p>
            <a:pPr algn="ctr">
              <a:spcBef>
                <a:spcPct val="0"/>
              </a:spcBef>
              <a:buFontTx/>
              <a:buNone/>
            </a:pPr>
            <a:r>
              <a:rPr lang="en-US" sz="2000">
                <a:solidFill>
                  <a:srgbClr val="00025E"/>
                </a:solidFill>
                <a:latin typeface="Arial" pitchFamily="34" charset="0"/>
                <a:cs typeface="Arial" pitchFamily="34" charset="0"/>
              </a:rPr>
              <a:t>FCI – Force Concept Inventory</a:t>
            </a:r>
          </a:p>
          <a:p>
            <a:pPr algn="ctr">
              <a:spcBef>
                <a:spcPct val="0"/>
              </a:spcBef>
              <a:buFontTx/>
              <a:buNone/>
            </a:pPr>
            <a:r>
              <a:rPr lang="en-US" sz="2000">
                <a:solidFill>
                  <a:srgbClr val="00025E"/>
                </a:solidFill>
                <a:latin typeface="Arial" pitchFamily="34" charset="0"/>
                <a:cs typeface="Arial" pitchFamily="34" charset="0"/>
              </a:rPr>
              <a:t>Hake’s index &lt;g&gt;: fraction of unknown physics concepts learned</a:t>
            </a:r>
          </a:p>
        </p:txBody>
      </p:sp>
      <p:sp>
        <p:nvSpPr>
          <p:cNvPr id="496647" name="Text Box 7"/>
          <p:cNvSpPr txBox="1">
            <a:spLocks noChangeArrowheads="1"/>
          </p:cNvSpPr>
          <p:nvPr/>
        </p:nvSpPr>
        <p:spPr bwMode="auto">
          <a:xfrm>
            <a:off x="219075" y="1196975"/>
            <a:ext cx="8924925" cy="822325"/>
          </a:xfrm>
          <a:prstGeom prst="rect">
            <a:avLst/>
          </a:prstGeom>
          <a:noFill/>
          <a:ln w="9525">
            <a:noFill/>
            <a:miter lim="800000"/>
            <a:headEnd/>
            <a:tailEnd/>
          </a:ln>
          <a:effectLst/>
        </p:spPr>
        <p:txBody>
          <a:bodyPr>
            <a:spAutoFit/>
          </a:bodyPr>
          <a:lstStyle/>
          <a:p>
            <a:pPr>
              <a:spcBef>
                <a:spcPct val="0"/>
              </a:spcBef>
              <a:buFontTx/>
              <a:buNone/>
            </a:pPr>
            <a:r>
              <a:rPr lang="en-US" sz="2400">
                <a:solidFill>
                  <a:schemeClr val="accent2"/>
                </a:solidFill>
                <a:latin typeface="Verdana" pitchFamily="34" charset="0"/>
                <a:cs typeface="Arial" pitchFamily="34" charset="0"/>
              </a:rPr>
              <a:t>Traditional intro physics courses don’t help the majority of the students develop conceptual understanding.</a:t>
            </a:r>
          </a:p>
        </p:txBody>
      </p:sp>
      <p:sp>
        <p:nvSpPr>
          <p:cNvPr id="496648" name="Text Box 8"/>
          <p:cNvSpPr txBox="1">
            <a:spLocks noChangeArrowheads="1"/>
          </p:cNvSpPr>
          <p:nvPr/>
        </p:nvSpPr>
        <p:spPr bwMode="auto">
          <a:xfrm>
            <a:off x="3324225" y="2341563"/>
            <a:ext cx="3671888" cy="1190625"/>
          </a:xfrm>
          <a:prstGeom prst="rect">
            <a:avLst/>
          </a:prstGeom>
          <a:solidFill>
            <a:schemeClr val="bg1"/>
          </a:solidFill>
          <a:ln w="9525">
            <a:noFill/>
            <a:miter lim="800000"/>
            <a:headEnd/>
            <a:tailEnd/>
          </a:ln>
          <a:effectLst/>
        </p:spPr>
        <p:txBody>
          <a:bodyPr>
            <a:spAutoFit/>
          </a:bodyPr>
          <a:lstStyle/>
          <a:p>
            <a:pPr>
              <a:spcBef>
                <a:spcPct val="50000"/>
              </a:spcBef>
              <a:buFontTx/>
              <a:buNone/>
            </a:pPr>
            <a:r>
              <a:rPr lang="en-US" sz="1800">
                <a:solidFill>
                  <a:srgbClr val="FF0000"/>
                </a:solidFill>
                <a:latin typeface="Arial" pitchFamily="34" charset="0"/>
              </a:rPr>
              <a:t>Quality of conceptual learning in traditional courses doesn’t depend on the class size, lecturer, or quality of instruction.</a:t>
            </a:r>
          </a:p>
        </p:txBody>
      </p:sp>
      <p:sp>
        <p:nvSpPr>
          <p:cNvPr id="496649" name="Line 9"/>
          <p:cNvSpPr>
            <a:spLocks noChangeShapeType="1"/>
          </p:cNvSpPr>
          <p:nvPr/>
        </p:nvSpPr>
        <p:spPr bwMode="auto">
          <a:xfrm flipV="1">
            <a:off x="3203575" y="3513138"/>
            <a:ext cx="811213" cy="1068387"/>
          </a:xfrm>
          <a:prstGeom prst="line">
            <a:avLst/>
          </a:prstGeom>
          <a:noFill/>
          <a:ln w="57150">
            <a:solidFill>
              <a:srgbClr val="FF0000"/>
            </a:solidFill>
            <a:miter lim="800000"/>
            <a:headEnd/>
            <a:tailEnd type="triangle" w="med" len="med"/>
          </a:ln>
          <a:effectLst/>
        </p:spPr>
        <p:txBody>
          <a:bodyPr wrap="none"/>
          <a:lstStyle/>
          <a:p>
            <a:endParaRPr lang="en-US"/>
          </a:p>
        </p:txBody>
      </p:sp>
      <p:grpSp>
        <p:nvGrpSpPr>
          <p:cNvPr id="496650" name="Group 10"/>
          <p:cNvGrpSpPr>
            <a:grpSpLocks/>
          </p:cNvGrpSpPr>
          <p:nvPr/>
        </p:nvGrpSpPr>
        <p:grpSpPr bwMode="auto">
          <a:xfrm>
            <a:off x="4616450" y="4613275"/>
            <a:ext cx="1184275" cy="788988"/>
            <a:chOff x="2908" y="2906"/>
            <a:chExt cx="746" cy="497"/>
          </a:xfrm>
        </p:grpSpPr>
        <p:sp>
          <p:nvSpPr>
            <p:cNvPr id="496651" name="Rectangle 11"/>
            <p:cNvSpPr>
              <a:spLocks noChangeArrowheads="1"/>
            </p:cNvSpPr>
            <p:nvPr/>
          </p:nvSpPr>
          <p:spPr bwMode="auto">
            <a:xfrm>
              <a:off x="2908" y="2984"/>
              <a:ext cx="61" cy="40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96652" name="Rectangle 12"/>
            <p:cNvSpPr>
              <a:spLocks noChangeArrowheads="1"/>
            </p:cNvSpPr>
            <p:nvPr/>
          </p:nvSpPr>
          <p:spPr bwMode="auto">
            <a:xfrm>
              <a:off x="3135" y="2979"/>
              <a:ext cx="70" cy="40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96653" name="Rectangle 13"/>
            <p:cNvSpPr>
              <a:spLocks noChangeArrowheads="1"/>
            </p:cNvSpPr>
            <p:nvPr/>
          </p:nvSpPr>
          <p:spPr bwMode="auto">
            <a:xfrm>
              <a:off x="3363" y="2906"/>
              <a:ext cx="85" cy="49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96654" name="Rectangle 14"/>
            <p:cNvSpPr>
              <a:spLocks noChangeArrowheads="1"/>
            </p:cNvSpPr>
            <p:nvPr/>
          </p:nvSpPr>
          <p:spPr bwMode="auto">
            <a:xfrm>
              <a:off x="3604" y="3056"/>
              <a:ext cx="50" cy="343"/>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496655" name="Text Box 15"/>
          <p:cNvSpPr txBox="1">
            <a:spLocks noChangeArrowheads="1"/>
          </p:cNvSpPr>
          <p:nvPr/>
        </p:nvSpPr>
        <p:spPr bwMode="auto">
          <a:xfrm>
            <a:off x="4351338" y="3813175"/>
            <a:ext cx="2824162" cy="366713"/>
          </a:xfrm>
          <a:prstGeom prst="rect">
            <a:avLst/>
          </a:prstGeom>
          <a:solidFill>
            <a:schemeClr val="bg1"/>
          </a:solidFill>
          <a:ln w="9525">
            <a:noFill/>
            <a:miter lim="800000"/>
            <a:headEnd/>
            <a:tailEnd/>
          </a:ln>
          <a:effectLst/>
        </p:spPr>
        <p:txBody>
          <a:bodyPr>
            <a:spAutoFit/>
          </a:bodyPr>
          <a:lstStyle/>
          <a:p>
            <a:pPr>
              <a:spcBef>
                <a:spcPct val="50000"/>
              </a:spcBef>
              <a:buFontTx/>
              <a:buNone/>
            </a:pPr>
            <a:r>
              <a:rPr lang="en-US" sz="1800">
                <a:solidFill>
                  <a:schemeClr val="hlink"/>
                </a:solidFill>
                <a:latin typeface="Arial" pitchFamily="34" charset="0"/>
              </a:rPr>
              <a:t>Reformed large classes</a:t>
            </a:r>
          </a:p>
        </p:txBody>
      </p:sp>
      <p:sp>
        <p:nvSpPr>
          <p:cNvPr id="496656" name="Line 16"/>
          <p:cNvSpPr>
            <a:spLocks noChangeShapeType="1"/>
          </p:cNvSpPr>
          <p:nvPr/>
        </p:nvSpPr>
        <p:spPr bwMode="auto">
          <a:xfrm flipV="1">
            <a:off x="5051425" y="4144963"/>
            <a:ext cx="369888" cy="501650"/>
          </a:xfrm>
          <a:prstGeom prst="line">
            <a:avLst/>
          </a:prstGeom>
          <a:noFill/>
          <a:ln w="57150">
            <a:solidFill>
              <a:schemeClr val="hlink"/>
            </a:solidFill>
            <a:miter lim="800000"/>
            <a:headEnd/>
            <a:tailEnd type="triangle" w="med" len="med"/>
          </a:ln>
          <a:effectLst/>
        </p:spPr>
        <p:txBody>
          <a:bodyPr wrap="none"/>
          <a:lstStyle/>
          <a:p>
            <a:endParaRPr lang="en-US"/>
          </a:p>
        </p:txBody>
      </p:sp>
      <p:sp>
        <p:nvSpPr>
          <p:cNvPr id="496657" name="AutoShape 17"/>
          <p:cNvSpPr>
            <a:spLocks noChangeArrowheads="1"/>
          </p:cNvSpPr>
          <p:nvPr/>
        </p:nvSpPr>
        <p:spPr bwMode="auto">
          <a:xfrm>
            <a:off x="4649788" y="4800600"/>
            <a:ext cx="463550" cy="474663"/>
          </a:xfrm>
          <a:prstGeom prst="sun">
            <a:avLst>
              <a:gd name="adj" fmla="val 25000"/>
            </a:avLst>
          </a:prstGeom>
          <a:solidFill>
            <a:srgbClr val="F82900"/>
          </a:solidFill>
          <a:ln w="9525" algn="ctr">
            <a:solidFill>
              <a:schemeClr val="hlink"/>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9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16DF86-D192-4298-B6A8-D25531A48456}" type="datetime4">
              <a:rPr lang="en-US" smtClean="0"/>
              <a:pPr/>
              <a:t>April 12, 2008</a:t>
            </a:fld>
            <a:endParaRPr lang="en-US"/>
          </a:p>
        </p:txBody>
      </p:sp>
      <p:sp>
        <p:nvSpPr>
          <p:cNvPr id="513026" name="Rectangle 2"/>
          <p:cNvSpPr>
            <a:spLocks noGrp="1" noChangeArrowheads="1"/>
          </p:cNvSpPr>
          <p:nvPr>
            <p:ph type="title"/>
          </p:nvPr>
        </p:nvSpPr>
        <p:spPr/>
        <p:txBody>
          <a:bodyPr/>
          <a:lstStyle/>
          <a:p>
            <a:r>
              <a:rPr lang="en-US"/>
              <a:t>Student Feedback</a:t>
            </a:r>
          </a:p>
        </p:txBody>
      </p:sp>
      <p:sp>
        <p:nvSpPr>
          <p:cNvPr id="513027" name="Rectangle 3"/>
          <p:cNvSpPr>
            <a:spLocks noGrp="1" noChangeArrowheads="1"/>
          </p:cNvSpPr>
          <p:nvPr>
            <p:ph type="body" idx="1"/>
          </p:nvPr>
        </p:nvSpPr>
        <p:spPr>
          <a:xfrm>
            <a:off x="79375" y="1530350"/>
            <a:ext cx="8975725" cy="4384313"/>
          </a:xfrm>
        </p:spPr>
        <p:txBody>
          <a:bodyPr/>
          <a:lstStyle/>
          <a:p>
            <a:pPr>
              <a:lnSpc>
                <a:spcPct val="90000"/>
              </a:lnSpc>
              <a:buFontTx/>
              <a:buNone/>
            </a:pPr>
            <a:r>
              <a:rPr lang="en-US" b="1" dirty="0">
                <a:solidFill>
                  <a:srgbClr val="FF0000"/>
                </a:solidFill>
              </a:rPr>
              <a:t>  How did you opinion about physics change? </a:t>
            </a:r>
          </a:p>
          <a:p>
            <a:pPr>
              <a:lnSpc>
                <a:spcPct val="90000"/>
              </a:lnSpc>
              <a:buFontTx/>
              <a:buNone/>
            </a:pPr>
            <a:endParaRPr lang="en-US" sz="2800" b="1" dirty="0">
              <a:solidFill>
                <a:srgbClr val="FF0000"/>
              </a:solidFill>
            </a:endParaRPr>
          </a:p>
          <a:p>
            <a:pPr>
              <a:lnSpc>
                <a:spcPct val="110000"/>
              </a:lnSpc>
              <a:buFontTx/>
              <a:buNone/>
            </a:pPr>
            <a:r>
              <a:rPr lang="en-US" sz="3000" i="1" dirty="0"/>
              <a:t>   I feel that everyone is capable of learning physics as long as they change the way they think about the course. </a:t>
            </a:r>
            <a:r>
              <a:rPr lang="en-US" sz="3000" i="1" dirty="0">
                <a:solidFill>
                  <a:schemeClr val="accent2"/>
                </a:solidFill>
              </a:rPr>
              <a:t>People need to realize that it is okay to ask the question "why?" and when they ask the question they need to be willing to spend the time to solve the problems associated with the questions.</a:t>
            </a:r>
          </a:p>
        </p:txBody>
      </p:sp>
      <p:sp>
        <p:nvSpPr>
          <p:cNvPr id="7" name="Slide Number Placeholder 4"/>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C2AB6E3-F19A-4DAA-939E-40ED8CCE108A}" type="slidenum">
              <a:rPr kumimoji="0" lang="ru-RU"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95F8B8-2F42-4B8D-BB28-5C73F5672FD1}" type="datetime4">
              <a:rPr lang="en-US" smtClean="0"/>
              <a:pPr/>
              <a:t>April 12, 2008</a:t>
            </a:fld>
            <a:endParaRPr lang="en-US"/>
          </a:p>
        </p:txBody>
      </p:sp>
      <p:sp>
        <p:nvSpPr>
          <p:cNvPr id="550914" name="Rectangle 2"/>
          <p:cNvSpPr>
            <a:spLocks noGrp="1" noChangeArrowheads="1"/>
          </p:cNvSpPr>
          <p:nvPr>
            <p:ph type="title"/>
          </p:nvPr>
        </p:nvSpPr>
        <p:spPr/>
        <p:txBody>
          <a:bodyPr/>
          <a:lstStyle/>
          <a:p>
            <a:r>
              <a:rPr lang="en-US" sz="4000"/>
              <a:t>Student Feedback: Not everybody likes how we teach physics!</a:t>
            </a:r>
          </a:p>
        </p:txBody>
      </p:sp>
      <p:sp>
        <p:nvSpPr>
          <p:cNvPr id="550915" name="Rectangle 3"/>
          <p:cNvSpPr>
            <a:spLocks noGrp="1" noChangeArrowheads="1"/>
          </p:cNvSpPr>
          <p:nvPr>
            <p:ph type="body" idx="1"/>
          </p:nvPr>
        </p:nvSpPr>
        <p:spPr>
          <a:xfrm>
            <a:off x="519113" y="1704975"/>
            <a:ext cx="8177212" cy="4421188"/>
          </a:xfrm>
        </p:spPr>
        <p:txBody>
          <a:bodyPr/>
          <a:lstStyle/>
          <a:p>
            <a:pPr>
              <a:lnSpc>
                <a:spcPct val="90000"/>
              </a:lnSpc>
              <a:buFontTx/>
              <a:buNone/>
            </a:pPr>
            <a:endParaRPr lang="en-US" sz="2400" b="1" dirty="0">
              <a:solidFill>
                <a:srgbClr val="FF0000"/>
              </a:solidFill>
            </a:endParaRPr>
          </a:p>
          <a:p>
            <a:pPr>
              <a:lnSpc>
                <a:spcPct val="110000"/>
              </a:lnSpc>
              <a:buFontTx/>
              <a:buNone/>
            </a:pPr>
            <a:r>
              <a:rPr lang="en-US" sz="2600" i="1" dirty="0"/>
              <a:t>   </a:t>
            </a:r>
            <a:r>
              <a:rPr lang="en-US" i="1" dirty="0"/>
              <a:t>I feel that Physics is a lot harder to understand than I had expected. Going into this course I expected it to be a lot of math because that's what I was told by my older sister but in Dr. M's class it was mostly concepts which threw me off a lot. </a:t>
            </a:r>
          </a:p>
        </p:txBody>
      </p:sp>
      <p:sp>
        <p:nvSpPr>
          <p:cNvPr id="7"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33</a:t>
            </a:fld>
            <a:endParaRPr lang="ru-RU" dirty="0" smtClean="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fld id="{8BA55062-993A-45D3-890C-5EE96D4FD4FF}" type="datetime4">
              <a:rPr lang="en-US" smtClean="0"/>
              <a:pPr/>
              <a:t>April 12, 2008</a:t>
            </a:fld>
            <a:endParaRPr lang="en-US"/>
          </a:p>
        </p:txBody>
      </p:sp>
      <p:sp>
        <p:nvSpPr>
          <p:cNvPr id="544770" name="Rectangle 2"/>
          <p:cNvSpPr>
            <a:spLocks noGrp="1" noChangeArrowheads="1"/>
          </p:cNvSpPr>
          <p:nvPr>
            <p:ph type="title"/>
          </p:nvPr>
        </p:nvSpPr>
        <p:spPr/>
        <p:txBody>
          <a:bodyPr/>
          <a:lstStyle/>
          <a:p>
            <a:r>
              <a:rPr lang="en-US"/>
              <a:t>Student feedback</a:t>
            </a:r>
          </a:p>
        </p:txBody>
      </p:sp>
      <p:pic>
        <p:nvPicPr>
          <p:cNvPr id="544772" name="Picture 4"/>
          <p:cNvPicPr>
            <a:picLocks noChangeAspect="1" noChangeArrowheads="1"/>
          </p:cNvPicPr>
          <p:nvPr/>
        </p:nvPicPr>
        <p:blipFill>
          <a:blip r:embed="rId3"/>
          <a:srcRect l="2707" t="46063" r="22289" b="28619"/>
          <a:stretch>
            <a:fillRect/>
          </a:stretch>
        </p:blipFill>
        <p:spPr bwMode="auto">
          <a:xfrm>
            <a:off x="47625" y="1350963"/>
            <a:ext cx="8940800" cy="2262187"/>
          </a:xfrm>
          <a:prstGeom prst="rect">
            <a:avLst/>
          </a:prstGeom>
          <a:noFill/>
          <a:ln w="9525" algn="ctr">
            <a:noFill/>
            <a:miter lim="800000"/>
            <a:headEnd/>
            <a:tailEnd/>
          </a:ln>
          <a:effectLst/>
        </p:spPr>
      </p:pic>
      <p:grpSp>
        <p:nvGrpSpPr>
          <p:cNvPr id="544783" name="Group 15"/>
          <p:cNvGrpSpPr>
            <a:grpSpLocks/>
          </p:cNvGrpSpPr>
          <p:nvPr/>
        </p:nvGrpSpPr>
        <p:grpSpPr bwMode="auto">
          <a:xfrm>
            <a:off x="153988" y="3940175"/>
            <a:ext cx="8826500" cy="2079625"/>
            <a:chOff x="97" y="2482"/>
            <a:chExt cx="5560" cy="1310"/>
          </a:xfrm>
        </p:grpSpPr>
        <p:pic>
          <p:nvPicPr>
            <p:cNvPr id="544773" name="Picture 5"/>
            <p:cNvPicPr>
              <a:picLocks noChangeAspect="1" noChangeArrowheads="1"/>
            </p:cNvPicPr>
            <p:nvPr/>
          </p:nvPicPr>
          <p:blipFill>
            <a:blip r:embed="rId3"/>
            <a:srcRect l="71045" t="49284" r="22296" b="45036"/>
            <a:stretch>
              <a:fillRect/>
            </a:stretch>
          </p:blipFill>
          <p:spPr bwMode="auto">
            <a:xfrm>
              <a:off x="4809" y="2482"/>
              <a:ext cx="848" cy="542"/>
            </a:xfrm>
            <a:prstGeom prst="rect">
              <a:avLst/>
            </a:prstGeom>
            <a:noFill/>
            <a:ln w="38100" algn="ctr">
              <a:solidFill>
                <a:schemeClr val="tx1"/>
              </a:solidFill>
              <a:miter lim="800000"/>
              <a:headEnd/>
              <a:tailEnd/>
            </a:ln>
            <a:effectLst/>
          </p:spPr>
        </p:pic>
        <p:pic>
          <p:nvPicPr>
            <p:cNvPr id="544775" name="Picture 7"/>
            <p:cNvPicPr>
              <a:picLocks noChangeAspect="1" noChangeArrowheads="1"/>
            </p:cNvPicPr>
            <p:nvPr/>
          </p:nvPicPr>
          <p:blipFill>
            <a:blip r:embed="rId3"/>
            <a:srcRect l="57710" t="49284" r="35091" b="45108"/>
            <a:stretch>
              <a:fillRect/>
            </a:stretch>
          </p:blipFill>
          <p:spPr bwMode="auto">
            <a:xfrm>
              <a:off x="3805" y="2482"/>
              <a:ext cx="934" cy="538"/>
            </a:xfrm>
            <a:prstGeom prst="rect">
              <a:avLst/>
            </a:prstGeom>
            <a:noFill/>
            <a:ln w="38100" algn="ctr">
              <a:solidFill>
                <a:schemeClr val="tx1"/>
              </a:solidFill>
              <a:miter lim="800000"/>
              <a:headEnd/>
              <a:tailEnd/>
            </a:ln>
            <a:effectLst/>
          </p:spPr>
        </p:pic>
        <p:pic>
          <p:nvPicPr>
            <p:cNvPr id="544776" name="Picture 8"/>
            <p:cNvPicPr>
              <a:picLocks noChangeAspect="1" noChangeArrowheads="1"/>
            </p:cNvPicPr>
            <p:nvPr/>
          </p:nvPicPr>
          <p:blipFill>
            <a:blip r:embed="rId3"/>
            <a:srcRect l="44646" t="49284" r="47453" b="45216"/>
            <a:stretch>
              <a:fillRect/>
            </a:stretch>
          </p:blipFill>
          <p:spPr bwMode="auto">
            <a:xfrm>
              <a:off x="2704" y="2482"/>
              <a:ext cx="1031" cy="539"/>
            </a:xfrm>
            <a:prstGeom prst="rect">
              <a:avLst/>
            </a:prstGeom>
            <a:noFill/>
            <a:ln w="28575" algn="ctr">
              <a:solidFill>
                <a:schemeClr val="tx1"/>
              </a:solidFill>
              <a:miter lim="800000"/>
              <a:headEnd/>
              <a:tailEnd/>
            </a:ln>
            <a:effectLst/>
          </p:spPr>
        </p:pic>
        <p:pic>
          <p:nvPicPr>
            <p:cNvPr id="544777" name="Picture 9"/>
            <p:cNvPicPr>
              <a:picLocks noChangeAspect="1" noChangeArrowheads="1"/>
            </p:cNvPicPr>
            <p:nvPr/>
          </p:nvPicPr>
          <p:blipFill>
            <a:blip r:embed="rId3"/>
            <a:srcRect l="19057" t="49284" r="70937" b="45108"/>
            <a:stretch>
              <a:fillRect/>
            </a:stretch>
          </p:blipFill>
          <p:spPr bwMode="auto">
            <a:xfrm>
              <a:off x="97" y="2482"/>
              <a:ext cx="1285" cy="540"/>
            </a:xfrm>
            <a:prstGeom prst="rect">
              <a:avLst/>
            </a:prstGeom>
            <a:noFill/>
            <a:ln w="38100" algn="ctr">
              <a:solidFill>
                <a:schemeClr val="tx1"/>
              </a:solidFill>
              <a:miter lim="800000"/>
              <a:headEnd/>
              <a:tailEnd/>
            </a:ln>
            <a:effectLst/>
          </p:spPr>
        </p:pic>
        <p:pic>
          <p:nvPicPr>
            <p:cNvPr id="544778" name="Picture 10"/>
            <p:cNvPicPr>
              <a:picLocks noChangeAspect="1" noChangeArrowheads="1"/>
            </p:cNvPicPr>
            <p:nvPr/>
          </p:nvPicPr>
          <p:blipFill>
            <a:blip r:embed="rId3"/>
            <a:srcRect l="29341" t="49284" r="61382" b="45108"/>
            <a:stretch>
              <a:fillRect/>
            </a:stretch>
          </p:blipFill>
          <p:spPr bwMode="auto">
            <a:xfrm>
              <a:off x="1451" y="2482"/>
              <a:ext cx="1183" cy="537"/>
            </a:xfrm>
            <a:prstGeom prst="rect">
              <a:avLst/>
            </a:prstGeom>
            <a:noFill/>
            <a:ln w="38100" algn="ctr">
              <a:solidFill>
                <a:schemeClr val="tx1"/>
              </a:solidFill>
              <a:miter lim="800000"/>
              <a:headEnd/>
              <a:tailEnd/>
            </a:ln>
            <a:effectLst/>
          </p:spPr>
        </p:pic>
        <p:sp>
          <p:nvSpPr>
            <p:cNvPr id="544781" name="AutoShape 13"/>
            <p:cNvSpPr>
              <a:spLocks/>
            </p:cNvSpPr>
            <p:nvPr/>
          </p:nvSpPr>
          <p:spPr bwMode="auto">
            <a:xfrm rot="-5400000">
              <a:off x="1724" y="1602"/>
              <a:ext cx="393" cy="3558"/>
            </a:xfrm>
            <a:prstGeom prst="leftBrace">
              <a:avLst>
                <a:gd name="adj1" fmla="val 75445"/>
                <a:gd name="adj2" fmla="val 50000"/>
              </a:avLst>
            </a:prstGeom>
            <a:noFill/>
            <a:ln w="38100">
              <a:solidFill>
                <a:schemeClr val="tx1"/>
              </a:solidFill>
              <a:round/>
              <a:headEnd/>
              <a:tailEnd/>
            </a:ln>
            <a:effectLst/>
          </p:spPr>
          <p:txBody>
            <a:bodyPr wrap="none" anchor="ctr"/>
            <a:lstStyle/>
            <a:p>
              <a:endParaRPr lang="en-US"/>
            </a:p>
          </p:txBody>
        </p:sp>
        <p:sp>
          <p:nvSpPr>
            <p:cNvPr id="544782" name="Text Box 14"/>
            <p:cNvSpPr txBox="1">
              <a:spLocks noChangeArrowheads="1"/>
            </p:cNvSpPr>
            <p:nvPr/>
          </p:nvSpPr>
          <p:spPr bwMode="auto">
            <a:xfrm>
              <a:off x="2057" y="3427"/>
              <a:ext cx="728" cy="36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b="1">
                  <a:solidFill>
                    <a:srgbClr val="FF0000"/>
                  </a:solidFill>
                </a:rPr>
                <a:t>93%</a:t>
              </a:r>
            </a:p>
          </p:txBody>
        </p:sp>
      </p:grpSp>
      <p:sp>
        <p:nvSpPr>
          <p:cNvPr id="544784" name="Text Box 16"/>
          <p:cNvSpPr txBox="1">
            <a:spLocks noChangeArrowheads="1"/>
          </p:cNvSpPr>
          <p:nvPr/>
        </p:nvSpPr>
        <p:spPr bwMode="auto">
          <a:xfrm>
            <a:off x="4270375" y="5464175"/>
            <a:ext cx="3344863" cy="579438"/>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a:t>Consistent results!</a:t>
            </a:r>
          </a:p>
        </p:txBody>
      </p:sp>
      <p:sp>
        <p:nvSpPr>
          <p:cNvPr id="16"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34</a:t>
            </a:fld>
            <a:endParaRPr lang="ru-RU"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4783"/>
                                        </p:tgtEl>
                                        <p:attrNameLst>
                                          <p:attrName>style.visibility</p:attrName>
                                        </p:attrNameLst>
                                      </p:cBhvr>
                                      <p:to>
                                        <p:strVal val="visible"/>
                                      </p:to>
                                    </p:set>
                                    <p:anim calcmode="lin" valueType="num">
                                      <p:cBhvr additive="base">
                                        <p:cTn id="7" dur="500" fill="hold"/>
                                        <p:tgtEl>
                                          <p:spTgt spid="544783"/>
                                        </p:tgtEl>
                                        <p:attrNameLst>
                                          <p:attrName>ppt_x</p:attrName>
                                        </p:attrNameLst>
                                      </p:cBhvr>
                                      <p:tavLst>
                                        <p:tav tm="0">
                                          <p:val>
                                            <p:strVal val="#ppt_x"/>
                                          </p:val>
                                        </p:tav>
                                        <p:tav tm="100000">
                                          <p:val>
                                            <p:strVal val="#ppt_x"/>
                                          </p:val>
                                        </p:tav>
                                      </p:tavLst>
                                    </p:anim>
                                    <p:anim calcmode="lin" valueType="num">
                                      <p:cBhvr additive="base">
                                        <p:cTn id="8" dur="500" fill="hold"/>
                                        <p:tgtEl>
                                          <p:spTgt spid="5447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A756E8-E9FF-40E1-B400-63AE5B05A55D}" type="datetime4">
              <a:rPr lang="en-US" smtClean="0"/>
              <a:pPr/>
              <a:t>April 12, 2008</a:t>
            </a:fld>
            <a:endParaRPr lang="en-US"/>
          </a:p>
        </p:txBody>
      </p:sp>
      <p:sp>
        <p:nvSpPr>
          <p:cNvPr id="543746" name="Rectangle 2"/>
          <p:cNvSpPr>
            <a:spLocks noGrp="1" noChangeArrowheads="1"/>
          </p:cNvSpPr>
          <p:nvPr>
            <p:ph type="title"/>
          </p:nvPr>
        </p:nvSpPr>
        <p:spPr/>
        <p:txBody>
          <a:bodyPr/>
          <a:lstStyle/>
          <a:p>
            <a:r>
              <a:rPr lang="en-US" dirty="0" smtClean="0"/>
              <a:t>IV. Addressing </a:t>
            </a:r>
            <a:r>
              <a:rPr lang="en-US" dirty="0"/>
              <a:t>the Challenges</a:t>
            </a:r>
          </a:p>
        </p:txBody>
      </p:sp>
      <p:sp>
        <p:nvSpPr>
          <p:cNvPr id="543747" name="Rectangle 3"/>
          <p:cNvSpPr>
            <a:spLocks noGrp="1" noChangeArrowheads="1"/>
          </p:cNvSpPr>
          <p:nvPr>
            <p:ph type="body" idx="1"/>
          </p:nvPr>
        </p:nvSpPr>
        <p:spPr>
          <a:xfrm>
            <a:off x="260424" y="1600200"/>
            <a:ext cx="8686801" cy="4525963"/>
          </a:xfrm>
        </p:spPr>
        <p:txBody>
          <a:bodyPr/>
          <a:lstStyle/>
          <a:p>
            <a:r>
              <a:rPr lang="en-US" sz="2800" dirty="0"/>
              <a:t>Solving </a:t>
            </a:r>
            <a:r>
              <a:rPr lang="en-US" sz="2800" b="1" dirty="0">
                <a:solidFill>
                  <a:srgbClr val="FF0000"/>
                </a:solidFill>
              </a:rPr>
              <a:t>technical problems </a:t>
            </a:r>
            <a:r>
              <a:rPr lang="en-US" sz="2800" dirty="0"/>
              <a:t>(using tablet or laptop?)</a:t>
            </a:r>
          </a:p>
          <a:p>
            <a:r>
              <a:rPr lang="en-US" sz="2800" dirty="0"/>
              <a:t>Using </a:t>
            </a:r>
            <a:r>
              <a:rPr lang="en-US" sz="2800" b="1" dirty="0">
                <a:solidFill>
                  <a:srgbClr val="FF0000"/>
                </a:solidFill>
              </a:rPr>
              <a:t>PowerPoint or doing separate </a:t>
            </a:r>
            <a:r>
              <a:rPr lang="en-US" sz="2800" b="1" dirty="0" smtClean="0">
                <a:solidFill>
                  <a:srgbClr val="FF0000"/>
                </a:solidFill>
              </a:rPr>
              <a:t>clicker </a:t>
            </a:r>
            <a:r>
              <a:rPr lang="en-US" sz="2800" b="1" dirty="0">
                <a:solidFill>
                  <a:srgbClr val="FF0000"/>
                </a:solidFill>
              </a:rPr>
              <a:t>sessions</a:t>
            </a:r>
            <a:r>
              <a:rPr lang="en-US" sz="2800" dirty="0"/>
              <a:t>.</a:t>
            </a:r>
          </a:p>
          <a:p>
            <a:r>
              <a:rPr lang="en-US" sz="2800" dirty="0"/>
              <a:t>Making use of clickers </a:t>
            </a:r>
            <a:r>
              <a:rPr lang="en-US" sz="2800" b="1" dirty="0">
                <a:solidFill>
                  <a:srgbClr val="FF0000"/>
                </a:solidFill>
              </a:rPr>
              <a:t>uniform across the course sections</a:t>
            </a:r>
            <a:r>
              <a:rPr lang="en-US" sz="2800" dirty="0"/>
              <a:t> or even various </a:t>
            </a:r>
            <a:r>
              <a:rPr lang="en-US" sz="2800" dirty="0" smtClean="0"/>
              <a:t>courses.</a:t>
            </a:r>
            <a:endParaRPr lang="en-US" sz="2800" dirty="0"/>
          </a:p>
          <a:p>
            <a:r>
              <a:rPr lang="en-US" sz="2800" dirty="0" smtClean="0"/>
              <a:t>Using </a:t>
            </a:r>
            <a:r>
              <a:rPr lang="en-US" sz="2800" b="1" dirty="0" smtClean="0">
                <a:solidFill>
                  <a:srgbClr val="FF0000"/>
                </a:solidFill>
              </a:rPr>
              <a:t>various kinds</a:t>
            </a:r>
            <a:r>
              <a:rPr lang="en-US" sz="2800" dirty="0" smtClean="0"/>
              <a:t> of clicker questions.</a:t>
            </a:r>
          </a:p>
          <a:p>
            <a:r>
              <a:rPr lang="en-US" sz="2800" dirty="0" smtClean="0"/>
              <a:t>Being </a:t>
            </a:r>
            <a:r>
              <a:rPr lang="en-US" sz="2800" dirty="0"/>
              <a:t>reasonable and balanced – </a:t>
            </a:r>
            <a:r>
              <a:rPr lang="en-US" sz="2800" b="1" dirty="0">
                <a:solidFill>
                  <a:srgbClr val="FF0000"/>
                </a:solidFill>
              </a:rPr>
              <a:t>marks versus attendance.</a:t>
            </a:r>
          </a:p>
          <a:p>
            <a:r>
              <a:rPr lang="en-US" sz="2800" dirty="0"/>
              <a:t>Deciding how to incorporate </a:t>
            </a:r>
            <a:r>
              <a:rPr lang="en-US" sz="2800" b="1" dirty="0">
                <a:solidFill>
                  <a:srgbClr val="FF0000"/>
                </a:solidFill>
              </a:rPr>
              <a:t>conceptual questions into </a:t>
            </a:r>
            <a:r>
              <a:rPr lang="en-US" sz="2800" b="1" dirty="0" smtClean="0">
                <a:solidFill>
                  <a:srgbClr val="FF0000"/>
                </a:solidFill>
              </a:rPr>
              <a:t>final course assessment</a:t>
            </a:r>
            <a:r>
              <a:rPr lang="en-US" sz="2800" dirty="0"/>
              <a:t>.</a:t>
            </a:r>
          </a:p>
        </p:txBody>
      </p:sp>
      <p:sp>
        <p:nvSpPr>
          <p:cNvPr id="7" name="Slide Number Placeholder 4"/>
          <p:cNvSpPr txBox="1">
            <a:spLocks/>
          </p:cNvSpPr>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C2AB6E3-F19A-4DAA-939E-40ED8CCE108A}" type="slidenum">
              <a:rPr kumimoji="0" lang="ru-RU" sz="14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ru-RU" sz="14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Session Feedback 1</a:t>
            </a:r>
            <a:endParaRPr lang="en-US" dirty="0"/>
          </a:p>
        </p:txBody>
      </p:sp>
      <p:sp>
        <p:nvSpPr>
          <p:cNvPr id="3" name="Text Placeholder 2"/>
          <p:cNvSpPr>
            <a:spLocks noGrp="1"/>
          </p:cNvSpPr>
          <p:nvPr>
            <p:ph type="body" idx="1"/>
            <p:custDataLst>
              <p:tags r:id="rId3"/>
            </p:custDataLst>
          </p:nvPr>
        </p:nvSpPr>
        <p:spPr>
          <a:xfrm>
            <a:off x="5118100" y="4737100"/>
            <a:ext cx="2489200" cy="1295400"/>
          </a:xfrm>
        </p:spPr>
        <p:txBody>
          <a:bodyPr/>
          <a:lstStyle/>
          <a:p>
            <a:pPr marL="609600" indent="-609600">
              <a:buAutoNum type="alphaUcPeriod"/>
            </a:pPr>
            <a:r>
              <a:rPr lang="en-US" b="1" dirty="0" smtClean="0"/>
              <a:t>Yes</a:t>
            </a:r>
          </a:p>
          <a:p>
            <a:pPr marL="609600" indent="-609600">
              <a:buAutoNum type="alphaUcPeriod"/>
            </a:pPr>
            <a:r>
              <a:rPr lang="en-US" b="1" dirty="0" smtClean="0"/>
              <a:t>No</a:t>
            </a:r>
            <a:endParaRPr lang="en-US" b="1" dirty="0"/>
          </a:p>
        </p:txBody>
      </p:sp>
      <p:sp>
        <p:nvSpPr>
          <p:cNvPr id="4" name="Date Placeholder 3"/>
          <p:cNvSpPr>
            <a:spLocks noGrp="1"/>
          </p:cNvSpPr>
          <p:nvPr>
            <p:ph type="dt" sz="half" idx="10"/>
          </p:nvPr>
        </p:nvSpPr>
        <p:spPr/>
        <p:txBody>
          <a:bodyPr/>
          <a:lstStyle/>
          <a:p>
            <a:fld id="{F9369E00-D63E-46CB-9742-B0820D315CB4}" type="datetime4">
              <a:rPr lang="en-US" smtClean="0"/>
              <a:pPr/>
              <a:t>April 12, 2008</a:t>
            </a:fld>
            <a:endParaRPr lang="en-US"/>
          </a:p>
        </p:txBody>
      </p:sp>
      <p:sp>
        <p:nvSpPr>
          <p:cNvPr id="91" name="Rectangle 90"/>
          <p:cNvSpPr/>
          <p:nvPr/>
        </p:nvSpPr>
        <p:spPr>
          <a:xfrm>
            <a:off x="509286" y="1289974"/>
            <a:ext cx="8380071" cy="3145476"/>
          </a:xfrm>
          <a:prstGeom prst="rect">
            <a:avLst/>
          </a:prstGeom>
        </p:spPr>
        <p:txBody>
          <a:bodyPr wrap="square">
            <a:spAutoFit/>
          </a:bodyPr>
          <a:lstStyle/>
          <a:p>
            <a:pPr marL="609600" indent="-609600">
              <a:buFontTx/>
              <a:buNone/>
            </a:pPr>
            <a:r>
              <a:rPr lang="en-US" dirty="0" smtClean="0"/>
              <a:t>Would you like to visit our physics classes where we use clickers? If your answer is YES and you can come, please e-mail us: </a:t>
            </a:r>
            <a:r>
              <a:rPr lang="en-US" dirty="0" smtClean="0">
                <a:hlinkClick r:id="rId7"/>
              </a:rPr>
              <a:t>mmilner@ryerson.ca</a:t>
            </a:r>
            <a:endParaRPr lang="en-US" dirty="0" smtClean="0"/>
          </a:p>
          <a:p>
            <a:pPr marL="609600" indent="-609600">
              <a:buFontTx/>
              <a:buNone/>
            </a:pPr>
            <a:r>
              <a:rPr lang="en-US" dirty="0" smtClean="0"/>
              <a:t>We can also video tape classes to make them available online.</a:t>
            </a:r>
          </a:p>
        </p:txBody>
      </p:sp>
      <p:sp>
        <p:nvSpPr>
          <p:cNvPr id="65"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36</a:t>
            </a:fld>
            <a:endParaRPr lang="ru-RU" dirty="0" smtClean="0">
              <a:latin typeface="Arial" pitchFamily="34" charset="0"/>
            </a:endParaRPr>
          </a:p>
        </p:txBody>
      </p:sp>
      <p:pic>
        <p:nvPicPr>
          <p:cNvPr id="66" name="Picture 65" descr="correct.png"/>
          <p:cNvPicPr>
            <a:picLocks/>
          </p:cNvPicPr>
          <p:nvPr>
            <p:custDataLst>
              <p:tags r:id="rId4"/>
            </p:custDataLst>
          </p:nvPr>
        </p:nvPicPr>
        <p:blipFill>
          <a:blip r:embed="rId8"/>
          <a:stretch>
            <a:fillRect/>
          </a:stretch>
        </p:blipFill>
        <p:spPr>
          <a:xfrm>
            <a:off x="4635500" y="4787900"/>
            <a:ext cx="482600" cy="482600"/>
          </a:xfrm>
          <a:prstGeom prst="rect">
            <a:avLst/>
          </a:prstGeom>
        </p:spPr>
      </p:pic>
      <p:pic>
        <p:nvPicPr>
          <p:cNvPr id="67" name="Picture 66" descr="wrong.png"/>
          <p:cNvPicPr>
            <a:picLocks/>
          </p:cNvPicPr>
          <p:nvPr>
            <p:custDataLst>
              <p:tags r:id="rId5"/>
            </p:custDataLst>
          </p:nvPr>
        </p:nvPicPr>
        <p:blipFill>
          <a:blip r:embed="rId9"/>
          <a:stretch>
            <a:fillRect/>
          </a:stretch>
        </p:blipFill>
        <p:spPr>
          <a:xfrm>
            <a:off x="4635500" y="5270500"/>
            <a:ext cx="482600" cy="482600"/>
          </a:xfrm>
          <a:prstGeom prst="rect">
            <a:avLst/>
          </a:prstGeom>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Session Feedback 2</a:t>
            </a:r>
            <a:endParaRPr lang="en-US" dirty="0"/>
          </a:p>
        </p:txBody>
      </p:sp>
      <p:sp>
        <p:nvSpPr>
          <p:cNvPr id="3" name="Text Placeholder 2"/>
          <p:cNvSpPr>
            <a:spLocks noGrp="1"/>
          </p:cNvSpPr>
          <p:nvPr>
            <p:ph type="body" idx="1"/>
            <p:custDataLst>
              <p:tags r:id="rId3"/>
            </p:custDataLst>
          </p:nvPr>
        </p:nvSpPr>
        <p:spPr>
          <a:xfrm>
            <a:off x="546100" y="1600200"/>
            <a:ext cx="4152900" cy="3492500"/>
          </a:xfrm>
        </p:spPr>
        <p:txBody>
          <a:bodyPr/>
          <a:lstStyle/>
          <a:p>
            <a:pPr marL="514350" indent="-514350">
              <a:buAutoNum type="alphaUcPeriod"/>
            </a:pPr>
            <a:r>
              <a:rPr lang="en-US" dirty="0" smtClean="0"/>
              <a:t>Strongly Agree</a:t>
            </a:r>
          </a:p>
          <a:p>
            <a:pPr marL="514350" indent="-514350">
              <a:buAutoNum type="alphaUcPeriod"/>
            </a:pPr>
            <a:r>
              <a:rPr lang="en-US" dirty="0" smtClean="0"/>
              <a:t>Agree</a:t>
            </a:r>
          </a:p>
          <a:p>
            <a:pPr marL="514350" indent="-514350">
              <a:buAutoNum type="alphaUcPeriod"/>
            </a:pPr>
            <a:r>
              <a:rPr lang="en-US" dirty="0" smtClean="0"/>
              <a:t>Neutral</a:t>
            </a:r>
          </a:p>
          <a:p>
            <a:pPr marL="514350" indent="-514350">
              <a:buAutoNum type="alphaUcPeriod"/>
            </a:pPr>
            <a:r>
              <a:rPr lang="en-US" dirty="0" smtClean="0"/>
              <a:t>Disagree</a:t>
            </a:r>
          </a:p>
          <a:p>
            <a:pPr marL="514350" indent="-514350">
              <a:buAutoNum type="alphaUcPeriod"/>
            </a:pPr>
            <a:r>
              <a:rPr lang="en-US" dirty="0" smtClean="0"/>
              <a:t>Strongly Disagree</a:t>
            </a:r>
            <a:endParaRPr lang="en-US" dirty="0"/>
          </a:p>
        </p:txBody>
      </p:sp>
      <p:sp>
        <p:nvSpPr>
          <p:cNvPr id="4" name="Date Placeholder 3"/>
          <p:cNvSpPr>
            <a:spLocks noGrp="1"/>
          </p:cNvSpPr>
          <p:nvPr>
            <p:ph type="dt" sz="half" idx="10"/>
          </p:nvPr>
        </p:nvSpPr>
        <p:spPr/>
        <p:txBody>
          <a:bodyPr/>
          <a:lstStyle/>
          <a:p>
            <a:fld id="{F9369E00-D63E-46CB-9742-B0820D315CB4}" type="datetime4">
              <a:rPr lang="en-US" smtClean="0"/>
              <a:pPr/>
              <a:t>April 12, 2008</a:t>
            </a:fld>
            <a:endParaRPr lang="en-US"/>
          </a:p>
        </p:txBody>
      </p:sp>
      <p:sp>
        <p:nvSpPr>
          <p:cNvPr id="6" name="Slide Number Placeholder 5"/>
          <p:cNvSpPr>
            <a:spLocks noGrp="1"/>
          </p:cNvSpPr>
          <p:nvPr>
            <p:ph type="sldNum" sz="quarter" idx="12"/>
          </p:nvPr>
        </p:nvSpPr>
        <p:spPr>
          <a:xfrm>
            <a:off x="3370159" y="6117903"/>
            <a:ext cx="2133600" cy="476250"/>
          </a:xfrm>
        </p:spPr>
        <p:txBody>
          <a:bodyPr/>
          <a:lstStyle/>
          <a:p>
            <a:pPr algn="ctr"/>
            <a:fld id="{FCF90A4E-FD60-4053-BB42-277B7529090F}" type="slidenum">
              <a:rPr lang="en-US" smtClean="0"/>
              <a:pPr algn="ctr"/>
              <a:t>37</a:t>
            </a:fld>
            <a:endParaRPr lang="en-US" dirty="0"/>
          </a:p>
        </p:txBody>
      </p:sp>
      <p:sp>
        <p:nvSpPr>
          <p:cNvPr id="152" name="Rectangle 151"/>
          <p:cNvSpPr/>
          <p:nvPr/>
        </p:nvSpPr>
        <p:spPr>
          <a:xfrm>
            <a:off x="5034987" y="1715043"/>
            <a:ext cx="3536066" cy="3046988"/>
          </a:xfrm>
          <a:prstGeom prst="rect">
            <a:avLst/>
          </a:prstGeom>
        </p:spPr>
        <p:txBody>
          <a:bodyPr wrap="square">
            <a:spAutoFit/>
          </a:bodyPr>
          <a:lstStyle/>
          <a:p>
            <a:pPr>
              <a:buNone/>
            </a:pPr>
            <a:r>
              <a:rPr lang="en-US" i="1" dirty="0" smtClean="0"/>
              <a:t>I found this clicker session useful and would like to know more about clickers: technology and pedagogy.</a:t>
            </a:r>
            <a:endParaRPr lang="en-US" dirty="0"/>
          </a:p>
        </p:txBody>
      </p:sp>
      <p:pic>
        <p:nvPicPr>
          <p:cNvPr id="32" name="Picture 31" descr="correct.png"/>
          <p:cNvPicPr>
            <a:picLocks/>
          </p:cNvPicPr>
          <p:nvPr>
            <p:custDataLst>
              <p:tags r:id="rId4"/>
            </p:custDataLst>
          </p:nvPr>
        </p:nvPicPr>
        <p:blipFill>
          <a:blip r:embed="rId10"/>
          <a:stretch>
            <a:fillRect/>
          </a:stretch>
        </p:blipFill>
        <p:spPr>
          <a:xfrm>
            <a:off x="63500" y="1651000"/>
            <a:ext cx="482600" cy="482600"/>
          </a:xfrm>
          <a:prstGeom prst="rect">
            <a:avLst/>
          </a:prstGeom>
        </p:spPr>
      </p:pic>
      <p:pic>
        <p:nvPicPr>
          <p:cNvPr id="33" name="Picture 32" descr="wrong.png"/>
          <p:cNvPicPr>
            <a:picLocks/>
          </p:cNvPicPr>
          <p:nvPr>
            <p:custDataLst>
              <p:tags r:id="rId5"/>
            </p:custDataLst>
          </p:nvPr>
        </p:nvPicPr>
        <p:blipFill>
          <a:blip r:embed="rId11"/>
          <a:stretch>
            <a:fillRect/>
          </a:stretch>
        </p:blipFill>
        <p:spPr>
          <a:xfrm>
            <a:off x="63500" y="2133600"/>
            <a:ext cx="482600" cy="482600"/>
          </a:xfrm>
          <a:prstGeom prst="rect">
            <a:avLst/>
          </a:prstGeom>
        </p:spPr>
      </p:pic>
      <p:pic>
        <p:nvPicPr>
          <p:cNvPr id="34" name="Picture 33" descr="wrong.png"/>
          <p:cNvPicPr>
            <a:picLocks/>
          </p:cNvPicPr>
          <p:nvPr>
            <p:custDataLst>
              <p:tags r:id="rId6"/>
            </p:custDataLst>
          </p:nvPr>
        </p:nvPicPr>
        <p:blipFill>
          <a:blip r:embed="rId11"/>
          <a:stretch>
            <a:fillRect/>
          </a:stretch>
        </p:blipFill>
        <p:spPr>
          <a:xfrm>
            <a:off x="63500" y="2717800"/>
            <a:ext cx="482600" cy="482600"/>
          </a:xfrm>
          <a:prstGeom prst="rect">
            <a:avLst/>
          </a:prstGeom>
        </p:spPr>
      </p:pic>
      <p:pic>
        <p:nvPicPr>
          <p:cNvPr id="35" name="Picture 34" descr="wrong.png"/>
          <p:cNvPicPr>
            <a:picLocks/>
          </p:cNvPicPr>
          <p:nvPr>
            <p:custDataLst>
              <p:tags r:id="rId7"/>
            </p:custDataLst>
          </p:nvPr>
        </p:nvPicPr>
        <p:blipFill>
          <a:blip r:embed="rId11"/>
          <a:stretch>
            <a:fillRect/>
          </a:stretch>
        </p:blipFill>
        <p:spPr>
          <a:xfrm>
            <a:off x="63500" y="3302000"/>
            <a:ext cx="482600" cy="482600"/>
          </a:xfrm>
          <a:prstGeom prst="rect">
            <a:avLst/>
          </a:prstGeom>
        </p:spPr>
      </p:pic>
      <p:pic>
        <p:nvPicPr>
          <p:cNvPr id="36" name="Picture 35" descr="wrong.png"/>
          <p:cNvPicPr>
            <a:picLocks/>
          </p:cNvPicPr>
          <p:nvPr>
            <p:custDataLst>
              <p:tags r:id="rId8"/>
            </p:custDataLst>
          </p:nvPr>
        </p:nvPicPr>
        <p:blipFill>
          <a:blip r:embed="rId11"/>
          <a:stretch>
            <a:fillRect/>
          </a:stretch>
        </p:blipFill>
        <p:spPr>
          <a:xfrm>
            <a:off x="63500" y="3886200"/>
            <a:ext cx="482600" cy="482600"/>
          </a:xfrm>
          <a:prstGeom prst="rect">
            <a:avLst/>
          </a:prstGeom>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Session Feedback 3</a:t>
            </a:r>
            <a:endParaRPr lang="en-US" dirty="0"/>
          </a:p>
        </p:txBody>
      </p:sp>
      <p:sp>
        <p:nvSpPr>
          <p:cNvPr id="3" name="Text Placeholder 2"/>
          <p:cNvSpPr>
            <a:spLocks noGrp="1"/>
          </p:cNvSpPr>
          <p:nvPr>
            <p:ph type="body" idx="1"/>
            <p:custDataLst>
              <p:tags r:id="rId3"/>
            </p:custDataLst>
          </p:nvPr>
        </p:nvSpPr>
        <p:spPr>
          <a:xfrm>
            <a:off x="546100" y="1600200"/>
            <a:ext cx="4152900" cy="3492500"/>
          </a:xfrm>
        </p:spPr>
        <p:txBody>
          <a:bodyPr/>
          <a:lstStyle/>
          <a:p>
            <a:pPr marL="514350" indent="-514350">
              <a:buAutoNum type="alphaUcPeriod"/>
            </a:pPr>
            <a:r>
              <a:rPr lang="en-US" dirty="0" smtClean="0"/>
              <a:t>Strongly Agree</a:t>
            </a:r>
          </a:p>
          <a:p>
            <a:pPr marL="514350" indent="-514350">
              <a:buAutoNum type="alphaUcPeriod"/>
            </a:pPr>
            <a:r>
              <a:rPr lang="en-US" dirty="0" smtClean="0"/>
              <a:t>Agree</a:t>
            </a:r>
          </a:p>
          <a:p>
            <a:pPr marL="514350" indent="-514350">
              <a:buAutoNum type="alphaUcPeriod"/>
            </a:pPr>
            <a:r>
              <a:rPr lang="en-US" dirty="0" smtClean="0"/>
              <a:t>Neutral</a:t>
            </a:r>
          </a:p>
          <a:p>
            <a:pPr marL="514350" indent="-514350">
              <a:buAutoNum type="alphaUcPeriod"/>
            </a:pPr>
            <a:r>
              <a:rPr lang="en-US" dirty="0" smtClean="0"/>
              <a:t>Disagree</a:t>
            </a:r>
          </a:p>
          <a:p>
            <a:pPr marL="514350" indent="-514350">
              <a:buAutoNum type="alphaUcPeriod"/>
            </a:pPr>
            <a:r>
              <a:rPr lang="en-US" dirty="0" smtClean="0"/>
              <a:t>Strongly Disagree</a:t>
            </a:r>
            <a:endParaRPr lang="en-US" dirty="0"/>
          </a:p>
        </p:txBody>
      </p:sp>
      <p:sp>
        <p:nvSpPr>
          <p:cNvPr id="4" name="Date Placeholder 3"/>
          <p:cNvSpPr>
            <a:spLocks noGrp="1"/>
          </p:cNvSpPr>
          <p:nvPr>
            <p:ph type="dt" sz="half" idx="10"/>
          </p:nvPr>
        </p:nvSpPr>
        <p:spPr/>
        <p:txBody>
          <a:bodyPr/>
          <a:lstStyle/>
          <a:p>
            <a:fld id="{F9369E00-D63E-46CB-9742-B0820D315CB4}" type="datetime4">
              <a:rPr lang="en-US" smtClean="0"/>
              <a:pPr/>
              <a:t>April 12, 2008</a:t>
            </a:fld>
            <a:endParaRPr lang="en-US"/>
          </a:p>
        </p:txBody>
      </p:sp>
      <p:sp>
        <p:nvSpPr>
          <p:cNvPr id="6" name="Slide Number Placeholder 5"/>
          <p:cNvSpPr>
            <a:spLocks noGrp="1"/>
          </p:cNvSpPr>
          <p:nvPr>
            <p:ph type="sldNum" sz="quarter" idx="12"/>
          </p:nvPr>
        </p:nvSpPr>
        <p:spPr>
          <a:xfrm>
            <a:off x="3323863" y="6164202"/>
            <a:ext cx="2133600" cy="476250"/>
          </a:xfrm>
        </p:spPr>
        <p:txBody>
          <a:bodyPr/>
          <a:lstStyle/>
          <a:p>
            <a:pPr algn="ctr"/>
            <a:fld id="{FCF90A4E-FD60-4053-BB42-277B7529090F}" type="slidenum">
              <a:rPr lang="en-US" smtClean="0"/>
              <a:pPr algn="ctr"/>
              <a:t>38</a:t>
            </a:fld>
            <a:endParaRPr lang="en-US" dirty="0"/>
          </a:p>
        </p:txBody>
      </p:sp>
      <p:sp>
        <p:nvSpPr>
          <p:cNvPr id="152" name="Rectangle 151"/>
          <p:cNvSpPr/>
          <p:nvPr/>
        </p:nvSpPr>
        <p:spPr>
          <a:xfrm>
            <a:off x="5034987" y="1715043"/>
            <a:ext cx="3536066" cy="1569660"/>
          </a:xfrm>
          <a:prstGeom prst="rect">
            <a:avLst/>
          </a:prstGeom>
        </p:spPr>
        <p:txBody>
          <a:bodyPr wrap="square">
            <a:spAutoFit/>
          </a:bodyPr>
          <a:lstStyle/>
          <a:p>
            <a:pPr>
              <a:buNone/>
            </a:pPr>
            <a:r>
              <a:rPr lang="en-US" i="1" dirty="0" smtClean="0"/>
              <a:t>I would like to try clickers in my classes.</a:t>
            </a:r>
            <a:endParaRPr lang="en-US" dirty="0"/>
          </a:p>
        </p:txBody>
      </p:sp>
      <p:pic>
        <p:nvPicPr>
          <p:cNvPr id="32" name="Picture 31" descr="correct.png"/>
          <p:cNvPicPr>
            <a:picLocks/>
          </p:cNvPicPr>
          <p:nvPr>
            <p:custDataLst>
              <p:tags r:id="rId4"/>
            </p:custDataLst>
          </p:nvPr>
        </p:nvPicPr>
        <p:blipFill>
          <a:blip r:embed="rId10"/>
          <a:stretch>
            <a:fillRect/>
          </a:stretch>
        </p:blipFill>
        <p:spPr>
          <a:xfrm>
            <a:off x="63500" y="1651000"/>
            <a:ext cx="482600" cy="482600"/>
          </a:xfrm>
          <a:prstGeom prst="rect">
            <a:avLst/>
          </a:prstGeom>
        </p:spPr>
      </p:pic>
      <p:pic>
        <p:nvPicPr>
          <p:cNvPr id="38" name="Picture 37" descr="wrong.png"/>
          <p:cNvPicPr>
            <a:picLocks/>
          </p:cNvPicPr>
          <p:nvPr>
            <p:custDataLst>
              <p:tags r:id="rId5"/>
            </p:custDataLst>
          </p:nvPr>
        </p:nvPicPr>
        <p:blipFill>
          <a:blip r:embed="rId11"/>
          <a:stretch>
            <a:fillRect/>
          </a:stretch>
        </p:blipFill>
        <p:spPr>
          <a:xfrm>
            <a:off x="63500" y="2133600"/>
            <a:ext cx="482600" cy="482600"/>
          </a:xfrm>
          <a:prstGeom prst="rect">
            <a:avLst/>
          </a:prstGeom>
        </p:spPr>
      </p:pic>
      <p:pic>
        <p:nvPicPr>
          <p:cNvPr id="39" name="Picture 38" descr="wrong.png"/>
          <p:cNvPicPr>
            <a:picLocks/>
          </p:cNvPicPr>
          <p:nvPr>
            <p:custDataLst>
              <p:tags r:id="rId6"/>
            </p:custDataLst>
          </p:nvPr>
        </p:nvPicPr>
        <p:blipFill>
          <a:blip r:embed="rId11"/>
          <a:stretch>
            <a:fillRect/>
          </a:stretch>
        </p:blipFill>
        <p:spPr>
          <a:xfrm>
            <a:off x="63500" y="2717800"/>
            <a:ext cx="482600" cy="482600"/>
          </a:xfrm>
          <a:prstGeom prst="rect">
            <a:avLst/>
          </a:prstGeom>
        </p:spPr>
      </p:pic>
      <p:pic>
        <p:nvPicPr>
          <p:cNvPr id="40" name="Picture 39" descr="wrong.png"/>
          <p:cNvPicPr>
            <a:picLocks/>
          </p:cNvPicPr>
          <p:nvPr>
            <p:custDataLst>
              <p:tags r:id="rId7"/>
            </p:custDataLst>
          </p:nvPr>
        </p:nvPicPr>
        <p:blipFill>
          <a:blip r:embed="rId11"/>
          <a:stretch>
            <a:fillRect/>
          </a:stretch>
        </p:blipFill>
        <p:spPr>
          <a:xfrm>
            <a:off x="63500" y="3302000"/>
            <a:ext cx="482600" cy="482600"/>
          </a:xfrm>
          <a:prstGeom prst="rect">
            <a:avLst/>
          </a:prstGeom>
        </p:spPr>
      </p:pic>
      <p:pic>
        <p:nvPicPr>
          <p:cNvPr id="41" name="Picture 40" descr="wrong.png"/>
          <p:cNvPicPr>
            <a:picLocks/>
          </p:cNvPicPr>
          <p:nvPr>
            <p:custDataLst>
              <p:tags r:id="rId8"/>
            </p:custDataLst>
          </p:nvPr>
        </p:nvPicPr>
        <p:blipFill>
          <a:blip r:embed="rId11"/>
          <a:stretch>
            <a:fillRect/>
          </a:stretch>
        </p:blipFill>
        <p:spPr>
          <a:xfrm>
            <a:off x="63500" y="3886200"/>
            <a:ext cx="482600" cy="482600"/>
          </a:xfrm>
          <a:prstGeom prst="rect">
            <a:avLst/>
          </a:prstGeom>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04B8B381-3F0A-4E5B-82B2-BD4106178CFD}" type="datetime4">
              <a:rPr lang="en-US" smtClean="0"/>
              <a:pPr/>
              <a:t>April 12, 2008</a:t>
            </a:fld>
            <a:endParaRPr lang="en-US"/>
          </a:p>
        </p:txBody>
      </p:sp>
      <p:sp>
        <p:nvSpPr>
          <p:cNvPr id="488450" name="Rectangle 2"/>
          <p:cNvSpPr>
            <a:spLocks noGrp="1" noChangeArrowheads="1"/>
          </p:cNvSpPr>
          <p:nvPr>
            <p:ph type="title"/>
          </p:nvPr>
        </p:nvSpPr>
        <p:spPr>
          <a:xfrm>
            <a:off x="914400" y="295275"/>
            <a:ext cx="7543800" cy="1143000"/>
          </a:xfrm>
        </p:spPr>
        <p:txBody>
          <a:bodyPr/>
          <a:lstStyle/>
          <a:p>
            <a:r>
              <a:rPr lang="en-US"/>
              <a:t>Conclusions</a:t>
            </a:r>
          </a:p>
        </p:txBody>
      </p:sp>
      <p:sp>
        <p:nvSpPr>
          <p:cNvPr id="488451" name="Rectangle 3"/>
          <p:cNvSpPr>
            <a:spLocks noGrp="1" noChangeArrowheads="1"/>
          </p:cNvSpPr>
          <p:nvPr>
            <p:ph type="body" idx="1"/>
          </p:nvPr>
        </p:nvSpPr>
        <p:spPr>
          <a:xfrm>
            <a:off x="238125" y="1562582"/>
            <a:ext cx="8639657" cy="4421529"/>
          </a:xfrm>
        </p:spPr>
        <p:txBody>
          <a:bodyPr/>
          <a:lstStyle/>
          <a:p>
            <a:r>
              <a:rPr lang="en-US" sz="2800" dirty="0"/>
              <a:t>Teaching </a:t>
            </a:r>
            <a:r>
              <a:rPr lang="en-US" sz="2800" dirty="0" smtClean="0"/>
              <a:t>should </a:t>
            </a:r>
            <a:r>
              <a:rPr lang="en-US" sz="2800" dirty="0"/>
              <a:t>be based on what we know about how people learn.</a:t>
            </a:r>
          </a:p>
          <a:p>
            <a:r>
              <a:rPr lang="en-US" sz="2800" dirty="0"/>
              <a:t>Using modern technologies </a:t>
            </a:r>
            <a:r>
              <a:rPr lang="en-US" sz="2800" b="1" dirty="0" smtClean="0">
                <a:solidFill>
                  <a:srgbClr val="FF0000"/>
                </a:solidFill>
              </a:rPr>
              <a:t>has a potential of</a:t>
            </a:r>
            <a:r>
              <a:rPr lang="en-US" sz="2800" dirty="0" smtClean="0"/>
              <a:t> creating </a:t>
            </a:r>
            <a:r>
              <a:rPr lang="en-US" sz="2800" dirty="0"/>
              <a:t>learning environment conducive to learning.</a:t>
            </a:r>
          </a:p>
          <a:p>
            <a:r>
              <a:rPr lang="en-US" sz="2800" dirty="0" smtClean="0"/>
              <a:t>If you like clickers, your students will like them too.</a:t>
            </a:r>
            <a:endParaRPr lang="en-US" sz="2800" dirty="0"/>
          </a:p>
          <a:p>
            <a:r>
              <a:rPr lang="en-US" sz="2800" dirty="0" smtClean="0"/>
              <a:t>You </a:t>
            </a:r>
            <a:r>
              <a:rPr lang="en-US" sz="2800" dirty="0"/>
              <a:t>have to </a:t>
            </a:r>
            <a:r>
              <a:rPr lang="en-US" sz="2800" b="1" dirty="0">
                <a:solidFill>
                  <a:srgbClr val="FF0000"/>
                </a:solidFill>
              </a:rPr>
              <a:t>learn how to use clickers</a:t>
            </a:r>
            <a:r>
              <a:rPr lang="en-US" sz="2800" dirty="0"/>
              <a:t>: visit Eric Mazur’s site, observe colleagues, get involved.</a:t>
            </a:r>
          </a:p>
          <a:p>
            <a:r>
              <a:rPr lang="en-US" sz="2800" dirty="0"/>
              <a:t>Clickers is one of the cheapest technologies that can make a significant difference in </a:t>
            </a:r>
            <a:r>
              <a:rPr lang="en-US" sz="2800" dirty="0" smtClean="0"/>
              <a:t>learning in large classes.</a:t>
            </a:r>
            <a:endParaRPr lang="en-US" sz="2800" dirty="0"/>
          </a:p>
        </p:txBody>
      </p:sp>
      <p:pic>
        <p:nvPicPr>
          <p:cNvPr id="9" name="Picture 3077"/>
          <p:cNvPicPr>
            <a:picLocks noChangeAspect="1" noChangeArrowheads="1"/>
          </p:cNvPicPr>
          <p:nvPr/>
        </p:nvPicPr>
        <p:blipFill>
          <a:blip r:embed="rId3"/>
          <a:srcRect/>
          <a:stretch>
            <a:fillRect/>
          </a:stretch>
        </p:blipFill>
        <p:spPr bwMode="auto">
          <a:xfrm>
            <a:off x="169823" y="248854"/>
            <a:ext cx="2851169" cy="501305"/>
          </a:xfrm>
          <a:prstGeom prst="rect">
            <a:avLst/>
          </a:prstGeom>
          <a:noFill/>
          <a:ln w="9525" cap="flat" cmpd="sng" algn="ctr">
            <a:noFill/>
            <a:prstDash val="solid"/>
            <a:miter lim="800000"/>
            <a:headEnd/>
            <a:tailEnd/>
          </a:ln>
          <a:effectLst/>
        </p:spPr>
      </p:pic>
      <p:sp>
        <p:nvSpPr>
          <p:cNvPr id="7" name="Slide Number Placeholder 4"/>
          <p:cNvSpPr>
            <a:spLocks noGrp="1"/>
          </p:cNvSpPr>
          <p:nvPr>
            <p:ph type="sldNum" sz="quarter" idx="11"/>
          </p:nvPr>
        </p:nvSpPr>
        <p:spPr>
          <a:xfrm>
            <a:off x="3124200" y="6245225"/>
            <a:ext cx="2895600" cy="476250"/>
          </a:xfrm>
          <a:noFill/>
        </p:spPr>
        <p:txBody>
          <a:bodyPr/>
          <a:lstStyle/>
          <a:p>
            <a:fld id="{CC2AB6E3-F19A-4DAA-939E-40ED8CCE108A}" type="slidenum">
              <a:rPr lang="ru-RU" smtClean="0">
                <a:latin typeface="Arial" pitchFamily="34" charset="0"/>
              </a:rPr>
              <a:pPr/>
              <a:t>39</a:t>
            </a:fld>
            <a:endParaRPr lang="ru-RU"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anim calcmode="lin" valueType="num">
                                      <p:cBhvr additive="base">
                                        <p:cTn id="7" dur="500" fill="hold"/>
                                        <p:tgtEl>
                                          <p:spTgt spid="4884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8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8451">
                                            <p:txEl>
                                              <p:pRg st="1" end="1"/>
                                            </p:txEl>
                                          </p:spTgt>
                                        </p:tgtEl>
                                        <p:attrNameLst>
                                          <p:attrName>style.visibility</p:attrName>
                                        </p:attrNameLst>
                                      </p:cBhvr>
                                      <p:to>
                                        <p:strVal val="visible"/>
                                      </p:to>
                                    </p:set>
                                    <p:anim calcmode="lin" valueType="num">
                                      <p:cBhvr additive="base">
                                        <p:cTn id="13" dur="500" fill="hold"/>
                                        <p:tgtEl>
                                          <p:spTgt spid="4884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8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8451">
                                            <p:txEl>
                                              <p:pRg st="2" end="2"/>
                                            </p:txEl>
                                          </p:spTgt>
                                        </p:tgtEl>
                                        <p:attrNameLst>
                                          <p:attrName>style.visibility</p:attrName>
                                        </p:attrNameLst>
                                      </p:cBhvr>
                                      <p:to>
                                        <p:strVal val="visible"/>
                                      </p:to>
                                    </p:set>
                                    <p:anim calcmode="lin" valueType="num">
                                      <p:cBhvr additive="base">
                                        <p:cTn id="19" dur="500" fill="hold"/>
                                        <p:tgtEl>
                                          <p:spTgt spid="4884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8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88451">
                                            <p:txEl>
                                              <p:pRg st="3" end="3"/>
                                            </p:txEl>
                                          </p:spTgt>
                                        </p:tgtEl>
                                        <p:attrNameLst>
                                          <p:attrName>style.visibility</p:attrName>
                                        </p:attrNameLst>
                                      </p:cBhvr>
                                      <p:to>
                                        <p:strVal val="visible"/>
                                      </p:to>
                                    </p:set>
                                    <p:anim calcmode="lin" valueType="num">
                                      <p:cBhvr additive="base">
                                        <p:cTn id="25" dur="500" fill="hold"/>
                                        <p:tgtEl>
                                          <p:spTgt spid="4884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8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88451">
                                            <p:txEl>
                                              <p:pRg st="4" end="4"/>
                                            </p:txEl>
                                          </p:spTgt>
                                        </p:tgtEl>
                                        <p:attrNameLst>
                                          <p:attrName>style.visibility</p:attrName>
                                        </p:attrNameLst>
                                      </p:cBhvr>
                                      <p:to>
                                        <p:strVal val="visible"/>
                                      </p:to>
                                    </p:set>
                                    <p:anim calcmode="lin" valueType="num">
                                      <p:cBhvr additive="base">
                                        <p:cTn id="31" dur="500" fill="hold"/>
                                        <p:tgtEl>
                                          <p:spTgt spid="48845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84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575" y="193613"/>
            <a:ext cx="9144000" cy="1143000"/>
          </a:xfrm>
        </p:spPr>
        <p:txBody>
          <a:bodyPr/>
          <a:lstStyle/>
          <a:p>
            <a:r>
              <a:rPr lang="en-US" sz="4000" dirty="0" smtClean="0"/>
              <a:t>CPS-1: So Your Students don’t Need Clickers?</a:t>
            </a:r>
            <a:endParaRPr lang="en-US" sz="4000" dirty="0"/>
          </a:p>
        </p:txBody>
      </p:sp>
      <p:sp>
        <p:nvSpPr>
          <p:cNvPr id="3" name="Text Placeholder 2"/>
          <p:cNvSpPr>
            <a:spLocks noGrp="1"/>
          </p:cNvSpPr>
          <p:nvPr>
            <p:ph type="body" idx="1"/>
            <p:custDataLst>
              <p:tags r:id="rId3"/>
            </p:custDataLst>
          </p:nvPr>
        </p:nvSpPr>
        <p:spPr>
          <a:xfrm>
            <a:off x="520700" y="2374900"/>
            <a:ext cx="8242300" cy="3644900"/>
          </a:xfrm>
          <a:solidFill>
            <a:schemeClr val="accent3"/>
          </a:solidFill>
        </p:spPr>
        <p:txBody>
          <a:bodyPr/>
          <a:lstStyle/>
          <a:p>
            <a:pPr marL="514350" indent="-514350">
              <a:lnSpc>
                <a:spcPct val="150000"/>
              </a:lnSpc>
              <a:spcBef>
                <a:spcPct val="0"/>
              </a:spcBef>
              <a:buFontTx/>
              <a:buAutoNum type="alphaUcPeriod"/>
            </a:pPr>
            <a:r>
              <a:rPr lang="en-US" sz="2000" b="1" dirty="0" smtClean="0"/>
              <a:t>Small classes:</a:t>
            </a:r>
            <a:r>
              <a:rPr lang="en-US" sz="2000" dirty="0" smtClean="0"/>
              <a:t> everybody has a way to contribute anyway.</a:t>
            </a:r>
          </a:p>
          <a:p>
            <a:pPr marL="514350" indent="-514350">
              <a:lnSpc>
                <a:spcPct val="150000"/>
              </a:lnSpc>
              <a:spcBef>
                <a:spcPct val="0"/>
              </a:spcBef>
              <a:buFontTx/>
              <a:buAutoNum type="alphaUcPeriod"/>
            </a:pPr>
            <a:r>
              <a:rPr lang="en-US" sz="2000" b="1" dirty="0" smtClean="0"/>
              <a:t>Upper level classes</a:t>
            </a:r>
            <a:r>
              <a:rPr lang="en-US" sz="2000" dirty="0" smtClean="0"/>
              <a:t>: the concepts are too complex.</a:t>
            </a:r>
          </a:p>
          <a:p>
            <a:pPr marL="514350" indent="-514350">
              <a:lnSpc>
                <a:spcPct val="150000"/>
              </a:lnSpc>
              <a:spcBef>
                <a:spcPct val="0"/>
              </a:spcBef>
              <a:buFontTx/>
              <a:buAutoNum type="alphaUcPeriod"/>
            </a:pPr>
            <a:r>
              <a:rPr lang="en-US" sz="2000" b="1" dirty="0" smtClean="0"/>
              <a:t>Clickers waste time:</a:t>
            </a:r>
            <a:r>
              <a:rPr lang="en-US" sz="2000" dirty="0" smtClean="0"/>
              <a:t> will not be able to cover all the material.</a:t>
            </a:r>
          </a:p>
          <a:p>
            <a:pPr marL="514350" indent="-514350">
              <a:lnSpc>
                <a:spcPct val="150000"/>
              </a:lnSpc>
              <a:spcBef>
                <a:spcPct val="0"/>
              </a:spcBef>
              <a:buFontTx/>
              <a:buAutoNum type="alphaUcPeriod"/>
            </a:pPr>
            <a:r>
              <a:rPr lang="en-US" sz="2000" b="1" dirty="0" smtClean="0"/>
              <a:t>My courses focuses on the content:</a:t>
            </a:r>
            <a:r>
              <a:rPr lang="en-US" sz="2000" dirty="0" smtClean="0"/>
              <a:t> concepts learned later.</a:t>
            </a:r>
          </a:p>
          <a:p>
            <a:pPr marL="514350" indent="-514350">
              <a:lnSpc>
                <a:spcPct val="150000"/>
              </a:lnSpc>
              <a:spcBef>
                <a:spcPct val="0"/>
              </a:spcBef>
              <a:buFontTx/>
              <a:buAutoNum type="alphaUcPeriod"/>
            </a:pPr>
            <a:r>
              <a:rPr lang="en-US" sz="2000" b="1" dirty="0" smtClean="0"/>
              <a:t>My students will not like clickers:</a:t>
            </a:r>
            <a:r>
              <a:rPr lang="en-US" sz="2000" dirty="0" smtClean="0"/>
              <a:t> expensive, tricky?</a:t>
            </a:r>
          </a:p>
          <a:p>
            <a:pPr marL="514350" indent="-514350">
              <a:lnSpc>
                <a:spcPct val="150000"/>
              </a:lnSpc>
              <a:spcBef>
                <a:spcPct val="0"/>
              </a:spcBef>
              <a:buFontTx/>
              <a:buAutoNum type="alphaUcPeriod"/>
            </a:pPr>
            <a:r>
              <a:rPr lang="en-US" sz="2000" b="1" dirty="0" smtClean="0"/>
              <a:t>Effective clicker use:</a:t>
            </a:r>
            <a:r>
              <a:rPr lang="en-US" sz="2000" dirty="0" smtClean="0"/>
              <a:t> takes too long to master.</a:t>
            </a:r>
          </a:p>
          <a:p>
            <a:pPr marL="514350" indent="-514350">
              <a:lnSpc>
                <a:spcPct val="150000"/>
              </a:lnSpc>
              <a:spcBef>
                <a:spcPct val="0"/>
              </a:spcBef>
              <a:buFontTx/>
              <a:buAutoNum type="alphaUcPeriod"/>
            </a:pPr>
            <a:r>
              <a:rPr lang="en-US" sz="2000" b="1" dirty="0" smtClean="0"/>
              <a:t>Using new technology: </a:t>
            </a:r>
            <a:r>
              <a:rPr lang="en-US" sz="2000" dirty="0" smtClean="0"/>
              <a:t>challenges, risks, lack of support.</a:t>
            </a:r>
          </a:p>
          <a:p>
            <a:pPr marL="514350" indent="-514350">
              <a:lnSpc>
                <a:spcPct val="150000"/>
              </a:lnSpc>
              <a:spcBef>
                <a:spcPct val="0"/>
              </a:spcBef>
              <a:buFontTx/>
              <a:buAutoNum type="alphaUcPeriod"/>
            </a:pPr>
            <a:r>
              <a:rPr lang="en-US" sz="2000" b="1" dirty="0" smtClean="0"/>
              <a:t>All of the above!</a:t>
            </a:r>
            <a:endParaRPr lang="en-US" sz="2000" b="1" dirty="0"/>
          </a:p>
        </p:txBody>
      </p:sp>
      <p:sp>
        <p:nvSpPr>
          <p:cNvPr id="4" name="Date Placeholder 3"/>
          <p:cNvSpPr>
            <a:spLocks noGrp="1"/>
          </p:cNvSpPr>
          <p:nvPr>
            <p:ph type="dt" sz="half" idx="10"/>
          </p:nvPr>
        </p:nvSpPr>
        <p:spPr/>
        <p:txBody>
          <a:bodyPr/>
          <a:lstStyle/>
          <a:p>
            <a:fld id="{5FA6FD98-BF2D-4714-96BA-ECE5B15A95B6}"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FCF90A4E-FD60-4053-BB42-277B7529090F}" type="slidenum">
              <a:rPr lang="en-US" smtClean="0"/>
              <a:pPr/>
              <a:t>4</a:t>
            </a:fld>
            <a:endParaRPr lang="en-US" dirty="0"/>
          </a:p>
        </p:txBody>
      </p:sp>
      <p:sp>
        <p:nvSpPr>
          <p:cNvPr id="265" name="Rectangle 264"/>
          <p:cNvSpPr/>
          <p:nvPr/>
        </p:nvSpPr>
        <p:spPr>
          <a:xfrm>
            <a:off x="196769" y="1534323"/>
            <a:ext cx="8669438" cy="646331"/>
          </a:xfrm>
          <a:prstGeom prst="rect">
            <a:avLst/>
          </a:prstGeom>
        </p:spPr>
        <p:txBody>
          <a:bodyPr wrap="square">
            <a:spAutoFit/>
          </a:bodyPr>
          <a:lstStyle/>
          <a:p>
            <a:pPr marL="514350" indent="-514350">
              <a:spcBef>
                <a:spcPct val="0"/>
              </a:spcBef>
              <a:buNone/>
            </a:pPr>
            <a:r>
              <a:rPr lang="en-US" sz="3600" dirty="0" smtClean="0"/>
              <a:t>Choose YOUR excuse!</a:t>
            </a:r>
          </a:p>
        </p:txBody>
      </p:sp>
      <p:pic>
        <p:nvPicPr>
          <p:cNvPr id="39" name="Picture 38" descr="wrong.png"/>
          <p:cNvPicPr>
            <a:picLocks/>
          </p:cNvPicPr>
          <p:nvPr>
            <p:custDataLst>
              <p:tags r:id="rId4"/>
            </p:custDataLst>
          </p:nvPr>
        </p:nvPicPr>
        <p:blipFill>
          <a:blip r:embed="rId13"/>
          <a:stretch>
            <a:fillRect/>
          </a:stretch>
        </p:blipFill>
        <p:spPr>
          <a:xfrm>
            <a:off x="63500" y="2425700"/>
            <a:ext cx="457200" cy="457200"/>
          </a:xfrm>
          <a:prstGeom prst="rect">
            <a:avLst/>
          </a:prstGeom>
        </p:spPr>
      </p:pic>
      <p:pic>
        <p:nvPicPr>
          <p:cNvPr id="40" name="Picture 39" descr="wrong.png"/>
          <p:cNvPicPr>
            <a:picLocks/>
          </p:cNvPicPr>
          <p:nvPr>
            <p:custDataLst>
              <p:tags r:id="rId5"/>
            </p:custDataLst>
          </p:nvPr>
        </p:nvPicPr>
        <p:blipFill>
          <a:blip r:embed="rId13"/>
          <a:stretch>
            <a:fillRect/>
          </a:stretch>
        </p:blipFill>
        <p:spPr>
          <a:xfrm>
            <a:off x="63500" y="2882900"/>
            <a:ext cx="457200" cy="457200"/>
          </a:xfrm>
          <a:prstGeom prst="rect">
            <a:avLst/>
          </a:prstGeom>
        </p:spPr>
      </p:pic>
      <p:pic>
        <p:nvPicPr>
          <p:cNvPr id="41" name="Picture 40" descr="wrong.png"/>
          <p:cNvPicPr>
            <a:picLocks/>
          </p:cNvPicPr>
          <p:nvPr>
            <p:custDataLst>
              <p:tags r:id="rId6"/>
            </p:custDataLst>
          </p:nvPr>
        </p:nvPicPr>
        <p:blipFill>
          <a:blip r:embed="rId13"/>
          <a:stretch>
            <a:fillRect/>
          </a:stretch>
        </p:blipFill>
        <p:spPr>
          <a:xfrm>
            <a:off x="63500" y="3340100"/>
            <a:ext cx="457200" cy="457200"/>
          </a:xfrm>
          <a:prstGeom prst="rect">
            <a:avLst/>
          </a:prstGeom>
        </p:spPr>
      </p:pic>
      <p:pic>
        <p:nvPicPr>
          <p:cNvPr id="42" name="Picture 41" descr="wrong.png"/>
          <p:cNvPicPr>
            <a:picLocks/>
          </p:cNvPicPr>
          <p:nvPr>
            <p:custDataLst>
              <p:tags r:id="rId7"/>
            </p:custDataLst>
          </p:nvPr>
        </p:nvPicPr>
        <p:blipFill>
          <a:blip r:embed="rId13"/>
          <a:stretch>
            <a:fillRect/>
          </a:stretch>
        </p:blipFill>
        <p:spPr>
          <a:xfrm>
            <a:off x="63500" y="3797300"/>
            <a:ext cx="457200" cy="457200"/>
          </a:xfrm>
          <a:prstGeom prst="rect">
            <a:avLst/>
          </a:prstGeom>
        </p:spPr>
      </p:pic>
      <p:pic>
        <p:nvPicPr>
          <p:cNvPr id="43" name="Picture 42" descr="wrong.png"/>
          <p:cNvPicPr>
            <a:picLocks/>
          </p:cNvPicPr>
          <p:nvPr>
            <p:custDataLst>
              <p:tags r:id="rId8"/>
            </p:custDataLst>
          </p:nvPr>
        </p:nvPicPr>
        <p:blipFill>
          <a:blip r:embed="rId13"/>
          <a:stretch>
            <a:fillRect/>
          </a:stretch>
        </p:blipFill>
        <p:spPr>
          <a:xfrm>
            <a:off x="63500" y="4254500"/>
            <a:ext cx="457200" cy="457200"/>
          </a:xfrm>
          <a:prstGeom prst="rect">
            <a:avLst/>
          </a:prstGeom>
        </p:spPr>
      </p:pic>
      <p:pic>
        <p:nvPicPr>
          <p:cNvPr id="44" name="Picture 43" descr="wrong.png"/>
          <p:cNvPicPr>
            <a:picLocks/>
          </p:cNvPicPr>
          <p:nvPr>
            <p:custDataLst>
              <p:tags r:id="rId9"/>
            </p:custDataLst>
          </p:nvPr>
        </p:nvPicPr>
        <p:blipFill>
          <a:blip r:embed="rId13"/>
          <a:stretch>
            <a:fillRect/>
          </a:stretch>
        </p:blipFill>
        <p:spPr>
          <a:xfrm>
            <a:off x="63500" y="4711700"/>
            <a:ext cx="457200" cy="457200"/>
          </a:xfrm>
          <a:prstGeom prst="rect">
            <a:avLst/>
          </a:prstGeom>
        </p:spPr>
      </p:pic>
      <p:pic>
        <p:nvPicPr>
          <p:cNvPr id="45" name="Picture 44" descr="wrong.png"/>
          <p:cNvPicPr>
            <a:picLocks/>
          </p:cNvPicPr>
          <p:nvPr>
            <p:custDataLst>
              <p:tags r:id="rId10"/>
            </p:custDataLst>
          </p:nvPr>
        </p:nvPicPr>
        <p:blipFill>
          <a:blip r:embed="rId13"/>
          <a:stretch>
            <a:fillRect/>
          </a:stretch>
        </p:blipFill>
        <p:spPr>
          <a:xfrm>
            <a:off x="63500" y="5168900"/>
            <a:ext cx="457200" cy="457200"/>
          </a:xfrm>
          <a:prstGeom prst="rect">
            <a:avLst/>
          </a:prstGeom>
        </p:spPr>
      </p:pic>
      <p:pic>
        <p:nvPicPr>
          <p:cNvPr id="46" name="Picture 45" descr="correct.png"/>
          <p:cNvPicPr>
            <a:picLocks/>
          </p:cNvPicPr>
          <p:nvPr>
            <p:custDataLst>
              <p:tags r:id="rId11"/>
            </p:custDataLst>
          </p:nvPr>
        </p:nvPicPr>
        <p:blipFill>
          <a:blip r:embed="rId14"/>
          <a:stretch>
            <a:fillRect/>
          </a:stretch>
        </p:blipFill>
        <p:spPr>
          <a:xfrm>
            <a:off x="63500" y="5626100"/>
            <a:ext cx="457200" cy="457200"/>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43068" y="274638"/>
            <a:ext cx="8727312" cy="1143000"/>
          </a:xfrm>
        </p:spPr>
        <p:txBody>
          <a:bodyPr/>
          <a:lstStyle/>
          <a:p>
            <a:r>
              <a:rPr lang="en-US" sz="3600" dirty="0" smtClean="0"/>
              <a:t>CPS-2: Why Should You Use Technology?</a:t>
            </a:r>
            <a:endParaRPr lang="en-US" sz="3600" dirty="0"/>
          </a:p>
        </p:txBody>
      </p:sp>
      <p:sp>
        <p:nvSpPr>
          <p:cNvPr id="3" name="Text Placeholder 2"/>
          <p:cNvSpPr>
            <a:spLocks noGrp="1"/>
          </p:cNvSpPr>
          <p:nvPr>
            <p:ph type="body" idx="1"/>
            <p:custDataLst>
              <p:tags r:id="rId3"/>
            </p:custDataLst>
          </p:nvPr>
        </p:nvSpPr>
        <p:spPr>
          <a:xfrm>
            <a:off x="457200" y="2882900"/>
            <a:ext cx="8242300" cy="3314700"/>
          </a:xfrm>
          <a:solidFill>
            <a:schemeClr val="accent3"/>
          </a:solidFill>
        </p:spPr>
        <p:txBody>
          <a:bodyPr/>
          <a:lstStyle/>
          <a:p>
            <a:pPr marL="533400" indent="-533400">
              <a:lnSpc>
                <a:spcPct val="80000"/>
              </a:lnSpc>
              <a:buFontTx/>
              <a:buAutoNum type="alphaUcPeriod"/>
            </a:pPr>
            <a:r>
              <a:rPr lang="en-US" sz="2800" dirty="0" smtClean="0"/>
              <a:t>It will help students learn!</a:t>
            </a:r>
          </a:p>
          <a:p>
            <a:pPr marL="533400" indent="-533400">
              <a:lnSpc>
                <a:spcPct val="80000"/>
              </a:lnSpc>
              <a:buFontTx/>
              <a:buAutoNum type="alphaUcPeriod"/>
            </a:pPr>
            <a:r>
              <a:rPr lang="en-US" sz="2800" dirty="0" smtClean="0"/>
              <a:t>It will help you address some challenges you could not address without it.</a:t>
            </a:r>
          </a:p>
          <a:p>
            <a:pPr marL="533400" indent="-533400">
              <a:lnSpc>
                <a:spcPct val="80000"/>
              </a:lnSpc>
              <a:buFontTx/>
              <a:buAutoNum type="alphaUcPeriod"/>
            </a:pPr>
            <a:r>
              <a:rPr lang="en-US" sz="2800" dirty="0" smtClean="0"/>
              <a:t>It will help you save time, resources, etc.</a:t>
            </a:r>
          </a:p>
          <a:p>
            <a:pPr marL="533400" indent="-533400">
              <a:lnSpc>
                <a:spcPct val="80000"/>
              </a:lnSpc>
              <a:buFontTx/>
              <a:buAutoNum type="alphaUcPeriod"/>
            </a:pPr>
            <a:r>
              <a:rPr lang="en-US" sz="2800" dirty="0" smtClean="0"/>
              <a:t>It will make your classes more interactive.</a:t>
            </a:r>
          </a:p>
          <a:p>
            <a:pPr marL="533400" indent="-533400">
              <a:lnSpc>
                <a:spcPct val="80000"/>
              </a:lnSpc>
              <a:buFontTx/>
              <a:buAutoNum type="alphaUcPeriod"/>
            </a:pPr>
            <a:r>
              <a:rPr lang="en-US" sz="2800" dirty="0" smtClean="0"/>
              <a:t>The advantages will outweigh the challenges.</a:t>
            </a:r>
          </a:p>
          <a:p>
            <a:pPr marL="533400" indent="-533400">
              <a:lnSpc>
                <a:spcPct val="80000"/>
              </a:lnSpc>
              <a:buFontTx/>
              <a:buAutoNum type="alphaUcPeriod"/>
            </a:pPr>
            <a:r>
              <a:rPr lang="en-US" sz="2800" dirty="0" smtClean="0"/>
              <a:t>All of the above.</a:t>
            </a:r>
          </a:p>
          <a:p>
            <a:pPr marL="533400" indent="-533400">
              <a:lnSpc>
                <a:spcPct val="80000"/>
              </a:lnSpc>
              <a:buFontTx/>
              <a:buAutoNum type="alphaUcPeriod"/>
            </a:pPr>
            <a:r>
              <a:rPr lang="en-US" sz="2800" dirty="0" smtClean="0"/>
              <a:t>Other.</a:t>
            </a:r>
            <a:endParaRPr lang="en-US" sz="2800" dirty="0"/>
          </a:p>
        </p:txBody>
      </p:sp>
      <p:sp>
        <p:nvSpPr>
          <p:cNvPr id="4" name="Date Placeholder 3"/>
          <p:cNvSpPr>
            <a:spLocks noGrp="1"/>
          </p:cNvSpPr>
          <p:nvPr>
            <p:ph type="dt" sz="half" idx="10"/>
          </p:nvPr>
        </p:nvSpPr>
        <p:spPr/>
        <p:txBody>
          <a:bodyPr/>
          <a:lstStyle/>
          <a:p>
            <a:fld id="{F53E3D1E-32B1-415F-B717-98691D83075B}"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FCF90A4E-FD60-4053-BB42-277B7529090F}" type="slidenum">
              <a:rPr lang="en-US" smtClean="0"/>
              <a:pPr/>
              <a:t>5</a:t>
            </a:fld>
            <a:endParaRPr lang="en-US" dirty="0"/>
          </a:p>
        </p:txBody>
      </p:sp>
      <p:sp>
        <p:nvSpPr>
          <p:cNvPr id="265" name="Rectangle 264"/>
          <p:cNvSpPr/>
          <p:nvPr/>
        </p:nvSpPr>
        <p:spPr>
          <a:xfrm>
            <a:off x="150470" y="1360703"/>
            <a:ext cx="8669438" cy="1274195"/>
          </a:xfrm>
          <a:prstGeom prst="rect">
            <a:avLst/>
          </a:prstGeom>
        </p:spPr>
        <p:txBody>
          <a:bodyPr wrap="square">
            <a:spAutoFit/>
          </a:bodyPr>
          <a:lstStyle/>
          <a:p>
            <a:pPr marL="533400" indent="-533400">
              <a:lnSpc>
                <a:spcPct val="80000"/>
              </a:lnSpc>
              <a:buFontTx/>
              <a:buNone/>
            </a:pPr>
            <a:r>
              <a:rPr lang="en-US" dirty="0" smtClean="0"/>
              <a:t>Educational technology </a:t>
            </a:r>
            <a:r>
              <a:rPr lang="en-US" b="1" dirty="0" smtClean="0">
                <a:solidFill>
                  <a:srgbClr val="FF0000"/>
                </a:solidFill>
              </a:rPr>
              <a:t>should not be used just because it is there</a:t>
            </a:r>
            <a:r>
              <a:rPr lang="en-US" dirty="0" smtClean="0"/>
              <a:t>. It should be used because you have clear pedagogical reasons to use it.</a:t>
            </a:r>
            <a:endParaRPr lang="en-US" dirty="0"/>
          </a:p>
        </p:txBody>
      </p:sp>
      <p:pic>
        <p:nvPicPr>
          <p:cNvPr id="35" name="Picture 34" descr="wrong.png"/>
          <p:cNvPicPr>
            <a:picLocks/>
          </p:cNvPicPr>
          <p:nvPr>
            <p:custDataLst>
              <p:tags r:id="rId4"/>
            </p:custDataLst>
          </p:nvPr>
        </p:nvPicPr>
        <p:blipFill>
          <a:blip r:embed="rId12"/>
          <a:stretch>
            <a:fillRect/>
          </a:stretch>
        </p:blipFill>
        <p:spPr>
          <a:xfrm>
            <a:off x="114300" y="2933700"/>
            <a:ext cx="342900" cy="342900"/>
          </a:xfrm>
          <a:prstGeom prst="rect">
            <a:avLst/>
          </a:prstGeom>
        </p:spPr>
      </p:pic>
      <p:pic>
        <p:nvPicPr>
          <p:cNvPr id="36" name="Picture 35" descr="wrong.png"/>
          <p:cNvPicPr>
            <a:picLocks/>
          </p:cNvPicPr>
          <p:nvPr>
            <p:custDataLst>
              <p:tags r:id="rId5"/>
            </p:custDataLst>
          </p:nvPr>
        </p:nvPicPr>
        <p:blipFill>
          <a:blip r:embed="rId12"/>
          <a:stretch>
            <a:fillRect/>
          </a:stretch>
        </p:blipFill>
        <p:spPr>
          <a:xfrm>
            <a:off x="114300" y="3263900"/>
            <a:ext cx="342900" cy="342900"/>
          </a:xfrm>
          <a:prstGeom prst="rect">
            <a:avLst/>
          </a:prstGeom>
        </p:spPr>
      </p:pic>
      <p:pic>
        <p:nvPicPr>
          <p:cNvPr id="37" name="Picture 36" descr="wrong.png"/>
          <p:cNvPicPr>
            <a:picLocks/>
          </p:cNvPicPr>
          <p:nvPr>
            <p:custDataLst>
              <p:tags r:id="rId6"/>
            </p:custDataLst>
          </p:nvPr>
        </p:nvPicPr>
        <p:blipFill>
          <a:blip r:embed="rId12"/>
          <a:stretch>
            <a:fillRect/>
          </a:stretch>
        </p:blipFill>
        <p:spPr>
          <a:xfrm>
            <a:off x="114300" y="4038600"/>
            <a:ext cx="342900" cy="342900"/>
          </a:xfrm>
          <a:prstGeom prst="rect">
            <a:avLst/>
          </a:prstGeom>
        </p:spPr>
      </p:pic>
      <p:pic>
        <p:nvPicPr>
          <p:cNvPr id="38" name="Picture 37" descr="wrong.png"/>
          <p:cNvPicPr>
            <a:picLocks/>
          </p:cNvPicPr>
          <p:nvPr>
            <p:custDataLst>
              <p:tags r:id="rId7"/>
            </p:custDataLst>
          </p:nvPr>
        </p:nvPicPr>
        <p:blipFill>
          <a:blip r:embed="rId12"/>
          <a:stretch>
            <a:fillRect/>
          </a:stretch>
        </p:blipFill>
        <p:spPr>
          <a:xfrm>
            <a:off x="114300" y="4470400"/>
            <a:ext cx="342900" cy="342900"/>
          </a:xfrm>
          <a:prstGeom prst="rect">
            <a:avLst/>
          </a:prstGeom>
        </p:spPr>
      </p:pic>
      <p:pic>
        <p:nvPicPr>
          <p:cNvPr id="39" name="Picture 38" descr="wrong.png"/>
          <p:cNvPicPr>
            <a:picLocks/>
          </p:cNvPicPr>
          <p:nvPr>
            <p:custDataLst>
              <p:tags r:id="rId8"/>
            </p:custDataLst>
          </p:nvPr>
        </p:nvPicPr>
        <p:blipFill>
          <a:blip r:embed="rId12"/>
          <a:stretch>
            <a:fillRect/>
          </a:stretch>
        </p:blipFill>
        <p:spPr>
          <a:xfrm>
            <a:off x="114300" y="4889500"/>
            <a:ext cx="342900" cy="342900"/>
          </a:xfrm>
          <a:prstGeom prst="rect">
            <a:avLst/>
          </a:prstGeom>
        </p:spPr>
      </p:pic>
      <p:pic>
        <p:nvPicPr>
          <p:cNvPr id="40" name="Picture 39" descr="correct.png"/>
          <p:cNvPicPr>
            <a:picLocks/>
          </p:cNvPicPr>
          <p:nvPr>
            <p:custDataLst>
              <p:tags r:id="rId9"/>
            </p:custDataLst>
          </p:nvPr>
        </p:nvPicPr>
        <p:blipFill>
          <a:blip r:embed="rId13"/>
          <a:stretch>
            <a:fillRect/>
          </a:stretch>
        </p:blipFill>
        <p:spPr>
          <a:xfrm>
            <a:off x="114300" y="5321300"/>
            <a:ext cx="342900" cy="342900"/>
          </a:xfrm>
          <a:prstGeom prst="rect">
            <a:avLst/>
          </a:prstGeom>
        </p:spPr>
      </p:pic>
      <p:pic>
        <p:nvPicPr>
          <p:cNvPr id="41" name="Picture 40" descr="wrong.png"/>
          <p:cNvPicPr>
            <a:picLocks/>
          </p:cNvPicPr>
          <p:nvPr>
            <p:custDataLst>
              <p:tags r:id="rId10"/>
            </p:custDataLst>
          </p:nvPr>
        </p:nvPicPr>
        <p:blipFill>
          <a:blip r:embed="rId12"/>
          <a:stretch>
            <a:fillRect/>
          </a:stretch>
        </p:blipFill>
        <p:spPr>
          <a:xfrm>
            <a:off x="114300" y="5740400"/>
            <a:ext cx="342900" cy="342900"/>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fld id="{9B61D201-C944-4193-9796-C633F5BE5C13}" type="datetime4">
              <a:rPr lang="en-US" smtClean="0"/>
              <a:pPr/>
              <a:t>April 12, 2008</a:t>
            </a:fld>
            <a:endParaRPr lang="en-US"/>
          </a:p>
        </p:txBody>
      </p:sp>
      <p:sp>
        <p:nvSpPr>
          <p:cNvPr id="20" name="Slide Number Placeholder 5"/>
          <p:cNvSpPr>
            <a:spLocks noGrp="1"/>
          </p:cNvSpPr>
          <p:nvPr>
            <p:ph type="sldNum" sz="quarter" idx="12"/>
          </p:nvPr>
        </p:nvSpPr>
        <p:spPr/>
        <p:txBody>
          <a:bodyPr/>
          <a:lstStyle/>
          <a:p>
            <a:fld id="{BF587037-3FCE-48DF-B409-D3C935B8A759}" type="slidenum">
              <a:rPr lang="en-US"/>
              <a:pPr/>
              <a:t>6</a:t>
            </a:fld>
            <a:endParaRPr lang="en-US"/>
          </a:p>
        </p:txBody>
      </p:sp>
      <p:sp>
        <p:nvSpPr>
          <p:cNvPr id="496642" name="Rectangle 2"/>
          <p:cNvSpPr>
            <a:spLocks noGrp="1" noChangeArrowheads="1"/>
          </p:cNvSpPr>
          <p:nvPr>
            <p:ph type="title"/>
          </p:nvPr>
        </p:nvSpPr>
        <p:spPr>
          <a:xfrm>
            <a:off x="457200" y="188913"/>
            <a:ext cx="8229600" cy="1084262"/>
          </a:xfrm>
        </p:spPr>
        <p:txBody>
          <a:bodyPr/>
          <a:lstStyle/>
          <a:p>
            <a:r>
              <a:rPr lang="en-US" sz="4000"/>
              <a:t>Effectiveness of Physics Instruction</a:t>
            </a:r>
          </a:p>
        </p:txBody>
      </p:sp>
      <p:sp>
        <p:nvSpPr>
          <p:cNvPr id="496643" name="Text Box 3"/>
          <p:cNvSpPr txBox="1">
            <a:spLocks noChangeArrowheads="1"/>
          </p:cNvSpPr>
          <p:nvPr/>
        </p:nvSpPr>
        <p:spPr bwMode="auto">
          <a:xfrm>
            <a:off x="-1331913" y="4868863"/>
            <a:ext cx="9144001" cy="457200"/>
          </a:xfrm>
          <a:prstGeom prst="rect">
            <a:avLst/>
          </a:prstGeom>
          <a:noFill/>
          <a:ln w="9525">
            <a:noFill/>
            <a:miter lim="800000"/>
            <a:headEnd/>
            <a:tailEnd/>
          </a:ln>
          <a:effectLst/>
        </p:spPr>
        <p:txBody>
          <a:bodyPr>
            <a:spAutoFit/>
          </a:bodyPr>
          <a:lstStyle/>
          <a:p>
            <a:pPr marL="398463" indent="-398463">
              <a:spcBef>
                <a:spcPct val="0"/>
              </a:spcBef>
              <a:buFont typeface="Wingdings" pitchFamily="2" charset="2"/>
              <a:buChar char="à"/>
              <a:tabLst>
                <a:tab pos="398463" algn="l"/>
              </a:tabLst>
            </a:pPr>
            <a:endParaRPr lang="en-US" sz="2400">
              <a:solidFill>
                <a:schemeClr val="accent2"/>
              </a:solidFill>
              <a:latin typeface="Comic Sans MS" pitchFamily="66" charset="0"/>
              <a:cs typeface="Arial" pitchFamily="34" charset="0"/>
            </a:endParaRPr>
          </a:p>
        </p:txBody>
      </p:sp>
      <p:sp>
        <p:nvSpPr>
          <p:cNvPr id="496644" name="Rectangle 4"/>
          <p:cNvSpPr>
            <a:spLocks noChangeArrowheads="1"/>
          </p:cNvSpPr>
          <p:nvPr/>
        </p:nvSpPr>
        <p:spPr bwMode="auto">
          <a:xfrm>
            <a:off x="144463" y="6262425"/>
            <a:ext cx="8964612" cy="366713"/>
          </a:xfrm>
          <a:prstGeom prst="rect">
            <a:avLst/>
          </a:prstGeom>
          <a:solidFill>
            <a:schemeClr val="bg1"/>
          </a:solidFill>
          <a:ln w="9525">
            <a:noFill/>
            <a:miter lim="800000"/>
            <a:headEnd/>
            <a:tailEnd/>
          </a:ln>
          <a:effectLst/>
        </p:spPr>
        <p:txBody>
          <a:bodyPr>
            <a:spAutoFit/>
          </a:bodyPr>
          <a:lstStyle/>
          <a:p>
            <a:pPr>
              <a:spcBef>
                <a:spcPct val="0"/>
              </a:spcBef>
              <a:buFontTx/>
              <a:buNone/>
            </a:pPr>
            <a:r>
              <a:rPr lang="en-US" sz="1800">
                <a:latin typeface="Arial" pitchFamily="34" charset="0"/>
              </a:rPr>
              <a:t>R. Hake, ”…A six-thousand-student survey…” AJP </a:t>
            </a:r>
            <a:r>
              <a:rPr lang="en-US" sz="1800" b="1">
                <a:latin typeface="Arial" pitchFamily="34" charset="0"/>
              </a:rPr>
              <a:t>66</a:t>
            </a:r>
            <a:r>
              <a:rPr lang="en-US" sz="1800">
                <a:latin typeface="Arial" pitchFamily="34" charset="0"/>
              </a:rPr>
              <a:t>, 64-74 (‘98).</a:t>
            </a:r>
          </a:p>
        </p:txBody>
      </p:sp>
      <p:pic>
        <p:nvPicPr>
          <p:cNvPr id="496645" name="Picture 5"/>
          <p:cNvPicPr>
            <a:picLocks noGrp="1" noChangeAspect="1" noChangeArrowheads="1"/>
          </p:cNvPicPr>
          <p:nvPr>
            <p:ph type="body" idx="1"/>
          </p:nvPr>
        </p:nvPicPr>
        <p:blipFill>
          <a:blip r:embed="rId3"/>
          <a:srcRect l="2295" t="9926" r="9895" b="19853"/>
          <a:stretch>
            <a:fillRect/>
          </a:stretch>
        </p:blipFill>
        <p:spPr>
          <a:xfrm>
            <a:off x="461963" y="2057400"/>
            <a:ext cx="7062787" cy="3892550"/>
          </a:xfrm>
          <a:noFill/>
          <a:ln/>
        </p:spPr>
      </p:pic>
      <p:sp>
        <p:nvSpPr>
          <p:cNvPr id="496646" name="Text Box 6"/>
          <p:cNvSpPr txBox="1">
            <a:spLocks noChangeArrowheads="1"/>
          </p:cNvSpPr>
          <p:nvPr/>
        </p:nvSpPr>
        <p:spPr bwMode="auto">
          <a:xfrm>
            <a:off x="7380288" y="2282825"/>
            <a:ext cx="1584325" cy="3140075"/>
          </a:xfrm>
          <a:prstGeom prst="rect">
            <a:avLst/>
          </a:prstGeom>
          <a:noFill/>
          <a:ln w="9525">
            <a:noFill/>
            <a:miter lim="800000"/>
            <a:headEnd/>
            <a:tailEnd/>
          </a:ln>
          <a:effectLst/>
        </p:spPr>
        <p:txBody>
          <a:bodyPr>
            <a:spAutoFit/>
          </a:bodyPr>
          <a:lstStyle/>
          <a:p>
            <a:pPr algn="ctr">
              <a:spcBef>
                <a:spcPct val="0"/>
              </a:spcBef>
              <a:buFontTx/>
              <a:buNone/>
            </a:pPr>
            <a:r>
              <a:rPr lang="en-US" sz="2000">
                <a:solidFill>
                  <a:srgbClr val="00025E"/>
                </a:solidFill>
                <a:latin typeface="Arial" pitchFamily="34" charset="0"/>
                <a:cs typeface="Arial" pitchFamily="34" charset="0"/>
              </a:rPr>
              <a:t>FCI – Force Concept Inventory</a:t>
            </a:r>
          </a:p>
          <a:p>
            <a:pPr algn="ctr">
              <a:spcBef>
                <a:spcPct val="0"/>
              </a:spcBef>
              <a:buFontTx/>
              <a:buNone/>
            </a:pPr>
            <a:r>
              <a:rPr lang="en-US" sz="2000">
                <a:solidFill>
                  <a:srgbClr val="00025E"/>
                </a:solidFill>
                <a:latin typeface="Arial" pitchFamily="34" charset="0"/>
                <a:cs typeface="Arial" pitchFamily="34" charset="0"/>
              </a:rPr>
              <a:t>Hake’s index &lt;g&gt;: fraction of unknown physics concepts learned</a:t>
            </a:r>
          </a:p>
        </p:txBody>
      </p:sp>
      <p:sp>
        <p:nvSpPr>
          <p:cNvPr id="496647" name="Text Box 7"/>
          <p:cNvSpPr txBox="1">
            <a:spLocks noChangeArrowheads="1"/>
          </p:cNvSpPr>
          <p:nvPr/>
        </p:nvSpPr>
        <p:spPr bwMode="auto">
          <a:xfrm>
            <a:off x="219075" y="1196975"/>
            <a:ext cx="8924925" cy="822325"/>
          </a:xfrm>
          <a:prstGeom prst="rect">
            <a:avLst/>
          </a:prstGeom>
          <a:noFill/>
          <a:ln w="9525">
            <a:noFill/>
            <a:miter lim="800000"/>
            <a:headEnd/>
            <a:tailEnd/>
          </a:ln>
          <a:effectLst/>
        </p:spPr>
        <p:txBody>
          <a:bodyPr>
            <a:spAutoFit/>
          </a:bodyPr>
          <a:lstStyle/>
          <a:p>
            <a:pPr>
              <a:spcBef>
                <a:spcPct val="0"/>
              </a:spcBef>
              <a:buFontTx/>
              <a:buNone/>
            </a:pPr>
            <a:r>
              <a:rPr lang="en-US" sz="2400">
                <a:solidFill>
                  <a:schemeClr val="accent2"/>
                </a:solidFill>
                <a:latin typeface="Verdana" pitchFamily="34" charset="0"/>
                <a:cs typeface="Arial" pitchFamily="34" charset="0"/>
              </a:rPr>
              <a:t>Traditional intro physics courses don’t help the majority of the students develop conceptual understanding.</a:t>
            </a:r>
          </a:p>
        </p:txBody>
      </p:sp>
      <p:sp>
        <p:nvSpPr>
          <p:cNvPr id="496648" name="Text Box 8"/>
          <p:cNvSpPr txBox="1">
            <a:spLocks noChangeArrowheads="1"/>
          </p:cNvSpPr>
          <p:nvPr/>
        </p:nvSpPr>
        <p:spPr bwMode="auto">
          <a:xfrm>
            <a:off x="3324225" y="2341563"/>
            <a:ext cx="3671888" cy="1190625"/>
          </a:xfrm>
          <a:prstGeom prst="rect">
            <a:avLst/>
          </a:prstGeom>
          <a:solidFill>
            <a:schemeClr val="bg1"/>
          </a:solidFill>
          <a:ln w="9525">
            <a:noFill/>
            <a:miter lim="800000"/>
            <a:headEnd/>
            <a:tailEnd/>
          </a:ln>
          <a:effectLst/>
        </p:spPr>
        <p:txBody>
          <a:bodyPr>
            <a:spAutoFit/>
          </a:bodyPr>
          <a:lstStyle/>
          <a:p>
            <a:pPr>
              <a:spcBef>
                <a:spcPct val="50000"/>
              </a:spcBef>
              <a:buFontTx/>
              <a:buNone/>
            </a:pPr>
            <a:r>
              <a:rPr lang="en-US" sz="1800">
                <a:solidFill>
                  <a:srgbClr val="FF0000"/>
                </a:solidFill>
                <a:latin typeface="Arial" pitchFamily="34" charset="0"/>
              </a:rPr>
              <a:t>Quality of conceptual learning in traditional courses doesn’t depend on the class size, lecturer, or quality of instruction.</a:t>
            </a:r>
          </a:p>
        </p:txBody>
      </p:sp>
      <p:sp>
        <p:nvSpPr>
          <p:cNvPr id="496649" name="Line 9"/>
          <p:cNvSpPr>
            <a:spLocks noChangeShapeType="1"/>
          </p:cNvSpPr>
          <p:nvPr/>
        </p:nvSpPr>
        <p:spPr bwMode="auto">
          <a:xfrm flipV="1">
            <a:off x="3203575" y="3513138"/>
            <a:ext cx="811213" cy="1068387"/>
          </a:xfrm>
          <a:prstGeom prst="line">
            <a:avLst/>
          </a:prstGeom>
          <a:noFill/>
          <a:ln w="57150">
            <a:solidFill>
              <a:srgbClr val="FF0000"/>
            </a:solidFill>
            <a:miter lim="800000"/>
            <a:headEnd/>
            <a:tailEnd type="triangle" w="med" len="med"/>
          </a:ln>
          <a:effectLst/>
        </p:spPr>
        <p:txBody>
          <a:bodyPr wrap="none"/>
          <a:lstStyle/>
          <a:p>
            <a:endParaRPr lang="en-US"/>
          </a:p>
        </p:txBody>
      </p:sp>
      <p:grpSp>
        <p:nvGrpSpPr>
          <p:cNvPr id="2" name="Group 10"/>
          <p:cNvGrpSpPr>
            <a:grpSpLocks/>
          </p:cNvGrpSpPr>
          <p:nvPr/>
        </p:nvGrpSpPr>
        <p:grpSpPr bwMode="auto">
          <a:xfrm>
            <a:off x="4616450" y="4613275"/>
            <a:ext cx="1184275" cy="788988"/>
            <a:chOff x="2908" y="2906"/>
            <a:chExt cx="746" cy="497"/>
          </a:xfrm>
        </p:grpSpPr>
        <p:sp>
          <p:nvSpPr>
            <p:cNvPr id="496651" name="Rectangle 11"/>
            <p:cNvSpPr>
              <a:spLocks noChangeArrowheads="1"/>
            </p:cNvSpPr>
            <p:nvPr/>
          </p:nvSpPr>
          <p:spPr bwMode="auto">
            <a:xfrm>
              <a:off x="2908" y="2984"/>
              <a:ext cx="61" cy="40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96652" name="Rectangle 12"/>
            <p:cNvSpPr>
              <a:spLocks noChangeArrowheads="1"/>
            </p:cNvSpPr>
            <p:nvPr/>
          </p:nvSpPr>
          <p:spPr bwMode="auto">
            <a:xfrm>
              <a:off x="3135" y="2979"/>
              <a:ext cx="70" cy="409"/>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96653" name="Rectangle 13"/>
            <p:cNvSpPr>
              <a:spLocks noChangeArrowheads="1"/>
            </p:cNvSpPr>
            <p:nvPr/>
          </p:nvSpPr>
          <p:spPr bwMode="auto">
            <a:xfrm>
              <a:off x="3363" y="2906"/>
              <a:ext cx="85" cy="497"/>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96654" name="Rectangle 14"/>
            <p:cNvSpPr>
              <a:spLocks noChangeArrowheads="1"/>
            </p:cNvSpPr>
            <p:nvPr/>
          </p:nvSpPr>
          <p:spPr bwMode="auto">
            <a:xfrm>
              <a:off x="3604" y="3056"/>
              <a:ext cx="50" cy="343"/>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
        <p:nvSpPr>
          <p:cNvPr id="496655" name="Text Box 15"/>
          <p:cNvSpPr txBox="1">
            <a:spLocks noChangeArrowheads="1"/>
          </p:cNvSpPr>
          <p:nvPr/>
        </p:nvSpPr>
        <p:spPr bwMode="auto">
          <a:xfrm>
            <a:off x="4351338" y="3813175"/>
            <a:ext cx="2824162" cy="366713"/>
          </a:xfrm>
          <a:prstGeom prst="rect">
            <a:avLst/>
          </a:prstGeom>
          <a:solidFill>
            <a:schemeClr val="bg1"/>
          </a:solidFill>
          <a:ln w="9525">
            <a:noFill/>
            <a:miter lim="800000"/>
            <a:headEnd/>
            <a:tailEnd/>
          </a:ln>
          <a:effectLst/>
        </p:spPr>
        <p:txBody>
          <a:bodyPr>
            <a:spAutoFit/>
          </a:bodyPr>
          <a:lstStyle/>
          <a:p>
            <a:pPr>
              <a:spcBef>
                <a:spcPct val="50000"/>
              </a:spcBef>
              <a:buFontTx/>
              <a:buNone/>
            </a:pPr>
            <a:r>
              <a:rPr lang="en-US" sz="1800">
                <a:solidFill>
                  <a:schemeClr val="hlink"/>
                </a:solidFill>
                <a:latin typeface="Arial" pitchFamily="34" charset="0"/>
              </a:rPr>
              <a:t>Reformed large classes</a:t>
            </a:r>
          </a:p>
        </p:txBody>
      </p:sp>
      <p:sp>
        <p:nvSpPr>
          <p:cNvPr id="496656" name="Line 16"/>
          <p:cNvSpPr>
            <a:spLocks noChangeShapeType="1"/>
          </p:cNvSpPr>
          <p:nvPr/>
        </p:nvSpPr>
        <p:spPr bwMode="auto">
          <a:xfrm flipV="1">
            <a:off x="5051425" y="4144963"/>
            <a:ext cx="369888" cy="501650"/>
          </a:xfrm>
          <a:prstGeom prst="line">
            <a:avLst/>
          </a:prstGeom>
          <a:noFill/>
          <a:ln w="57150">
            <a:solidFill>
              <a:schemeClr val="hlink"/>
            </a:solidFill>
            <a:miter lim="800000"/>
            <a:headEnd/>
            <a:tailEnd type="triangle" w="med" len="me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96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12E328DB-AF5F-4BD2-9855-9F447EDDC278}" type="datetime4">
              <a:rPr lang="en-US" smtClean="0"/>
              <a:pPr/>
              <a:t>April 12, 2008</a:t>
            </a:fld>
            <a:endParaRPr lang="en-US"/>
          </a:p>
        </p:txBody>
      </p:sp>
      <p:sp>
        <p:nvSpPr>
          <p:cNvPr id="8" name="Slide Number Placeholder 5"/>
          <p:cNvSpPr>
            <a:spLocks noGrp="1"/>
          </p:cNvSpPr>
          <p:nvPr>
            <p:ph type="sldNum" sz="quarter" idx="12"/>
          </p:nvPr>
        </p:nvSpPr>
        <p:spPr/>
        <p:txBody>
          <a:bodyPr/>
          <a:lstStyle/>
          <a:p>
            <a:fld id="{2D0236AC-D408-41C1-B092-3D21AB64F883}" type="slidenum">
              <a:rPr lang="en-US"/>
              <a:pPr/>
              <a:t>7</a:t>
            </a:fld>
            <a:endParaRPr lang="en-US"/>
          </a:p>
        </p:txBody>
      </p:sp>
      <p:sp>
        <p:nvSpPr>
          <p:cNvPr id="470018" name="Rectangle 2"/>
          <p:cNvSpPr>
            <a:spLocks noGrp="1" noChangeArrowheads="1"/>
          </p:cNvSpPr>
          <p:nvPr>
            <p:ph type="title"/>
          </p:nvPr>
        </p:nvSpPr>
        <p:spPr/>
        <p:txBody>
          <a:bodyPr/>
          <a:lstStyle/>
          <a:p>
            <a:r>
              <a:rPr lang="en-US" sz="4000" dirty="0" smtClean="0"/>
              <a:t>Causes </a:t>
            </a:r>
            <a:r>
              <a:rPr lang="en-US" sz="4000" dirty="0"/>
              <a:t>of Seasons: </a:t>
            </a:r>
            <a:r>
              <a:rPr lang="en-US" sz="4000" dirty="0" smtClean="0"/>
              <a:t>Example of </a:t>
            </a:r>
            <a:r>
              <a:rPr lang="en-US" sz="4000" dirty="0" smtClean="0">
                <a:solidFill>
                  <a:srgbClr val="FF0000"/>
                </a:solidFill>
              </a:rPr>
              <a:t>Learning</a:t>
            </a:r>
            <a:r>
              <a:rPr lang="en-US" sz="4000" dirty="0" smtClean="0"/>
              <a:t> Effectiveness</a:t>
            </a:r>
            <a:endParaRPr lang="en-US" sz="4000" dirty="0"/>
          </a:p>
        </p:txBody>
      </p:sp>
      <p:pic>
        <p:nvPicPr>
          <p:cNvPr id="470020" name="Picture 4"/>
          <p:cNvPicPr>
            <a:picLocks noChangeAspect="1" noChangeArrowheads="1"/>
          </p:cNvPicPr>
          <p:nvPr/>
        </p:nvPicPr>
        <p:blipFill>
          <a:blip r:embed="rId3"/>
          <a:srcRect l="607" t="62610" r="69786" b="13556"/>
          <a:stretch>
            <a:fillRect/>
          </a:stretch>
        </p:blipFill>
        <p:spPr bwMode="auto">
          <a:xfrm>
            <a:off x="4926013" y="1841500"/>
            <a:ext cx="3843337" cy="2320925"/>
          </a:xfrm>
          <a:prstGeom prst="rect">
            <a:avLst/>
          </a:prstGeom>
          <a:noFill/>
          <a:ln w="9525">
            <a:noFill/>
            <a:miter lim="800000"/>
            <a:headEnd/>
            <a:tailEnd/>
          </a:ln>
          <a:effectLst/>
        </p:spPr>
      </p:pic>
      <p:pic>
        <p:nvPicPr>
          <p:cNvPr id="470022" name="Picture 6"/>
          <p:cNvPicPr>
            <a:picLocks noChangeAspect="1" noChangeArrowheads="1"/>
          </p:cNvPicPr>
          <p:nvPr/>
        </p:nvPicPr>
        <p:blipFill>
          <a:blip r:embed="rId4"/>
          <a:srcRect l="833" t="26111" r="71548" b="36159"/>
          <a:stretch>
            <a:fillRect/>
          </a:stretch>
        </p:blipFill>
        <p:spPr bwMode="auto">
          <a:xfrm>
            <a:off x="273050" y="1768475"/>
            <a:ext cx="4238625" cy="4341813"/>
          </a:xfrm>
          <a:prstGeom prst="rect">
            <a:avLst/>
          </a:prstGeom>
          <a:noFill/>
          <a:ln w="9525">
            <a:noFill/>
            <a:miter lim="800000"/>
            <a:headEnd/>
            <a:tailEnd/>
          </a:ln>
          <a:effectLst/>
        </p:spPr>
      </p:pic>
      <p:sp>
        <p:nvSpPr>
          <p:cNvPr id="470023" name="Text Box 7"/>
          <p:cNvSpPr txBox="1">
            <a:spLocks noChangeArrowheads="1"/>
          </p:cNvSpPr>
          <p:nvPr/>
        </p:nvSpPr>
        <p:spPr bwMode="auto">
          <a:xfrm>
            <a:off x="4225925" y="4398963"/>
            <a:ext cx="4778375" cy="1554162"/>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a:t>   Textbook representations are often aimed at scientists, not students…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8A4CF5D6-7CBD-4BC5-B680-C151BD1E3554}" type="datetime4">
              <a:rPr lang="en-US" smtClean="0"/>
              <a:pPr/>
              <a:t>April 12, 2008</a:t>
            </a:fld>
            <a:endParaRPr lang="en-US"/>
          </a:p>
        </p:txBody>
      </p:sp>
      <p:sp>
        <p:nvSpPr>
          <p:cNvPr id="8" name="Slide Number Placeholder 5"/>
          <p:cNvSpPr>
            <a:spLocks noGrp="1"/>
          </p:cNvSpPr>
          <p:nvPr>
            <p:ph type="sldNum" sz="quarter" idx="12"/>
          </p:nvPr>
        </p:nvSpPr>
        <p:spPr/>
        <p:txBody>
          <a:bodyPr/>
          <a:lstStyle/>
          <a:p>
            <a:fld id="{DB168E2D-519D-4AC2-8FC0-38BD6B521B66}" type="slidenum">
              <a:rPr lang="en-US"/>
              <a:pPr/>
              <a:t>8</a:t>
            </a:fld>
            <a:endParaRPr lang="en-US"/>
          </a:p>
        </p:txBody>
      </p:sp>
      <p:sp>
        <p:nvSpPr>
          <p:cNvPr id="432134" name="Text Box 6"/>
          <p:cNvSpPr txBox="1">
            <a:spLocks noChangeArrowheads="1"/>
          </p:cNvSpPr>
          <p:nvPr/>
        </p:nvSpPr>
        <p:spPr bwMode="auto">
          <a:xfrm>
            <a:off x="2124075" y="2565400"/>
            <a:ext cx="3384550" cy="366713"/>
          </a:xfrm>
          <a:prstGeom prst="rect">
            <a:avLst/>
          </a:prstGeom>
          <a:noFill/>
          <a:ln w="9525">
            <a:noFill/>
            <a:miter lim="800000"/>
            <a:headEnd/>
            <a:tailEnd/>
          </a:ln>
          <a:effectLst/>
        </p:spPr>
        <p:txBody>
          <a:bodyPr>
            <a:spAutoFit/>
          </a:bodyPr>
          <a:lstStyle/>
          <a:p>
            <a:pPr>
              <a:spcBef>
                <a:spcPct val="50000"/>
              </a:spcBef>
              <a:buFontTx/>
              <a:buNone/>
            </a:pPr>
            <a:endParaRPr lang="en-US" sz="1800">
              <a:latin typeface="Arial" pitchFamily="34" charset="0"/>
            </a:endParaRPr>
          </a:p>
        </p:txBody>
      </p:sp>
      <p:pic>
        <p:nvPicPr>
          <p:cNvPr id="432136" name="Picture 8"/>
          <p:cNvPicPr>
            <a:picLocks noChangeAspect="1" noChangeArrowheads="1"/>
          </p:cNvPicPr>
          <p:nvPr/>
        </p:nvPicPr>
        <p:blipFill>
          <a:blip r:embed="rId3"/>
          <a:srcRect t="1138" r="1631" b="4756"/>
          <a:stretch>
            <a:fillRect/>
          </a:stretch>
        </p:blipFill>
        <p:spPr bwMode="auto">
          <a:xfrm>
            <a:off x="34925" y="260350"/>
            <a:ext cx="9037638" cy="6484938"/>
          </a:xfrm>
          <a:prstGeom prst="rect">
            <a:avLst/>
          </a:prstGeom>
          <a:noFill/>
          <a:ln w="9525">
            <a:noFill/>
            <a:miter lim="800000"/>
            <a:headEnd/>
            <a:tailEnd/>
          </a:ln>
          <a:effectLst/>
        </p:spPr>
      </p:pic>
      <p:sp>
        <p:nvSpPr>
          <p:cNvPr id="432137" name="Text Box 9"/>
          <p:cNvSpPr txBox="1">
            <a:spLocks noChangeArrowheads="1"/>
          </p:cNvSpPr>
          <p:nvPr/>
        </p:nvSpPr>
        <p:spPr bwMode="auto">
          <a:xfrm>
            <a:off x="250825" y="549275"/>
            <a:ext cx="8713788" cy="2806700"/>
          </a:xfrm>
          <a:prstGeom prst="rect">
            <a:avLst/>
          </a:prstGeom>
          <a:solidFill>
            <a:schemeClr val="bg1"/>
          </a:solidFill>
          <a:ln w="9525">
            <a:noFill/>
            <a:miter lim="800000"/>
            <a:headEnd/>
            <a:tailEnd/>
          </a:ln>
          <a:effectLst/>
        </p:spPr>
        <p:txBody>
          <a:bodyPr>
            <a:spAutoFit/>
          </a:bodyPr>
          <a:lstStyle/>
          <a:p>
            <a:pPr marL="457200" indent="-457200">
              <a:lnSpc>
                <a:spcPct val="110000"/>
              </a:lnSpc>
              <a:spcBef>
                <a:spcPct val="0"/>
              </a:spcBef>
              <a:buFontTx/>
              <a:buNone/>
            </a:pPr>
            <a:r>
              <a:rPr lang="en-US" sz="1800">
                <a:latin typeface="Arial" pitchFamily="34" charset="0"/>
              </a:rPr>
              <a:t>We all </a:t>
            </a:r>
            <a:r>
              <a:rPr lang="en-US" sz="1800" b="1">
                <a:solidFill>
                  <a:srgbClr val="F82900"/>
                </a:solidFill>
                <a:latin typeface="Arial" pitchFamily="34" charset="0"/>
              </a:rPr>
              <a:t>know</a:t>
            </a:r>
            <a:r>
              <a:rPr lang="en-US" sz="1800">
                <a:latin typeface="Arial" pitchFamily="34" charset="0"/>
              </a:rPr>
              <a:t> that the seasons are caused by the Earth’s tilt. But why is that? </a:t>
            </a:r>
          </a:p>
          <a:p>
            <a:pPr marL="457200" indent="-457200">
              <a:lnSpc>
                <a:spcPct val="110000"/>
              </a:lnSpc>
              <a:spcBef>
                <a:spcPct val="0"/>
              </a:spcBef>
              <a:buFontTx/>
              <a:buAutoNum type="arabicPeriod"/>
            </a:pPr>
            <a:r>
              <a:rPr lang="en-US" sz="1800">
                <a:latin typeface="Arial" pitchFamily="34" charset="0"/>
              </a:rPr>
              <a:t>Because the part of the Earth closer to the Sun has summer and the farther away has winter (distance from the Sun determines the season).</a:t>
            </a:r>
          </a:p>
          <a:p>
            <a:pPr marL="457200" indent="-457200">
              <a:lnSpc>
                <a:spcPct val="110000"/>
              </a:lnSpc>
              <a:spcBef>
                <a:spcPct val="0"/>
              </a:spcBef>
              <a:buFontTx/>
              <a:buAutoNum type="arabicPeriod"/>
            </a:pPr>
            <a:r>
              <a:rPr lang="en-US" sz="1800">
                <a:latin typeface="Arial" pitchFamily="34" charset="0"/>
              </a:rPr>
              <a:t>Because the Earth moves along an elliptical orbit and is tilted (distance from the Sun).</a:t>
            </a:r>
          </a:p>
          <a:p>
            <a:pPr marL="457200" indent="-457200">
              <a:lnSpc>
                <a:spcPct val="110000"/>
              </a:lnSpc>
              <a:spcBef>
                <a:spcPct val="0"/>
              </a:spcBef>
              <a:buFontTx/>
              <a:buAutoNum type="arabicPeriod"/>
            </a:pPr>
            <a:r>
              <a:rPr lang="en-US" sz="1800">
                <a:latin typeface="Arial" pitchFamily="34" charset="0"/>
              </a:rPr>
              <a:t>Because the tilt changes the amount of direct light coming to Earth and it causes seasons.</a:t>
            </a:r>
          </a:p>
          <a:p>
            <a:pPr marL="457200" indent="-457200">
              <a:lnSpc>
                <a:spcPct val="110000"/>
              </a:lnSpc>
              <a:spcBef>
                <a:spcPct val="0"/>
              </a:spcBef>
              <a:buFontTx/>
              <a:buAutoNum type="arabicPeriod"/>
            </a:pPr>
            <a:r>
              <a:rPr lang="en-US" sz="1800">
                <a:latin typeface="Arial" pitchFamily="34" charset="0"/>
              </a:rPr>
              <a:t>Because the tilt and the clouds in the Earth’s atmosphere produce indirect light and cause seasons.</a:t>
            </a:r>
          </a:p>
        </p:txBody>
      </p:sp>
      <p:sp>
        <p:nvSpPr>
          <p:cNvPr id="432138" name="Text Box 10"/>
          <p:cNvSpPr txBox="1">
            <a:spLocks noChangeArrowheads="1"/>
          </p:cNvSpPr>
          <p:nvPr/>
        </p:nvSpPr>
        <p:spPr bwMode="auto">
          <a:xfrm>
            <a:off x="5795963" y="3716338"/>
            <a:ext cx="2520950" cy="1917700"/>
          </a:xfrm>
          <a:prstGeom prst="rect">
            <a:avLst/>
          </a:prstGeom>
          <a:noFill/>
          <a:ln w="9525">
            <a:noFill/>
            <a:miter lim="800000"/>
            <a:headEnd/>
            <a:tailEnd/>
          </a:ln>
          <a:effectLst/>
        </p:spPr>
        <p:txBody>
          <a:bodyPr>
            <a:spAutoFit/>
          </a:bodyPr>
          <a:lstStyle/>
          <a:p>
            <a:pPr>
              <a:spcBef>
                <a:spcPct val="50000"/>
              </a:spcBef>
              <a:buFontTx/>
              <a:buNone/>
            </a:pPr>
            <a:r>
              <a:rPr lang="en-US" sz="2400" i="1">
                <a:solidFill>
                  <a:schemeClr val="accent2"/>
                </a:solidFill>
                <a:latin typeface="Arial" pitchFamily="34" charset="0"/>
              </a:rPr>
              <a:t>The students were asked to review this topic at home prior to the lecture.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20A39C-D189-48C0-87E0-A97CD2B039AC}" type="datetime4">
              <a:rPr lang="en-US" smtClean="0"/>
              <a:pPr/>
              <a:t>April 12, 2008</a:t>
            </a:fld>
            <a:endParaRPr lang="en-US"/>
          </a:p>
        </p:txBody>
      </p:sp>
      <p:sp>
        <p:nvSpPr>
          <p:cNvPr id="6" name="Slide Number Placeholder 5"/>
          <p:cNvSpPr>
            <a:spLocks noGrp="1"/>
          </p:cNvSpPr>
          <p:nvPr>
            <p:ph type="sldNum" sz="quarter" idx="12"/>
          </p:nvPr>
        </p:nvSpPr>
        <p:spPr/>
        <p:txBody>
          <a:bodyPr/>
          <a:lstStyle/>
          <a:p>
            <a:fld id="{499C3D38-41E1-4DA5-BF64-36AB9DE53C88}" type="slidenum">
              <a:rPr lang="en-US"/>
              <a:pPr/>
              <a:t>9</a:t>
            </a:fld>
            <a:endParaRPr lang="en-US"/>
          </a:p>
        </p:txBody>
      </p:sp>
      <p:sp>
        <p:nvSpPr>
          <p:cNvPr id="457730" name="Rectangle 2"/>
          <p:cNvSpPr>
            <a:spLocks noGrp="1" noChangeArrowheads="1"/>
          </p:cNvSpPr>
          <p:nvPr>
            <p:ph type="title"/>
          </p:nvPr>
        </p:nvSpPr>
        <p:spPr>
          <a:xfrm>
            <a:off x="157163" y="274638"/>
            <a:ext cx="8807450" cy="1143000"/>
          </a:xfrm>
        </p:spPr>
        <p:txBody>
          <a:bodyPr/>
          <a:lstStyle/>
          <a:p>
            <a:r>
              <a:rPr lang="en-US" sz="4000" dirty="0" smtClean="0"/>
              <a:t>Are </a:t>
            </a:r>
            <a:r>
              <a:rPr lang="en-US" sz="4000" dirty="0"/>
              <a:t>Harvard Graduates </a:t>
            </a:r>
            <a:r>
              <a:rPr lang="en-US" sz="4000" dirty="0" smtClean="0"/>
              <a:t>Any </a:t>
            </a:r>
            <a:r>
              <a:rPr lang="en-US" sz="4000" dirty="0"/>
              <a:t>Better?</a:t>
            </a:r>
          </a:p>
        </p:txBody>
      </p:sp>
      <p:pic>
        <p:nvPicPr>
          <p:cNvPr id="457732" name="Picture 4"/>
          <p:cNvPicPr>
            <a:picLocks noChangeAspect="1" noChangeArrowheads="1"/>
          </p:cNvPicPr>
          <p:nvPr/>
        </p:nvPicPr>
        <p:blipFill>
          <a:blip r:embed="rId3"/>
          <a:srcRect t="21873" r="44786" b="31476"/>
          <a:stretch>
            <a:fillRect/>
          </a:stretch>
        </p:blipFill>
        <p:spPr bwMode="auto">
          <a:xfrm>
            <a:off x="206375" y="1239838"/>
            <a:ext cx="8532813" cy="5407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PSSLIDEREVISION" val="1.0.0"/>
  <p:tag name="CPSSLIDETEMPLATE" val="7 Answer"/>
  <p:tag name="CORRECTANSWERSTEM" val="7"/>
</p:tagLst>
</file>

<file path=ppt/tags/tag10.xml><?xml version="1.0" encoding="utf-8"?>
<p:tagLst xmlns:a="http://schemas.openxmlformats.org/drawingml/2006/main" xmlns:r="http://schemas.openxmlformats.org/officeDocument/2006/relationships" xmlns:p="http://schemas.openxmlformats.org/presentationml/2006/main">
  <p:tag name="CPSSHAPETYPE" val="Incorrect"/>
  <p:tag name="ANSWERSTEMINDEX" val="6"/>
</p:tagLst>
</file>

<file path=ppt/tags/tag11.xml><?xml version="1.0" encoding="utf-8"?>
<p:tagLst xmlns:a="http://schemas.openxmlformats.org/drawingml/2006/main" xmlns:r="http://schemas.openxmlformats.org/officeDocument/2006/relationships" xmlns:p="http://schemas.openxmlformats.org/presentationml/2006/main">
  <p:tag name="CPSSHAPETYPE" val="Correct"/>
  <p:tag name="ANSWERSTEMINDEX" val="7"/>
</p:tagLst>
</file>

<file path=ppt/tags/tag12.xml><?xml version="1.0" encoding="utf-8"?>
<p:tagLst xmlns:a="http://schemas.openxmlformats.org/drawingml/2006/main" xmlns:r="http://schemas.openxmlformats.org/officeDocument/2006/relationships" xmlns:p="http://schemas.openxmlformats.org/presentationml/2006/main">
  <p:tag name="CPSSLIDEREVISION" val="1.0.0"/>
  <p:tag name="CPSSLIDETEMPLATE" val="7 Answer"/>
  <p:tag name="CORRECTANSWERSTEM" val="5"/>
</p:tagLst>
</file>

<file path=ppt/tags/tag13.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14.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15.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16.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17.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18.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19.xml><?xml version="1.0" encoding="utf-8"?>
<p:tagLst xmlns:a="http://schemas.openxmlformats.org/drawingml/2006/main" xmlns:r="http://schemas.openxmlformats.org/officeDocument/2006/relationships" xmlns:p="http://schemas.openxmlformats.org/presentationml/2006/main">
  <p:tag name="CPSSHAPETYPE" val="Incorrect"/>
  <p:tag name="ANSWERSTEMINDEX" val="4"/>
</p:tagLst>
</file>

<file path=ppt/tags/tag2.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20.xml><?xml version="1.0" encoding="utf-8"?>
<p:tagLst xmlns:a="http://schemas.openxmlformats.org/drawingml/2006/main" xmlns:r="http://schemas.openxmlformats.org/officeDocument/2006/relationships" xmlns:p="http://schemas.openxmlformats.org/presentationml/2006/main">
  <p:tag name="CPSSHAPETYPE" val="Correct"/>
  <p:tag name="ANSWERSTEMINDEX" val="5"/>
</p:tagLst>
</file>

<file path=ppt/tags/tag21.xml><?xml version="1.0" encoding="utf-8"?>
<p:tagLst xmlns:a="http://schemas.openxmlformats.org/drawingml/2006/main" xmlns:r="http://schemas.openxmlformats.org/officeDocument/2006/relationships" xmlns:p="http://schemas.openxmlformats.org/presentationml/2006/main">
  <p:tag name="CPSSHAPETYPE" val="Incorrect"/>
  <p:tag name="ANSWERSTEMINDEX" val="6"/>
</p:tagLst>
</file>

<file path=ppt/tags/tag22.xml><?xml version="1.0" encoding="utf-8"?>
<p:tagLst xmlns:a="http://schemas.openxmlformats.org/drawingml/2006/main" xmlns:r="http://schemas.openxmlformats.org/officeDocument/2006/relationships" xmlns:p="http://schemas.openxmlformats.org/presentationml/2006/main">
  <p:tag name="CPSSLIDEREVISION" val="1.0.0"/>
  <p:tag name="CPSSLIDETEMPLATE" val="5 Answer"/>
  <p:tag name="CORRECTANSWERSTEM" val="1"/>
</p:tagLst>
</file>

<file path=ppt/tags/tag23.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24.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25.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26.xml><?xml version="1.0" encoding="utf-8"?>
<p:tagLst xmlns:a="http://schemas.openxmlformats.org/drawingml/2006/main" xmlns:r="http://schemas.openxmlformats.org/officeDocument/2006/relationships" xmlns:p="http://schemas.openxmlformats.org/presentationml/2006/main">
  <p:tag name="CPSSHAPETYPE" val="Correct"/>
  <p:tag name="ANSWERSTEMINDEX" val="1"/>
</p:tagLst>
</file>

<file path=ppt/tags/tag27.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28.xml><?xml version="1.0" encoding="utf-8"?>
<p:tagLst xmlns:a="http://schemas.openxmlformats.org/drawingml/2006/main" xmlns:r="http://schemas.openxmlformats.org/officeDocument/2006/relationships" xmlns:p="http://schemas.openxmlformats.org/presentationml/2006/main">
  <p:tag name="CPSSLIDEREVISION" val="1.0.0"/>
  <p:tag name="CPSSLIDETEMPLATE" val="5 Answer"/>
  <p:tag name="CORRECTANSWERSTEM" val="0"/>
</p:tagLst>
</file>

<file path=ppt/tags/tag29.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3.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30.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31.xml><?xml version="1.0" encoding="utf-8"?>
<p:tagLst xmlns:a="http://schemas.openxmlformats.org/drawingml/2006/main" xmlns:r="http://schemas.openxmlformats.org/officeDocument/2006/relationships" xmlns:p="http://schemas.openxmlformats.org/presentationml/2006/main">
  <p:tag name="CPSSHAPETYPE" val="Correct"/>
  <p:tag name="ANSWERSTEMINDEX" val="0"/>
</p:tagLst>
</file>

<file path=ppt/tags/tag32.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33.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34.xml><?xml version="1.0" encoding="utf-8"?>
<p:tagLst xmlns:a="http://schemas.openxmlformats.org/drawingml/2006/main" xmlns:r="http://schemas.openxmlformats.org/officeDocument/2006/relationships" xmlns:p="http://schemas.openxmlformats.org/presentationml/2006/main">
  <p:tag name="CPSSLIDEREVISION" val="1.0.0"/>
  <p:tag name="CPSSLIDETEMPLATE" val="4 Answer"/>
  <p:tag name="CORRECTANSWERSTEM" val="2"/>
</p:tagLst>
</file>

<file path=ppt/tags/tag35.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36.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37.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38.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39.xml><?xml version="1.0" encoding="utf-8"?>
<p:tagLst xmlns:a="http://schemas.openxmlformats.org/drawingml/2006/main" xmlns:r="http://schemas.openxmlformats.org/officeDocument/2006/relationships" xmlns:p="http://schemas.openxmlformats.org/presentationml/2006/main">
  <p:tag name="CPSSHAPETYPE" val="Correct"/>
  <p:tag name="ANSWERSTEMINDEX" val="2"/>
</p:tagLst>
</file>

<file path=ppt/tags/tag4.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40.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41.xml><?xml version="1.0" encoding="utf-8"?>
<p:tagLst xmlns:a="http://schemas.openxmlformats.org/drawingml/2006/main" xmlns:r="http://schemas.openxmlformats.org/officeDocument/2006/relationships" xmlns:p="http://schemas.openxmlformats.org/presentationml/2006/main">
  <p:tag name="CPSSLIDEREVISION" val="1.0.0"/>
  <p:tag name="CPSSLIDETEMPLATE" val="Numeric"/>
</p:tagLst>
</file>

<file path=ppt/tags/tag42.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43.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44.xml><?xml version="1.0" encoding="utf-8"?>
<p:tagLst xmlns:a="http://schemas.openxmlformats.org/drawingml/2006/main" xmlns:r="http://schemas.openxmlformats.org/officeDocument/2006/relationships" xmlns:p="http://schemas.openxmlformats.org/presentationml/2006/main">
  <p:tag name="CPSSLIDEREVISION" val="1.0.0"/>
  <p:tag name="CPSSLIDETEMPLATE" val="5 Answer"/>
  <p:tag name="CORRECTANSWERSTEM" val="4"/>
</p:tagLst>
</file>

<file path=ppt/tags/tag45.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46.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47.xml><?xml version="1.0" encoding="utf-8"?>
<p:tagLst xmlns:a="http://schemas.openxmlformats.org/drawingml/2006/main" xmlns:r="http://schemas.openxmlformats.org/officeDocument/2006/relationships" xmlns:p="http://schemas.openxmlformats.org/presentationml/2006/main">
  <p:tag name="CPSSHAPETYPE" val="Incorrect"/>
  <p:tag name="ANSWERSTEMINDEX" val="0"/>
</p:tagLst>
</file>

<file path=ppt/tags/tag48.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49.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5.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50.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51.xml><?xml version="1.0" encoding="utf-8"?>
<p:tagLst xmlns:a="http://schemas.openxmlformats.org/drawingml/2006/main" xmlns:r="http://schemas.openxmlformats.org/officeDocument/2006/relationships" xmlns:p="http://schemas.openxmlformats.org/presentationml/2006/main">
  <p:tag name="CPSSHAPETYPE" val="Correct"/>
  <p:tag name="ANSWERSTEMINDEX" val="4"/>
</p:tagLst>
</file>

<file path=ppt/tags/tag52.xml><?xml version="1.0" encoding="utf-8"?>
<p:tagLst xmlns:a="http://schemas.openxmlformats.org/drawingml/2006/main" xmlns:r="http://schemas.openxmlformats.org/officeDocument/2006/relationships" xmlns:p="http://schemas.openxmlformats.org/presentationml/2006/main">
  <p:tag name="CPSSLIDEREVISION" val="1.0.0"/>
  <p:tag name="CPSSLIDETEMPLATE" val="Yes/No"/>
  <p:tag name="CORRECTANSWERSTEM" val="0"/>
</p:tagLst>
</file>

<file path=ppt/tags/tag53.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54.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55.xml><?xml version="1.0" encoding="utf-8"?>
<p:tagLst xmlns:a="http://schemas.openxmlformats.org/drawingml/2006/main" xmlns:r="http://schemas.openxmlformats.org/officeDocument/2006/relationships" xmlns:p="http://schemas.openxmlformats.org/presentationml/2006/main">
  <p:tag name="CPSSHAPETYPE" val="Correct"/>
  <p:tag name="ANSWERSTEMINDEX" val="0"/>
</p:tagLst>
</file>

<file path=ppt/tags/tag56.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57.xml><?xml version="1.0" encoding="utf-8"?>
<p:tagLst xmlns:a="http://schemas.openxmlformats.org/drawingml/2006/main" xmlns:r="http://schemas.openxmlformats.org/officeDocument/2006/relationships" xmlns:p="http://schemas.openxmlformats.org/presentationml/2006/main">
  <p:tag name="CPSSLIDEREVISION" val="1.0.0"/>
  <p:tag name="CPSSLIDETEMPLATE" val="5 Point Scale"/>
  <p:tag name="CORRECTANSWERSTEM" val="0"/>
</p:tagLst>
</file>

<file path=ppt/tags/tag58.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59.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6.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60.xml><?xml version="1.0" encoding="utf-8"?>
<p:tagLst xmlns:a="http://schemas.openxmlformats.org/drawingml/2006/main" xmlns:r="http://schemas.openxmlformats.org/officeDocument/2006/relationships" xmlns:p="http://schemas.openxmlformats.org/presentationml/2006/main">
  <p:tag name="CPSSHAPETYPE" val="Correct"/>
  <p:tag name="ANSWERSTEMINDEX" val="0"/>
</p:tagLst>
</file>

<file path=ppt/tags/tag61.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62.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63.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64.xml><?xml version="1.0" encoding="utf-8"?>
<p:tagLst xmlns:a="http://schemas.openxmlformats.org/drawingml/2006/main" xmlns:r="http://schemas.openxmlformats.org/officeDocument/2006/relationships" xmlns:p="http://schemas.openxmlformats.org/presentationml/2006/main">
  <p:tag name="CPSSHAPETYPE" val="Incorrect"/>
  <p:tag name="ANSWERSTEMINDEX" val="4"/>
</p:tagLst>
</file>

<file path=ppt/tags/tag65.xml><?xml version="1.0" encoding="utf-8"?>
<p:tagLst xmlns:a="http://schemas.openxmlformats.org/drawingml/2006/main" xmlns:r="http://schemas.openxmlformats.org/officeDocument/2006/relationships" xmlns:p="http://schemas.openxmlformats.org/presentationml/2006/main">
  <p:tag name="CPSSLIDEREVISION" val="1.0.0"/>
  <p:tag name="CPSSLIDETEMPLATE" val="5 Point Scale"/>
  <p:tag name="CORRECTANSWERSTEM" val="0"/>
</p:tagLst>
</file>

<file path=ppt/tags/tag66.xml><?xml version="1.0" encoding="utf-8"?>
<p:tagLst xmlns:a="http://schemas.openxmlformats.org/drawingml/2006/main" xmlns:r="http://schemas.openxmlformats.org/officeDocument/2006/relationships" xmlns:p="http://schemas.openxmlformats.org/presentationml/2006/main">
  <p:tag name="CPSSHAPETYPE" val="QuestionStem"/>
</p:tagLst>
</file>

<file path=ppt/tags/tag67.xml><?xml version="1.0" encoding="utf-8"?>
<p:tagLst xmlns:a="http://schemas.openxmlformats.org/drawingml/2006/main" xmlns:r="http://schemas.openxmlformats.org/officeDocument/2006/relationships" xmlns:p="http://schemas.openxmlformats.org/presentationml/2006/main">
  <p:tag name="CPSSHAPETYPE" val="AnswerStems"/>
</p:tagLst>
</file>

<file path=ppt/tags/tag68.xml><?xml version="1.0" encoding="utf-8"?>
<p:tagLst xmlns:a="http://schemas.openxmlformats.org/drawingml/2006/main" xmlns:r="http://schemas.openxmlformats.org/officeDocument/2006/relationships" xmlns:p="http://schemas.openxmlformats.org/presentationml/2006/main">
  <p:tag name="CPSSHAPETYPE" val="Correct"/>
  <p:tag name="ANSWERSTEMINDEX" val="0"/>
</p:tagLst>
</file>

<file path=ppt/tags/tag69.xml><?xml version="1.0" encoding="utf-8"?>
<p:tagLst xmlns:a="http://schemas.openxmlformats.org/drawingml/2006/main" xmlns:r="http://schemas.openxmlformats.org/officeDocument/2006/relationships" xmlns:p="http://schemas.openxmlformats.org/presentationml/2006/main">
  <p:tag name="CPSSHAPETYPE" val="Incorrect"/>
  <p:tag name="ANSWERSTEMINDEX" val="1"/>
</p:tagLst>
</file>

<file path=ppt/tags/tag7.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70.xml><?xml version="1.0" encoding="utf-8"?>
<p:tagLst xmlns:a="http://schemas.openxmlformats.org/drawingml/2006/main" xmlns:r="http://schemas.openxmlformats.org/officeDocument/2006/relationships" xmlns:p="http://schemas.openxmlformats.org/presentationml/2006/main">
  <p:tag name="CPSSHAPETYPE" val="Incorrect"/>
  <p:tag name="ANSWERSTEMINDEX" val="2"/>
</p:tagLst>
</file>

<file path=ppt/tags/tag71.xml><?xml version="1.0" encoding="utf-8"?>
<p:tagLst xmlns:a="http://schemas.openxmlformats.org/drawingml/2006/main" xmlns:r="http://schemas.openxmlformats.org/officeDocument/2006/relationships" xmlns:p="http://schemas.openxmlformats.org/presentationml/2006/main">
  <p:tag name="CPSSHAPETYPE" val="Incorrect"/>
  <p:tag name="ANSWERSTEMINDEX" val="3"/>
</p:tagLst>
</file>

<file path=ppt/tags/tag72.xml><?xml version="1.0" encoding="utf-8"?>
<p:tagLst xmlns:a="http://schemas.openxmlformats.org/drawingml/2006/main" xmlns:r="http://schemas.openxmlformats.org/officeDocument/2006/relationships" xmlns:p="http://schemas.openxmlformats.org/presentationml/2006/main">
  <p:tag name="CPSSHAPETYPE" val="Incorrect"/>
  <p:tag name="ANSWERSTEMINDEX" val="4"/>
</p:tagLst>
</file>

<file path=ppt/tags/tag8.xml><?xml version="1.0" encoding="utf-8"?>
<p:tagLst xmlns:a="http://schemas.openxmlformats.org/drawingml/2006/main" xmlns:r="http://schemas.openxmlformats.org/officeDocument/2006/relationships" xmlns:p="http://schemas.openxmlformats.org/presentationml/2006/main">
  <p:tag name="CPSSHAPETYPE" val="Incorrect"/>
  <p:tag name="ANSWERSTEMINDEX" val="4"/>
</p:tagLst>
</file>

<file path=ppt/tags/tag9.xml><?xml version="1.0" encoding="utf-8"?>
<p:tagLst xmlns:a="http://schemas.openxmlformats.org/drawingml/2006/main" xmlns:r="http://schemas.openxmlformats.org/officeDocument/2006/relationships" xmlns:p="http://schemas.openxmlformats.org/presentationml/2006/main">
  <p:tag name="CPSSHAPETYPE" val="Incorrect"/>
  <p:tag name="ANSWERSTEMINDEX" val="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8313</TotalTime>
  <Words>3027</Words>
  <Application>Microsoft PowerPoint</Application>
  <PresentationFormat>On-screen Show (4:3)</PresentationFormat>
  <Paragraphs>350</Paragraphs>
  <Slides>39</Slides>
  <Notes>26</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Making Your Classes Click  Effective Use of Classroom Response System in Undergraduate Science</vt:lpstr>
      <vt:lpstr>Session Outline</vt:lpstr>
      <vt:lpstr>I: Motivation for Using Clickers</vt:lpstr>
      <vt:lpstr>CPS-1: So Your Students don’t Need Clickers?</vt:lpstr>
      <vt:lpstr>CPS-2: Why Should You Use Technology?</vt:lpstr>
      <vt:lpstr>Effectiveness of Physics Instruction</vt:lpstr>
      <vt:lpstr>Causes of Seasons: Example of Learning Effectiveness</vt:lpstr>
      <vt:lpstr>Slide 8</vt:lpstr>
      <vt:lpstr>Are Harvard Graduates Any Better?</vt:lpstr>
      <vt:lpstr>A Private Universe</vt:lpstr>
      <vt:lpstr>II: Different Clicker Options</vt:lpstr>
      <vt:lpstr>Clickers: Student Perspective</vt:lpstr>
      <vt:lpstr>Clickers: Instructor’s Perspective</vt:lpstr>
      <vt:lpstr>Slide 14</vt:lpstr>
      <vt:lpstr>III. Clicker Pedagogies: How to Ask Good Questions</vt:lpstr>
      <vt:lpstr>Slide 16</vt:lpstr>
      <vt:lpstr>Canadian In Class Question Database</vt:lpstr>
      <vt:lpstr>Modified Peer Instruction Eric Mazur (Harvard) – original idea</vt:lpstr>
      <vt:lpstr>Asking Questions</vt:lpstr>
      <vt:lpstr>Example 1A: Buoyancy</vt:lpstr>
      <vt:lpstr>Example 1B : Buoyancy</vt:lpstr>
      <vt:lpstr>Example 2: Fatal Attraction</vt:lpstr>
      <vt:lpstr>Example 3A: Changing Assessment</vt:lpstr>
      <vt:lpstr>Example 3B: Changing Assessment</vt:lpstr>
      <vt:lpstr>Administering Tests with Clickers</vt:lpstr>
      <vt:lpstr>Recent Results of Using Clickers in Large Introductory Physics Course</vt:lpstr>
      <vt:lpstr>Thinking like scientists?</vt:lpstr>
      <vt:lpstr>Tension in a Pendulum’s String</vt:lpstr>
      <vt:lpstr>Thinking like scientists</vt:lpstr>
      <vt:lpstr>Real Life HW &amp; Exam Problems</vt:lpstr>
      <vt:lpstr>Effectiveness of Physics Instruction</vt:lpstr>
      <vt:lpstr>Student Feedback</vt:lpstr>
      <vt:lpstr>Student Feedback: Not everybody likes how we teach physics!</vt:lpstr>
      <vt:lpstr>Student feedback</vt:lpstr>
      <vt:lpstr>IV. Addressing the Challenges</vt:lpstr>
      <vt:lpstr>Session Feedback 1</vt:lpstr>
      <vt:lpstr>Session Feedback 2</vt:lpstr>
      <vt:lpstr>Session Feedback 3</vt:lpstr>
      <vt:lpstr>Conclusions</vt:lpstr>
    </vt:vector>
  </TitlesOfParts>
  <Company>Milner Family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Enrichment Program for Middle School Students at School-plus, NJ </dc:title>
  <dc:creator>Marina Milner-Bolotin</dc:creator>
  <cp:lastModifiedBy>Marina Milner-Bolotin</cp:lastModifiedBy>
  <cp:revision>234</cp:revision>
  <cp:lastPrinted>1601-01-01T00:00:00Z</cp:lastPrinted>
  <dcterms:created xsi:type="dcterms:W3CDTF">2002-11-09T02:06:20Z</dcterms:created>
  <dcterms:modified xsi:type="dcterms:W3CDTF">2008-04-13T02:14:03Z</dcterms:modified>
</cp:coreProperties>
</file>