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66" r:id="rId8"/>
    <p:sldId id="267" r:id="rId9"/>
    <p:sldId id="262" r:id="rId10"/>
    <p:sldId id="263" r:id="rId11"/>
    <p:sldId id="264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bott, David S." initials="ADS" lastIdx="1" clrIdx="0">
    <p:extLst>
      <p:ext uri="{19B8F6BF-5375-455C-9EA6-DF929625EA0E}">
        <p15:presenceInfo xmlns:p15="http://schemas.microsoft.com/office/powerpoint/2012/main" userId="S-1-5-21-2133076291-2018317103-1438872087-805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5-19T09:22:38.934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hare.net/zollnera/critical-thinking-in-high-school-physic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Promoting Critical Thinking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40145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David Abbott</a:t>
            </a:r>
          </a:p>
          <a:p>
            <a:r>
              <a:rPr lang="en-US" dirty="0" smtClean="0"/>
              <a:t>Buffalo State College</a:t>
            </a:r>
          </a:p>
          <a:p>
            <a:r>
              <a:rPr lang="en-US" dirty="0" smtClean="0"/>
              <a:t>5/20/2017</a:t>
            </a:r>
          </a:p>
          <a:p>
            <a:r>
              <a:rPr lang="en-US" dirty="0" smtClean="0"/>
              <a:t>AAPT-NYSS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83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“REAL” (via Tom Foster)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186" y="2336800"/>
            <a:ext cx="3505115" cy="3598863"/>
          </a:xfrm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45726372"/>
              </p:ext>
            </p:extLst>
          </p:nvPr>
        </p:nvGraphicFramePr>
        <p:xfrm>
          <a:off x="5813291" y="3032259"/>
          <a:ext cx="470058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5554"/>
                <a:gridCol w="18850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Toulmin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Foster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Warrants,</a:t>
                      </a:r>
                      <a:r>
                        <a:rPr lang="en-US" baseline="0" dirty="0" smtClean="0"/>
                        <a:t> Backing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Evidence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Answer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Qualifier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Limits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75797" y="5525037"/>
            <a:ext cx="3863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(Foster, 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2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Silent Demo</a:t>
            </a:r>
          </a:p>
          <a:p>
            <a:r>
              <a:rPr lang="en-US" dirty="0" smtClean="0"/>
              <a:t>After the Lab</a:t>
            </a:r>
          </a:p>
          <a:p>
            <a:r>
              <a:rPr lang="en-US" dirty="0" smtClean="0"/>
              <a:t>Exams </a:t>
            </a:r>
            <a:endParaRPr lang="en-US" dirty="0"/>
          </a:p>
        </p:txBody>
      </p:sp>
      <p:pic>
        <p:nvPicPr>
          <p:cNvPr id="2050" name="Picture 2" descr="Sympathetic Tuning Fork 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58" y="3894954"/>
            <a:ext cx="2539408" cy="222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7258" y="3627050"/>
            <a:ext cx="3745979" cy="212447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542208" y="5751523"/>
            <a:ext cx="6649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http://serc.carleton.edu/dmvideos/videos/keep_time.html</a:t>
            </a:r>
          </a:p>
        </p:txBody>
      </p:sp>
    </p:spTree>
    <p:extLst>
      <p:ext uri="{BB962C8B-B14F-4D97-AF65-F5344CB8AC3E}">
        <p14:creationId xmlns:p14="http://schemas.microsoft.com/office/powerpoint/2010/main" val="282978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Apple, D.K. (2000). </a:t>
            </a:r>
            <a:r>
              <a:rPr lang="en-US" i="1" dirty="0"/>
              <a:t>Learning Assessment Journal</a:t>
            </a:r>
            <a:r>
              <a:rPr lang="en-US" dirty="0"/>
              <a:t>, 4/e. Pacific Crest: Lisle, IL. Available from www.pcrest.com</a:t>
            </a:r>
          </a:p>
          <a:p>
            <a:r>
              <a:rPr lang="en-US" dirty="0" smtClean="0"/>
              <a:t>Ennis</a:t>
            </a:r>
            <a:r>
              <a:rPr lang="en-US" dirty="0"/>
              <a:t>, R. H. (1993). Critical thinking assessment. </a:t>
            </a:r>
            <a:r>
              <a:rPr lang="en-US" i="1" dirty="0"/>
              <a:t>Theory Into Practice, 32</a:t>
            </a:r>
            <a:r>
              <a:rPr lang="en-US" dirty="0"/>
              <a:t>, 179–186. </a:t>
            </a:r>
            <a:endParaRPr lang="en-US" dirty="0" smtClean="0"/>
          </a:p>
          <a:p>
            <a:r>
              <a:rPr lang="en-US" dirty="0"/>
              <a:t>Foster, Tom (2016). W34: Research-Based Alternatives to Traditional Physics Problems, AAPT SM2016 (Sacramento)</a:t>
            </a:r>
          </a:p>
          <a:p>
            <a:r>
              <a:rPr lang="en-US" dirty="0" smtClean="0"/>
              <a:t>Halpern</a:t>
            </a:r>
            <a:r>
              <a:rPr lang="en-US" dirty="0"/>
              <a:t>, D. F. (2014). </a:t>
            </a:r>
            <a:r>
              <a:rPr lang="en-US" i="1" dirty="0"/>
              <a:t>Thought and knowledge: An introduction to critical thinking</a:t>
            </a:r>
            <a:r>
              <a:rPr lang="en-US" dirty="0"/>
              <a:t> (5th ed.). New York, NY: Psychology </a:t>
            </a:r>
            <a:r>
              <a:rPr lang="en-US" dirty="0" smtClean="0"/>
              <a:t>Press. </a:t>
            </a:r>
          </a:p>
          <a:p>
            <a:r>
              <a:rPr lang="en-US" dirty="0" err="1" smtClean="0"/>
              <a:t>Zollner</a:t>
            </a:r>
            <a:r>
              <a:rPr lang="en-US" dirty="0" smtClean="0"/>
              <a:t>, A. (2008). Critical thinking in high school physics. For ED5251 at Mt. St. Mary’s College. </a:t>
            </a:r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://www.slideshare.net/zollnera/critical-thinking-in-high-school-physics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08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Reasonable </a:t>
            </a:r>
            <a:r>
              <a:rPr lang="en-US" dirty="0"/>
              <a:t>reflective thinking focused on deciding what to believe or do. </a:t>
            </a:r>
            <a:r>
              <a:rPr lang="en-US" dirty="0" smtClean="0"/>
              <a:t>(Ennis, 1993)</a:t>
            </a:r>
          </a:p>
          <a:p>
            <a:r>
              <a:rPr lang="en-US" dirty="0"/>
              <a:t>The use of thinking strategies that increase the probability of a desirable outcome. (Halpern, 1994)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129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 CT skills?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Generally?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 physics?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06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some CT skills?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Make inferences</a:t>
            </a:r>
          </a:p>
          <a:p>
            <a:r>
              <a:rPr lang="en-US" dirty="0" smtClean="0"/>
              <a:t>Analyze arguments</a:t>
            </a:r>
          </a:p>
          <a:p>
            <a:r>
              <a:rPr lang="en-US" dirty="0" smtClean="0"/>
              <a:t>Identify assumptions</a:t>
            </a:r>
          </a:p>
          <a:p>
            <a:r>
              <a:rPr lang="en-US" dirty="0" smtClean="0"/>
              <a:t>Distinguish fact from opinion</a:t>
            </a:r>
          </a:p>
          <a:p>
            <a:r>
              <a:rPr lang="en-US" dirty="0" smtClean="0"/>
              <a:t>Recognize fallacy, bias, irrelevance</a:t>
            </a:r>
          </a:p>
          <a:p>
            <a:r>
              <a:rPr lang="en-US" dirty="0" smtClean="0"/>
              <a:t>Assess reliability of a source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Zollner</a:t>
            </a:r>
            <a:r>
              <a:rPr lang="en-US" dirty="0" smtClean="0"/>
              <a:t>, 2008)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35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PHY103 Understanding Sound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Gen. Ed. elective</a:t>
            </a:r>
          </a:p>
          <a:p>
            <a:pPr lvl="1"/>
            <a:r>
              <a:rPr lang="en-US" dirty="0" smtClean="0"/>
              <a:t>No prerequisites</a:t>
            </a:r>
          </a:p>
          <a:p>
            <a:pPr lvl="1"/>
            <a:r>
              <a:rPr lang="en-US" dirty="0" smtClean="0"/>
              <a:t>No science majors</a:t>
            </a:r>
          </a:p>
          <a:p>
            <a:r>
              <a:rPr lang="en-US" dirty="0" smtClean="0"/>
              <a:t>No dedicated “lab”</a:t>
            </a:r>
          </a:p>
          <a:p>
            <a:r>
              <a:rPr lang="en-US" dirty="0" smtClean="0"/>
              <a:t>Small enrollment</a:t>
            </a:r>
          </a:p>
          <a:p>
            <a:r>
              <a:rPr lang="en-US" dirty="0" smtClean="0"/>
              <a:t>Requirement for DMP minor in Music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10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Encouraging CT in PHY103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Logs</a:t>
            </a:r>
          </a:p>
          <a:p>
            <a:r>
              <a:rPr lang="en-US" dirty="0" smtClean="0"/>
              <a:t>Reflective writing</a:t>
            </a:r>
          </a:p>
          <a:p>
            <a:r>
              <a:rPr lang="en-US" dirty="0" smtClean="0"/>
              <a:t>Argumentation </a:t>
            </a:r>
            <a:r>
              <a:rPr lang="en-US" dirty="0"/>
              <a:t>(“REAL” forms)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82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Log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 Adapted from Apple, D.K. (2000). </a:t>
            </a:r>
            <a:r>
              <a:rPr lang="en-US" i="1" dirty="0"/>
              <a:t>Learning Assessment Journal</a:t>
            </a:r>
            <a:r>
              <a:rPr lang="en-US" dirty="0"/>
              <a:t>, 4/e. Pacific Crest: Lisle, IL. Available from www.pcrest.com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82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Reflective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Journal (weekly)</a:t>
            </a:r>
          </a:p>
          <a:p>
            <a:r>
              <a:rPr lang="en-US" dirty="0" smtClean="0"/>
              <a:t>Learning Commentary (one per unit)</a:t>
            </a:r>
          </a:p>
          <a:p>
            <a:r>
              <a:rPr lang="en-US" dirty="0" smtClean="0"/>
              <a:t>Total points scheme</a:t>
            </a:r>
          </a:p>
          <a:p>
            <a:pPr lvl="1"/>
            <a:r>
              <a:rPr lang="en-US" dirty="0" smtClean="0"/>
              <a:t>Excellent writers get done early</a:t>
            </a:r>
          </a:p>
          <a:p>
            <a:pPr lvl="1"/>
            <a:r>
              <a:rPr lang="en-US" dirty="0" smtClean="0"/>
              <a:t>Poor writers get decent grade for trying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07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“REAL”- </a:t>
            </a:r>
            <a:r>
              <a:rPr lang="en-US" dirty="0" err="1" smtClean="0"/>
              <a:t>Toulmin</a:t>
            </a:r>
            <a:r>
              <a:rPr lang="en-US" dirty="0" smtClean="0"/>
              <a:t> repackaged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746" y="2336800"/>
            <a:ext cx="4798484" cy="3598863"/>
          </a:xfrm>
        </p:spPr>
      </p:pic>
      <p:sp>
        <p:nvSpPr>
          <p:cNvPr id="9" name="TextBox 8"/>
          <p:cNvSpPr txBox="1"/>
          <p:nvPr/>
        </p:nvSpPr>
        <p:spPr>
          <a:xfrm>
            <a:off x="1021393" y="6253631"/>
            <a:ext cx="927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https://en.wikipedia.org/wiki/Stephen_Toulmin#The_Toulmin_Model_of_Argument</a:t>
            </a:r>
          </a:p>
        </p:txBody>
      </p:sp>
    </p:spTree>
    <p:extLst>
      <p:ext uri="{BB962C8B-B14F-4D97-AF65-F5344CB8AC3E}">
        <p14:creationId xmlns:p14="http://schemas.microsoft.com/office/powerpoint/2010/main" val="376507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2672</TotalTime>
  <Words>248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Trebuchet MS</vt:lpstr>
      <vt:lpstr>Berlin</vt:lpstr>
      <vt:lpstr>Promoting Critical Thinking</vt:lpstr>
      <vt:lpstr>What is CT?</vt:lpstr>
      <vt:lpstr>What are some CT skills?</vt:lpstr>
      <vt:lpstr>What are some CT skills?</vt:lpstr>
      <vt:lpstr>PHY103 Understanding Sound</vt:lpstr>
      <vt:lpstr>Encouraging CT in PHY103</vt:lpstr>
      <vt:lpstr>Reading Log Form</vt:lpstr>
      <vt:lpstr>Reflective Writing</vt:lpstr>
      <vt:lpstr>“REAL”- Toulmin repackaged</vt:lpstr>
      <vt:lpstr>“REAL” (via Tom Foster)</vt:lpstr>
      <vt:lpstr>When?</vt:lpstr>
      <vt:lpstr>Sources</vt:lpstr>
    </vt:vector>
  </TitlesOfParts>
  <Company>Buffalo State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Promoting Critical Thinking</dc:title>
  <dc:creator>Abbott, David S.</dc:creator>
  <cp:lastModifiedBy>Abbott, David S.</cp:lastModifiedBy>
  <cp:revision>25</cp:revision>
  <dcterms:created xsi:type="dcterms:W3CDTF">2017-05-18T17:32:42Z</dcterms:created>
  <dcterms:modified xsi:type="dcterms:W3CDTF">2017-05-20T14:05:11Z</dcterms:modified>
</cp:coreProperties>
</file>