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302" r:id="rId4"/>
    <p:sldId id="303" r:id="rId5"/>
    <p:sldId id="304" r:id="rId6"/>
    <p:sldId id="261" r:id="rId7"/>
    <p:sldId id="263" r:id="rId8"/>
    <p:sldId id="265" r:id="rId9"/>
    <p:sldId id="266" r:id="rId10"/>
    <p:sldId id="267" r:id="rId11"/>
    <p:sldId id="268" r:id="rId12"/>
    <p:sldId id="299" r:id="rId13"/>
    <p:sldId id="269" r:id="rId14"/>
    <p:sldId id="270" r:id="rId15"/>
    <p:sldId id="271" r:id="rId16"/>
    <p:sldId id="272" r:id="rId17"/>
    <p:sldId id="273" r:id="rId18"/>
    <p:sldId id="274" r:id="rId19"/>
    <p:sldId id="301" r:id="rId20"/>
    <p:sldId id="305" r:id="rId21"/>
    <p:sldId id="260" r:id="rId22"/>
    <p:sldId id="307" r:id="rId23"/>
    <p:sldId id="275" r:id="rId24"/>
    <p:sldId id="306" r:id="rId25"/>
    <p:sldId id="277" r:id="rId26"/>
    <p:sldId id="292" r:id="rId27"/>
    <p:sldId id="278" r:id="rId28"/>
    <p:sldId id="300" r:id="rId29"/>
    <p:sldId id="295" r:id="rId30"/>
    <p:sldId id="279" r:id="rId31"/>
    <p:sldId id="293" r:id="rId32"/>
    <p:sldId id="280" r:id="rId33"/>
    <p:sldId id="282" r:id="rId34"/>
    <p:sldId id="281" r:id="rId35"/>
    <p:sldId id="296" r:id="rId36"/>
    <p:sldId id="283" r:id="rId37"/>
    <p:sldId id="284" r:id="rId38"/>
    <p:sldId id="285" r:id="rId39"/>
    <p:sldId id="286" r:id="rId40"/>
    <p:sldId id="297" r:id="rId41"/>
    <p:sldId id="287" r:id="rId42"/>
    <p:sldId id="288" r:id="rId43"/>
    <p:sldId id="289" r:id="rId44"/>
    <p:sldId id="298" r:id="rId45"/>
    <p:sldId id="290" r:id="rId46"/>
    <p:sldId id="29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21" autoAdjust="0"/>
    <p:restoredTop sz="94660"/>
  </p:normalViewPr>
  <p:slideViewPr>
    <p:cSldViewPr>
      <p:cViewPr varScale="1">
        <p:scale>
          <a:sx n="70" d="100"/>
          <a:sy n="70" d="100"/>
        </p:scale>
        <p:origin x="-56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A2526-E868-4343-B381-67A5C31143C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83B22B3-3A49-499F-9C13-C001A1C07A19}">
      <dgm:prSet phldrT="[Text]" custT="1">
        <dgm:style>
          <a:lnRef idx="2">
            <a:schemeClr val="accent1"/>
          </a:lnRef>
          <a:fillRef idx="1">
            <a:schemeClr val="lt1"/>
          </a:fillRef>
          <a:effectRef idx="0">
            <a:schemeClr val="accent1"/>
          </a:effectRef>
          <a:fontRef idx="minor">
            <a:schemeClr val="dk1"/>
          </a:fontRef>
        </dgm:style>
      </dgm:prSet>
      <dgm:spPr>
        <a:solidFill>
          <a:schemeClr val="bg1"/>
        </a:solidFill>
      </dgm:spPr>
      <dgm:t>
        <a:bodyPr/>
        <a:lstStyle/>
        <a:p>
          <a:r>
            <a:rPr lang="en-US" sz="1600" dirty="0" smtClean="0"/>
            <a:t>Pedagogical Content Knowledge</a:t>
          </a:r>
        </a:p>
        <a:p>
          <a:r>
            <a:rPr lang="en-US" sz="1600" dirty="0" smtClean="0"/>
            <a:t>PCK</a:t>
          </a:r>
          <a:endParaRPr lang="en-US" sz="1600" dirty="0"/>
        </a:p>
      </dgm:t>
    </dgm:pt>
    <dgm:pt modelId="{836D8E01-07E9-45FD-A775-69583A2DE7A2}" type="parTrans" cxnId="{C6C85A21-7CCA-453B-ACEB-30D933E8F8B6}">
      <dgm:prSet/>
      <dgm:spPr/>
      <dgm:t>
        <a:bodyPr/>
        <a:lstStyle/>
        <a:p>
          <a:endParaRPr lang="en-US"/>
        </a:p>
      </dgm:t>
    </dgm:pt>
    <dgm:pt modelId="{CA5AA2E3-6E7E-4195-903E-0F043094ED75}" type="sibTrans" cxnId="{C6C85A21-7CCA-453B-ACEB-30D933E8F8B6}">
      <dgm:prSet/>
      <dgm:spPr/>
      <dgm:t>
        <a:bodyPr/>
        <a:lstStyle/>
        <a:p>
          <a:endParaRPr lang="en-US"/>
        </a:p>
      </dgm:t>
    </dgm:pt>
    <dgm:pt modelId="{916C97A3-D915-4B79-BC23-62E2710D96BB}">
      <dgm:prSet phldrT="[Text]" custT="1">
        <dgm:style>
          <a:lnRef idx="2">
            <a:schemeClr val="accent2"/>
          </a:lnRef>
          <a:fillRef idx="1">
            <a:schemeClr val="lt1"/>
          </a:fillRef>
          <a:effectRef idx="0">
            <a:schemeClr val="accent2"/>
          </a:effectRef>
          <a:fontRef idx="minor">
            <a:schemeClr val="dk1"/>
          </a:fontRef>
        </dgm:style>
      </dgm:prSet>
      <dgm:spPr>
        <a:solidFill>
          <a:schemeClr val="bg1"/>
        </a:solidFill>
      </dgm:spPr>
      <dgm:t>
        <a:bodyPr/>
        <a:lstStyle/>
        <a:p>
          <a:r>
            <a:rPr lang="en-US" sz="1600" dirty="0" smtClean="0"/>
            <a:t>Subject Matter Knowledge</a:t>
          </a:r>
        </a:p>
        <a:p>
          <a:r>
            <a:rPr lang="en-US" sz="1600" dirty="0" smtClean="0"/>
            <a:t>SMK</a:t>
          </a:r>
          <a:endParaRPr lang="en-US" sz="1600" dirty="0"/>
        </a:p>
      </dgm:t>
    </dgm:pt>
    <dgm:pt modelId="{FD5777BE-F5C4-44AD-ADA1-65CC9D117BE4}" type="parTrans" cxnId="{752C4426-6C9F-4AA6-B62E-F2B178F78CD7}">
      <dgm:prSet/>
      <dgm:spPr/>
      <dgm:t>
        <a:bodyPr/>
        <a:lstStyle/>
        <a:p>
          <a:endParaRPr lang="en-US"/>
        </a:p>
      </dgm:t>
    </dgm:pt>
    <dgm:pt modelId="{EA9A0E21-B435-4387-84FE-6E9F7B2097DD}" type="sibTrans" cxnId="{752C4426-6C9F-4AA6-B62E-F2B178F78CD7}">
      <dgm:prSet/>
      <dgm:spPr/>
      <dgm:t>
        <a:bodyPr/>
        <a:lstStyle/>
        <a:p>
          <a:endParaRPr lang="en-US"/>
        </a:p>
      </dgm:t>
    </dgm:pt>
    <dgm:pt modelId="{20F54F93-695B-492C-8C73-1946E512D01E}">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smtClean="0"/>
            <a:t>Pedagogical Knowledge</a:t>
          </a:r>
        </a:p>
        <a:p>
          <a:r>
            <a:rPr lang="en-US" dirty="0" smtClean="0"/>
            <a:t>PK</a:t>
          </a:r>
          <a:endParaRPr lang="en-US" dirty="0"/>
        </a:p>
      </dgm:t>
    </dgm:pt>
    <dgm:pt modelId="{92EA50F5-464C-433A-841E-3ECF34888077}" type="parTrans" cxnId="{B81E1DE9-E744-4BF0-A77B-DA317AABC045}">
      <dgm:prSet/>
      <dgm:spPr/>
      <dgm:t>
        <a:bodyPr/>
        <a:lstStyle/>
        <a:p>
          <a:endParaRPr lang="en-US"/>
        </a:p>
      </dgm:t>
    </dgm:pt>
    <dgm:pt modelId="{DD76424A-D6A9-4658-9C51-D25B83CC401B}" type="sibTrans" cxnId="{B81E1DE9-E744-4BF0-A77B-DA317AABC045}">
      <dgm:prSet/>
      <dgm:spPr/>
      <dgm:t>
        <a:bodyPr/>
        <a:lstStyle/>
        <a:p>
          <a:endParaRPr lang="en-US"/>
        </a:p>
      </dgm:t>
    </dgm:pt>
    <dgm:pt modelId="{C8C848D6-4350-45D7-BCEB-5F026878F8F2}">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smtClean="0"/>
            <a:t>Knowledge of </a:t>
          </a:r>
        </a:p>
        <a:p>
          <a:r>
            <a:rPr lang="en-US" dirty="0" smtClean="0"/>
            <a:t>Context</a:t>
          </a:r>
          <a:endParaRPr lang="en-US" dirty="0"/>
        </a:p>
      </dgm:t>
    </dgm:pt>
    <dgm:pt modelId="{B033A195-0159-4766-8CBB-2F3EA0C56AEB}" type="parTrans" cxnId="{5049EF16-7B34-428A-95B9-6DBE8D1C5CAC}">
      <dgm:prSet/>
      <dgm:spPr/>
      <dgm:t>
        <a:bodyPr/>
        <a:lstStyle/>
        <a:p>
          <a:endParaRPr lang="en-US"/>
        </a:p>
      </dgm:t>
    </dgm:pt>
    <dgm:pt modelId="{51559FBF-3839-4390-A492-6CD5D93C982C}" type="sibTrans" cxnId="{5049EF16-7B34-428A-95B9-6DBE8D1C5CAC}">
      <dgm:prSet/>
      <dgm:spPr/>
      <dgm:t>
        <a:bodyPr/>
        <a:lstStyle/>
        <a:p>
          <a:endParaRPr lang="en-US"/>
        </a:p>
      </dgm:t>
    </dgm:pt>
    <dgm:pt modelId="{5F307A61-27E3-473B-80F2-4B050B86EC7C}" type="pres">
      <dgm:prSet presAssocID="{15BA2526-E868-4343-B381-67A5C31143C5}" presName="cycle" presStyleCnt="0">
        <dgm:presLayoutVars>
          <dgm:chMax val="1"/>
          <dgm:dir/>
          <dgm:animLvl val="ctr"/>
          <dgm:resizeHandles val="exact"/>
        </dgm:presLayoutVars>
      </dgm:prSet>
      <dgm:spPr/>
    </dgm:pt>
    <dgm:pt modelId="{4CB5A653-2EFD-43FC-8071-3A22726D8569}" type="pres">
      <dgm:prSet presAssocID="{783B22B3-3A49-499F-9C13-C001A1C07A19}" presName="centerShape" presStyleLbl="node0" presStyleIdx="0" presStyleCnt="1" custFlipHor="1" custScaleX="192979" custScaleY="67913" custLinFactNeighborX="437" custLinFactNeighborY="-13512"/>
      <dgm:spPr>
        <a:prstGeom prst="flowChartPreparation">
          <a:avLst/>
        </a:prstGeom>
      </dgm:spPr>
      <dgm:t>
        <a:bodyPr/>
        <a:lstStyle/>
        <a:p>
          <a:endParaRPr lang="en-US"/>
        </a:p>
      </dgm:t>
    </dgm:pt>
    <dgm:pt modelId="{82D3C20F-EA56-4CD9-AA75-5795C419D123}" type="pres">
      <dgm:prSet presAssocID="{FD5777BE-F5C4-44AD-ADA1-65CC9D117BE4}" presName="Name9" presStyleLbl="parChTrans1D2" presStyleIdx="0" presStyleCnt="3"/>
      <dgm:spPr/>
    </dgm:pt>
    <dgm:pt modelId="{21DDF8ED-462F-4915-ACE2-9D74D3879601}" type="pres">
      <dgm:prSet presAssocID="{FD5777BE-F5C4-44AD-ADA1-65CC9D117BE4}" presName="connTx" presStyleLbl="parChTrans1D2" presStyleIdx="0" presStyleCnt="3"/>
      <dgm:spPr/>
    </dgm:pt>
    <dgm:pt modelId="{CC00534E-A767-4324-8846-B60E655D1B5D}" type="pres">
      <dgm:prSet presAssocID="{916C97A3-D915-4B79-BC23-62E2710D96BB}" presName="node" presStyleLbl="node1" presStyleIdx="0" presStyleCnt="3" custScaleY="73029" custRadScaleRad="113873" custRadScaleInc="-47582">
        <dgm:presLayoutVars>
          <dgm:bulletEnabled val="1"/>
        </dgm:presLayoutVars>
      </dgm:prSet>
      <dgm:spPr>
        <a:prstGeom prst="flowChartProcess">
          <a:avLst/>
        </a:prstGeom>
      </dgm:spPr>
      <dgm:t>
        <a:bodyPr/>
        <a:lstStyle/>
        <a:p>
          <a:endParaRPr lang="en-US"/>
        </a:p>
      </dgm:t>
    </dgm:pt>
    <dgm:pt modelId="{B760E8EA-A963-43D6-9A6A-8B819A8D7587}" type="pres">
      <dgm:prSet presAssocID="{92EA50F5-464C-433A-841E-3ECF34888077}" presName="Name9" presStyleLbl="parChTrans1D2" presStyleIdx="1" presStyleCnt="3"/>
      <dgm:spPr/>
    </dgm:pt>
    <dgm:pt modelId="{8FF27CBB-FDCE-4B7F-8851-D5809E570B0B}" type="pres">
      <dgm:prSet presAssocID="{92EA50F5-464C-433A-841E-3ECF34888077}" presName="connTx" presStyleLbl="parChTrans1D2" presStyleIdx="1" presStyleCnt="3"/>
      <dgm:spPr/>
    </dgm:pt>
    <dgm:pt modelId="{EA30CC88-45AB-4AA4-8BCC-0CE36AD298E4}" type="pres">
      <dgm:prSet presAssocID="{20F54F93-695B-492C-8C73-1946E512D01E}" presName="node" presStyleLbl="node1" presStyleIdx="1" presStyleCnt="3" custScaleY="77993" custRadScaleRad="115437" custRadScaleInc="-147988">
        <dgm:presLayoutVars>
          <dgm:bulletEnabled val="1"/>
        </dgm:presLayoutVars>
      </dgm:prSet>
      <dgm:spPr>
        <a:prstGeom prst="flowChartConnector">
          <a:avLst/>
        </a:prstGeom>
      </dgm:spPr>
      <dgm:t>
        <a:bodyPr/>
        <a:lstStyle/>
        <a:p>
          <a:endParaRPr lang="en-US"/>
        </a:p>
      </dgm:t>
    </dgm:pt>
    <dgm:pt modelId="{CAE7330B-90F3-449D-83CA-7F691EE08188}" type="pres">
      <dgm:prSet presAssocID="{B033A195-0159-4766-8CBB-2F3EA0C56AEB}" presName="Name9" presStyleLbl="parChTrans1D2" presStyleIdx="2" presStyleCnt="3"/>
      <dgm:spPr/>
    </dgm:pt>
    <dgm:pt modelId="{014D9FCB-6100-44F3-B149-BD24F170B3CC}" type="pres">
      <dgm:prSet presAssocID="{B033A195-0159-4766-8CBB-2F3EA0C56AEB}" presName="connTx" presStyleLbl="parChTrans1D2" presStyleIdx="2" presStyleCnt="3"/>
      <dgm:spPr/>
    </dgm:pt>
    <dgm:pt modelId="{78C1240B-11E3-43A8-AF5D-BA31D73A818E}" type="pres">
      <dgm:prSet presAssocID="{C8C848D6-4350-45D7-BCEB-5F026878F8F2}" presName="node" presStyleLbl="node1" presStyleIdx="2" presStyleCnt="3" custScaleY="62251" custRadScaleRad="49345" custRadScaleInc="-98309">
        <dgm:presLayoutVars>
          <dgm:bulletEnabled val="1"/>
        </dgm:presLayoutVars>
      </dgm:prSet>
      <dgm:spPr>
        <a:prstGeom prst="flowChartManualOperation">
          <a:avLst/>
        </a:prstGeom>
      </dgm:spPr>
      <dgm:t>
        <a:bodyPr/>
        <a:lstStyle/>
        <a:p>
          <a:endParaRPr lang="en-US"/>
        </a:p>
      </dgm:t>
    </dgm:pt>
  </dgm:ptLst>
  <dgm:cxnLst>
    <dgm:cxn modelId="{C95B1413-20EC-438B-9D6B-5CA22E371EEF}" type="presOf" srcId="{FD5777BE-F5C4-44AD-ADA1-65CC9D117BE4}" destId="{21DDF8ED-462F-4915-ACE2-9D74D3879601}" srcOrd="1" destOrd="0" presId="urn:microsoft.com/office/officeart/2005/8/layout/radial1"/>
    <dgm:cxn modelId="{752C4426-6C9F-4AA6-B62E-F2B178F78CD7}" srcId="{783B22B3-3A49-499F-9C13-C001A1C07A19}" destId="{916C97A3-D915-4B79-BC23-62E2710D96BB}" srcOrd="0" destOrd="0" parTransId="{FD5777BE-F5C4-44AD-ADA1-65CC9D117BE4}" sibTransId="{EA9A0E21-B435-4387-84FE-6E9F7B2097DD}"/>
    <dgm:cxn modelId="{CF0EC3A7-1085-45ED-966F-632BA20C9087}" type="presOf" srcId="{B033A195-0159-4766-8CBB-2F3EA0C56AEB}" destId="{CAE7330B-90F3-449D-83CA-7F691EE08188}" srcOrd="0" destOrd="0" presId="urn:microsoft.com/office/officeart/2005/8/layout/radial1"/>
    <dgm:cxn modelId="{29077600-08EF-4D5C-BFC5-B528EE41BF86}" type="presOf" srcId="{C8C848D6-4350-45D7-BCEB-5F026878F8F2}" destId="{78C1240B-11E3-43A8-AF5D-BA31D73A818E}" srcOrd="0" destOrd="0" presId="urn:microsoft.com/office/officeart/2005/8/layout/radial1"/>
    <dgm:cxn modelId="{85AEEC37-B2B3-4E1D-9B12-156C3CE86531}" type="presOf" srcId="{783B22B3-3A49-499F-9C13-C001A1C07A19}" destId="{4CB5A653-2EFD-43FC-8071-3A22726D8569}" srcOrd="0" destOrd="0" presId="urn:microsoft.com/office/officeart/2005/8/layout/radial1"/>
    <dgm:cxn modelId="{3421668E-16CB-4A4C-B3CC-514E61334A25}" type="presOf" srcId="{FD5777BE-F5C4-44AD-ADA1-65CC9D117BE4}" destId="{82D3C20F-EA56-4CD9-AA75-5795C419D123}" srcOrd="0" destOrd="0" presId="urn:microsoft.com/office/officeart/2005/8/layout/radial1"/>
    <dgm:cxn modelId="{65725B7C-654D-4C57-8318-368E041EB3E0}" type="presOf" srcId="{92EA50F5-464C-433A-841E-3ECF34888077}" destId="{B760E8EA-A963-43D6-9A6A-8B819A8D7587}" srcOrd="0" destOrd="0" presId="urn:microsoft.com/office/officeart/2005/8/layout/radial1"/>
    <dgm:cxn modelId="{BBA10E60-8A3F-4D3D-9BF2-AF46070FBA9D}" type="presOf" srcId="{B033A195-0159-4766-8CBB-2F3EA0C56AEB}" destId="{014D9FCB-6100-44F3-B149-BD24F170B3CC}" srcOrd="1" destOrd="0" presId="urn:microsoft.com/office/officeart/2005/8/layout/radial1"/>
    <dgm:cxn modelId="{00A475D2-F381-4B3E-9141-28FE1BB0E4FA}" type="presOf" srcId="{20F54F93-695B-492C-8C73-1946E512D01E}" destId="{EA30CC88-45AB-4AA4-8BCC-0CE36AD298E4}" srcOrd="0" destOrd="0" presId="urn:microsoft.com/office/officeart/2005/8/layout/radial1"/>
    <dgm:cxn modelId="{EAA411F1-EBED-4E3A-A2F5-DF05ED8D8B5A}" type="presOf" srcId="{15BA2526-E868-4343-B381-67A5C31143C5}" destId="{5F307A61-27E3-473B-80F2-4B050B86EC7C}" srcOrd="0" destOrd="0" presId="urn:microsoft.com/office/officeart/2005/8/layout/radial1"/>
    <dgm:cxn modelId="{5049EF16-7B34-428A-95B9-6DBE8D1C5CAC}" srcId="{783B22B3-3A49-499F-9C13-C001A1C07A19}" destId="{C8C848D6-4350-45D7-BCEB-5F026878F8F2}" srcOrd="2" destOrd="0" parTransId="{B033A195-0159-4766-8CBB-2F3EA0C56AEB}" sibTransId="{51559FBF-3839-4390-A492-6CD5D93C982C}"/>
    <dgm:cxn modelId="{B81E1DE9-E744-4BF0-A77B-DA317AABC045}" srcId="{783B22B3-3A49-499F-9C13-C001A1C07A19}" destId="{20F54F93-695B-492C-8C73-1946E512D01E}" srcOrd="1" destOrd="0" parTransId="{92EA50F5-464C-433A-841E-3ECF34888077}" sibTransId="{DD76424A-D6A9-4658-9C51-D25B83CC401B}"/>
    <dgm:cxn modelId="{5B4C6307-0895-47DD-BEF1-3BD0352F9DDE}" type="presOf" srcId="{92EA50F5-464C-433A-841E-3ECF34888077}" destId="{8FF27CBB-FDCE-4B7F-8851-D5809E570B0B}" srcOrd="1" destOrd="0" presId="urn:microsoft.com/office/officeart/2005/8/layout/radial1"/>
    <dgm:cxn modelId="{C6C85A21-7CCA-453B-ACEB-30D933E8F8B6}" srcId="{15BA2526-E868-4343-B381-67A5C31143C5}" destId="{783B22B3-3A49-499F-9C13-C001A1C07A19}" srcOrd="0" destOrd="0" parTransId="{836D8E01-07E9-45FD-A775-69583A2DE7A2}" sibTransId="{CA5AA2E3-6E7E-4195-903E-0F043094ED75}"/>
    <dgm:cxn modelId="{FCB46BDE-DECB-4739-B8D7-BCDD768B1A65}" type="presOf" srcId="{916C97A3-D915-4B79-BC23-62E2710D96BB}" destId="{CC00534E-A767-4324-8846-B60E655D1B5D}" srcOrd="0" destOrd="0" presId="urn:microsoft.com/office/officeart/2005/8/layout/radial1"/>
    <dgm:cxn modelId="{C0FBF844-2946-47BA-9022-E0C92B77FF7C}" type="presParOf" srcId="{5F307A61-27E3-473B-80F2-4B050B86EC7C}" destId="{4CB5A653-2EFD-43FC-8071-3A22726D8569}" srcOrd="0" destOrd="0" presId="urn:microsoft.com/office/officeart/2005/8/layout/radial1"/>
    <dgm:cxn modelId="{6B3E7975-AC24-4112-823F-A17DBE7BB006}" type="presParOf" srcId="{5F307A61-27E3-473B-80F2-4B050B86EC7C}" destId="{82D3C20F-EA56-4CD9-AA75-5795C419D123}" srcOrd="1" destOrd="0" presId="urn:microsoft.com/office/officeart/2005/8/layout/radial1"/>
    <dgm:cxn modelId="{4C93775D-3060-4C29-A042-2B4E0A72986A}" type="presParOf" srcId="{82D3C20F-EA56-4CD9-AA75-5795C419D123}" destId="{21DDF8ED-462F-4915-ACE2-9D74D3879601}" srcOrd="0" destOrd="0" presId="urn:microsoft.com/office/officeart/2005/8/layout/radial1"/>
    <dgm:cxn modelId="{C419DC88-978D-46B7-9A10-CFC5A1DBAA42}" type="presParOf" srcId="{5F307A61-27E3-473B-80F2-4B050B86EC7C}" destId="{CC00534E-A767-4324-8846-B60E655D1B5D}" srcOrd="2" destOrd="0" presId="urn:microsoft.com/office/officeart/2005/8/layout/radial1"/>
    <dgm:cxn modelId="{03628E52-4306-4818-A7B4-0E66E899BEDB}" type="presParOf" srcId="{5F307A61-27E3-473B-80F2-4B050B86EC7C}" destId="{B760E8EA-A963-43D6-9A6A-8B819A8D7587}" srcOrd="3" destOrd="0" presId="urn:microsoft.com/office/officeart/2005/8/layout/radial1"/>
    <dgm:cxn modelId="{1BCAC8AA-0B11-45CC-A1EA-72501DB0C4F6}" type="presParOf" srcId="{B760E8EA-A963-43D6-9A6A-8B819A8D7587}" destId="{8FF27CBB-FDCE-4B7F-8851-D5809E570B0B}" srcOrd="0" destOrd="0" presId="urn:microsoft.com/office/officeart/2005/8/layout/radial1"/>
    <dgm:cxn modelId="{3A67B113-DD4C-4772-B70E-B00A982643A7}" type="presParOf" srcId="{5F307A61-27E3-473B-80F2-4B050B86EC7C}" destId="{EA30CC88-45AB-4AA4-8BCC-0CE36AD298E4}" srcOrd="4" destOrd="0" presId="urn:microsoft.com/office/officeart/2005/8/layout/radial1"/>
    <dgm:cxn modelId="{6E801174-4A04-43D5-B1B0-20E95ABD4BEB}" type="presParOf" srcId="{5F307A61-27E3-473B-80F2-4B050B86EC7C}" destId="{CAE7330B-90F3-449D-83CA-7F691EE08188}" srcOrd="5" destOrd="0" presId="urn:microsoft.com/office/officeart/2005/8/layout/radial1"/>
    <dgm:cxn modelId="{F85388E4-560C-453D-9904-2F6FA52D1931}" type="presParOf" srcId="{CAE7330B-90F3-449D-83CA-7F691EE08188}" destId="{014D9FCB-6100-44F3-B149-BD24F170B3CC}" srcOrd="0" destOrd="0" presId="urn:microsoft.com/office/officeart/2005/8/layout/radial1"/>
    <dgm:cxn modelId="{9154D4A8-FC20-4D88-BB2E-6DB967480805}" type="presParOf" srcId="{5F307A61-27E3-473B-80F2-4B050B86EC7C}" destId="{78C1240B-11E3-43A8-AF5D-BA31D73A818E}" srcOrd="6" destOrd="0" presId="urn:microsoft.com/office/officeart/2005/8/layout/radial1"/>
  </dgm:cxnLst>
  <dgm:bg/>
  <dgm:whole/>
</dgm:dataModel>
</file>

<file path=ppt/diagrams/data2.xml><?xml version="1.0" encoding="utf-8"?>
<dgm:dataModel xmlns:dgm="http://schemas.openxmlformats.org/drawingml/2006/diagram" xmlns:a="http://schemas.openxmlformats.org/drawingml/2006/main">
  <dgm:ptLst>
    <dgm:pt modelId="{15BA2526-E868-4343-B381-67A5C31143C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83B22B3-3A49-499F-9C13-C001A1C07A19}">
      <dgm:prSet phldrT="[Text]" custT="1">
        <dgm:style>
          <a:lnRef idx="2">
            <a:schemeClr val="accent1"/>
          </a:lnRef>
          <a:fillRef idx="1">
            <a:schemeClr val="lt1"/>
          </a:fillRef>
          <a:effectRef idx="0">
            <a:schemeClr val="accent1"/>
          </a:effectRef>
          <a:fontRef idx="minor">
            <a:schemeClr val="dk1"/>
          </a:fontRef>
        </dgm:style>
      </dgm:prSet>
      <dgm:spPr>
        <a:solidFill>
          <a:schemeClr val="accent1">
            <a:lumMod val="40000"/>
            <a:lumOff val="60000"/>
          </a:schemeClr>
        </a:solidFill>
      </dgm:spPr>
      <dgm:t>
        <a:bodyPr/>
        <a:lstStyle/>
        <a:p>
          <a:r>
            <a:rPr lang="en-US" sz="1600" dirty="0" smtClean="0"/>
            <a:t>Pedagogical Content Knowledge</a:t>
          </a:r>
        </a:p>
        <a:p>
          <a:r>
            <a:rPr lang="en-US" sz="1600" dirty="0" smtClean="0"/>
            <a:t>PCK</a:t>
          </a:r>
          <a:endParaRPr lang="en-US" sz="1600" dirty="0"/>
        </a:p>
      </dgm:t>
    </dgm:pt>
    <dgm:pt modelId="{836D8E01-07E9-45FD-A775-69583A2DE7A2}" type="parTrans" cxnId="{C6C85A21-7CCA-453B-ACEB-30D933E8F8B6}">
      <dgm:prSet/>
      <dgm:spPr/>
      <dgm:t>
        <a:bodyPr/>
        <a:lstStyle/>
        <a:p>
          <a:endParaRPr lang="en-US"/>
        </a:p>
      </dgm:t>
    </dgm:pt>
    <dgm:pt modelId="{CA5AA2E3-6E7E-4195-903E-0F043094ED75}" type="sibTrans" cxnId="{C6C85A21-7CCA-453B-ACEB-30D933E8F8B6}">
      <dgm:prSet/>
      <dgm:spPr/>
      <dgm:t>
        <a:bodyPr/>
        <a:lstStyle/>
        <a:p>
          <a:endParaRPr lang="en-US"/>
        </a:p>
      </dgm:t>
    </dgm:pt>
    <dgm:pt modelId="{916C97A3-D915-4B79-BC23-62E2710D96BB}">
      <dgm:prSet phldrT="[Text]" custT="1">
        <dgm:style>
          <a:lnRef idx="2">
            <a:schemeClr val="accent2"/>
          </a:lnRef>
          <a:fillRef idx="1">
            <a:schemeClr val="lt1"/>
          </a:fillRef>
          <a:effectRef idx="0">
            <a:schemeClr val="accent2"/>
          </a:effectRef>
          <a:fontRef idx="minor">
            <a:schemeClr val="dk1"/>
          </a:fontRef>
        </dgm:style>
      </dgm:prSet>
      <dgm:spPr>
        <a:solidFill>
          <a:schemeClr val="accent2">
            <a:lumMod val="40000"/>
            <a:lumOff val="60000"/>
          </a:schemeClr>
        </a:solidFill>
      </dgm:spPr>
      <dgm:t>
        <a:bodyPr/>
        <a:lstStyle/>
        <a:p>
          <a:r>
            <a:rPr lang="en-US" sz="1600" dirty="0" smtClean="0"/>
            <a:t>Subject Matter Knowledge</a:t>
          </a:r>
        </a:p>
        <a:p>
          <a:r>
            <a:rPr lang="en-US" sz="1600" dirty="0" smtClean="0"/>
            <a:t>SMK</a:t>
          </a:r>
          <a:endParaRPr lang="en-US" sz="1600" dirty="0"/>
        </a:p>
      </dgm:t>
    </dgm:pt>
    <dgm:pt modelId="{FD5777BE-F5C4-44AD-ADA1-65CC9D117BE4}" type="parTrans" cxnId="{752C4426-6C9F-4AA6-B62E-F2B178F78CD7}">
      <dgm:prSet/>
      <dgm:spPr/>
      <dgm:t>
        <a:bodyPr/>
        <a:lstStyle/>
        <a:p>
          <a:endParaRPr lang="en-US"/>
        </a:p>
      </dgm:t>
    </dgm:pt>
    <dgm:pt modelId="{EA9A0E21-B435-4387-84FE-6E9F7B2097DD}" type="sibTrans" cxnId="{752C4426-6C9F-4AA6-B62E-F2B178F78CD7}">
      <dgm:prSet/>
      <dgm:spPr/>
      <dgm:t>
        <a:bodyPr/>
        <a:lstStyle/>
        <a:p>
          <a:endParaRPr lang="en-US"/>
        </a:p>
      </dgm:t>
    </dgm:pt>
    <dgm:pt modelId="{20F54F93-695B-492C-8C73-1946E512D01E}">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smtClean="0"/>
            <a:t>Pedagogical Knowledge</a:t>
          </a:r>
        </a:p>
        <a:p>
          <a:r>
            <a:rPr lang="en-US" dirty="0" smtClean="0"/>
            <a:t>PK</a:t>
          </a:r>
          <a:endParaRPr lang="en-US" dirty="0"/>
        </a:p>
      </dgm:t>
    </dgm:pt>
    <dgm:pt modelId="{92EA50F5-464C-433A-841E-3ECF34888077}" type="parTrans" cxnId="{B81E1DE9-E744-4BF0-A77B-DA317AABC045}">
      <dgm:prSet/>
      <dgm:spPr/>
      <dgm:t>
        <a:bodyPr/>
        <a:lstStyle/>
        <a:p>
          <a:endParaRPr lang="en-US"/>
        </a:p>
      </dgm:t>
    </dgm:pt>
    <dgm:pt modelId="{DD76424A-D6A9-4658-9C51-D25B83CC401B}" type="sibTrans" cxnId="{B81E1DE9-E744-4BF0-A77B-DA317AABC045}">
      <dgm:prSet/>
      <dgm:spPr/>
      <dgm:t>
        <a:bodyPr/>
        <a:lstStyle/>
        <a:p>
          <a:endParaRPr lang="en-US"/>
        </a:p>
      </dgm:t>
    </dgm:pt>
    <dgm:pt modelId="{C8C848D6-4350-45D7-BCEB-5F026878F8F2}">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smtClean="0"/>
            <a:t>Knowledge of </a:t>
          </a:r>
        </a:p>
        <a:p>
          <a:r>
            <a:rPr lang="en-US" dirty="0" smtClean="0"/>
            <a:t>Context</a:t>
          </a:r>
          <a:endParaRPr lang="en-US" dirty="0"/>
        </a:p>
      </dgm:t>
    </dgm:pt>
    <dgm:pt modelId="{B033A195-0159-4766-8CBB-2F3EA0C56AEB}" type="parTrans" cxnId="{5049EF16-7B34-428A-95B9-6DBE8D1C5CAC}">
      <dgm:prSet/>
      <dgm:spPr/>
      <dgm:t>
        <a:bodyPr/>
        <a:lstStyle/>
        <a:p>
          <a:endParaRPr lang="en-US"/>
        </a:p>
      </dgm:t>
    </dgm:pt>
    <dgm:pt modelId="{51559FBF-3839-4390-A492-6CD5D93C982C}" type="sibTrans" cxnId="{5049EF16-7B34-428A-95B9-6DBE8D1C5CAC}">
      <dgm:prSet/>
      <dgm:spPr/>
      <dgm:t>
        <a:bodyPr/>
        <a:lstStyle/>
        <a:p>
          <a:endParaRPr lang="en-US"/>
        </a:p>
      </dgm:t>
    </dgm:pt>
    <dgm:pt modelId="{5F307A61-27E3-473B-80F2-4B050B86EC7C}" type="pres">
      <dgm:prSet presAssocID="{15BA2526-E868-4343-B381-67A5C31143C5}" presName="cycle" presStyleCnt="0">
        <dgm:presLayoutVars>
          <dgm:chMax val="1"/>
          <dgm:dir/>
          <dgm:animLvl val="ctr"/>
          <dgm:resizeHandles val="exact"/>
        </dgm:presLayoutVars>
      </dgm:prSet>
      <dgm:spPr/>
    </dgm:pt>
    <dgm:pt modelId="{4CB5A653-2EFD-43FC-8071-3A22726D8569}" type="pres">
      <dgm:prSet presAssocID="{783B22B3-3A49-499F-9C13-C001A1C07A19}" presName="centerShape" presStyleLbl="node0" presStyleIdx="0" presStyleCnt="1" custFlipHor="1" custScaleX="192979" custScaleY="67913" custLinFactNeighborX="437" custLinFactNeighborY="-13512"/>
      <dgm:spPr>
        <a:prstGeom prst="flowChartPreparation">
          <a:avLst/>
        </a:prstGeom>
      </dgm:spPr>
      <dgm:t>
        <a:bodyPr/>
        <a:lstStyle/>
        <a:p>
          <a:endParaRPr lang="en-US"/>
        </a:p>
      </dgm:t>
    </dgm:pt>
    <dgm:pt modelId="{82D3C20F-EA56-4CD9-AA75-5795C419D123}" type="pres">
      <dgm:prSet presAssocID="{FD5777BE-F5C4-44AD-ADA1-65CC9D117BE4}" presName="Name9" presStyleLbl="parChTrans1D2" presStyleIdx="0" presStyleCnt="3"/>
      <dgm:spPr/>
    </dgm:pt>
    <dgm:pt modelId="{21DDF8ED-462F-4915-ACE2-9D74D3879601}" type="pres">
      <dgm:prSet presAssocID="{FD5777BE-F5C4-44AD-ADA1-65CC9D117BE4}" presName="connTx" presStyleLbl="parChTrans1D2" presStyleIdx="0" presStyleCnt="3"/>
      <dgm:spPr/>
    </dgm:pt>
    <dgm:pt modelId="{CC00534E-A767-4324-8846-B60E655D1B5D}" type="pres">
      <dgm:prSet presAssocID="{916C97A3-D915-4B79-BC23-62E2710D96BB}" presName="node" presStyleLbl="node1" presStyleIdx="0" presStyleCnt="3" custScaleY="73029" custRadScaleRad="113873" custRadScaleInc="-47582">
        <dgm:presLayoutVars>
          <dgm:bulletEnabled val="1"/>
        </dgm:presLayoutVars>
      </dgm:prSet>
      <dgm:spPr>
        <a:prstGeom prst="flowChartProcess">
          <a:avLst/>
        </a:prstGeom>
      </dgm:spPr>
      <dgm:t>
        <a:bodyPr/>
        <a:lstStyle/>
        <a:p>
          <a:endParaRPr lang="en-US"/>
        </a:p>
      </dgm:t>
    </dgm:pt>
    <dgm:pt modelId="{B760E8EA-A963-43D6-9A6A-8B819A8D7587}" type="pres">
      <dgm:prSet presAssocID="{92EA50F5-464C-433A-841E-3ECF34888077}" presName="Name9" presStyleLbl="parChTrans1D2" presStyleIdx="1" presStyleCnt="3"/>
      <dgm:spPr/>
    </dgm:pt>
    <dgm:pt modelId="{8FF27CBB-FDCE-4B7F-8851-D5809E570B0B}" type="pres">
      <dgm:prSet presAssocID="{92EA50F5-464C-433A-841E-3ECF34888077}" presName="connTx" presStyleLbl="parChTrans1D2" presStyleIdx="1" presStyleCnt="3"/>
      <dgm:spPr/>
    </dgm:pt>
    <dgm:pt modelId="{EA30CC88-45AB-4AA4-8BCC-0CE36AD298E4}" type="pres">
      <dgm:prSet presAssocID="{20F54F93-695B-492C-8C73-1946E512D01E}" presName="node" presStyleLbl="node1" presStyleIdx="1" presStyleCnt="3" custScaleY="77993" custRadScaleRad="115437" custRadScaleInc="-147988">
        <dgm:presLayoutVars>
          <dgm:bulletEnabled val="1"/>
        </dgm:presLayoutVars>
      </dgm:prSet>
      <dgm:spPr>
        <a:prstGeom prst="flowChartConnector">
          <a:avLst/>
        </a:prstGeom>
      </dgm:spPr>
      <dgm:t>
        <a:bodyPr/>
        <a:lstStyle/>
        <a:p>
          <a:endParaRPr lang="en-US"/>
        </a:p>
      </dgm:t>
    </dgm:pt>
    <dgm:pt modelId="{CAE7330B-90F3-449D-83CA-7F691EE08188}" type="pres">
      <dgm:prSet presAssocID="{B033A195-0159-4766-8CBB-2F3EA0C56AEB}" presName="Name9" presStyleLbl="parChTrans1D2" presStyleIdx="2" presStyleCnt="3"/>
      <dgm:spPr/>
    </dgm:pt>
    <dgm:pt modelId="{014D9FCB-6100-44F3-B149-BD24F170B3CC}" type="pres">
      <dgm:prSet presAssocID="{B033A195-0159-4766-8CBB-2F3EA0C56AEB}" presName="connTx" presStyleLbl="parChTrans1D2" presStyleIdx="2" presStyleCnt="3"/>
      <dgm:spPr/>
    </dgm:pt>
    <dgm:pt modelId="{78C1240B-11E3-43A8-AF5D-BA31D73A818E}" type="pres">
      <dgm:prSet presAssocID="{C8C848D6-4350-45D7-BCEB-5F026878F8F2}" presName="node" presStyleLbl="node1" presStyleIdx="2" presStyleCnt="3" custScaleY="62251" custRadScaleRad="49345" custRadScaleInc="-98309">
        <dgm:presLayoutVars>
          <dgm:bulletEnabled val="1"/>
        </dgm:presLayoutVars>
      </dgm:prSet>
      <dgm:spPr>
        <a:prstGeom prst="flowChartManualOperation">
          <a:avLst/>
        </a:prstGeom>
      </dgm:spPr>
      <dgm:t>
        <a:bodyPr/>
        <a:lstStyle/>
        <a:p>
          <a:endParaRPr lang="en-US"/>
        </a:p>
      </dgm:t>
    </dgm:pt>
  </dgm:ptLst>
  <dgm:cxnLst>
    <dgm:cxn modelId="{934956DE-C2CD-47EB-852A-2C157E098D56}" type="presOf" srcId="{20F54F93-695B-492C-8C73-1946E512D01E}" destId="{EA30CC88-45AB-4AA4-8BCC-0CE36AD298E4}" srcOrd="0" destOrd="0" presId="urn:microsoft.com/office/officeart/2005/8/layout/radial1"/>
    <dgm:cxn modelId="{C61C6AB3-9DE3-418C-8CD3-B5FE30160DA1}" type="presOf" srcId="{B033A195-0159-4766-8CBB-2F3EA0C56AEB}" destId="{CAE7330B-90F3-449D-83CA-7F691EE08188}" srcOrd="0" destOrd="0" presId="urn:microsoft.com/office/officeart/2005/8/layout/radial1"/>
    <dgm:cxn modelId="{4E4D88DD-3D81-4782-BC6B-249A64455895}" type="presOf" srcId="{916C97A3-D915-4B79-BC23-62E2710D96BB}" destId="{CC00534E-A767-4324-8846-B60E655D1B5D}" srcOrd="0" destOrd="0" presId="urn:microsoft.com/office/officeart/2005/8/layout/radial1"/>
    <dgm:cxn modelId="{752C4426-6C9F-4AA6-B62E-F2B178F78CD7}" srcId="{783B22B3-3A49-499F-9C13-C001A1C07A19}" destId="{916C97A3-D915-4B79-BC23-62E2710D96BB}" srcOrd="0" destOrd="0" parTransId="{FD5777BE-F5C4-44AD-ADA1-65CC9D117BE4}" sibTransId="{EA9A0E21-B435-4387-84FE-6E9F7B2097DD}"/>
    <dgm:cxn modelId="{5BE02292-4B16-4DC7-8DDC-BEAEE23FEBF6}" type="presOf" srcId="{783B22B3-3A49-499F-9C13-C001A1C07A19}" destId="{4CB5A653-2EFD-43FC-8071-3A22726D8569}" srcOrd="0" destOrd="0" presId="urn:microsoft.com/office/officeart/2005/8/layout/radial1"/>
    <dgm:cxn modelId="{A4DC01DD-34CA-45EC-A07E-445EED914418}" type="presOf" srcId="{FD5777BE-F5C4-44AD-ADA1-65CC9D117BE4}" destId="{21DDF8ED-462F-4915-ACE2-9D74D3879601}" srcOrd="1" destOrd="0" presId="urn:microsoft.com/office/officeart/2005/8/layout/radial1"/>
    <dgm:cxn modelId="{C2CFD5FE-37E8-4A11-8E08-6479C44FF917}" type="presOf" srcId="{B033A195-0159-4766-8CBB-2F3EA0C56AEB}" destId="{014D9FCB-6100-44F3-B149-BD24F170B3CC}" srcOrd="1" destOrd="0" presId="urn:microsoft.com/office/officeart/2005/8/layout/radial1"/>
    <dgm:cxn modelId="{5049EF16-7B34-428A-95B9-6DBE8D1C5CAC}" srcId="{783B22B3-3A49-499F-9C13-C001A1C07A19}" destId="{C8C848D6-4350-45D7-BCEB-5F026878F8F2}" srcOrd="2" destOrd="0" parTransId="{B033A195-0159-4766-8CBB-2F3EA0C56AEB}" sibTransId="{51559FBF-3839-4390-A492-6CD5D93C982C}"/>
    <dgm:cxn modelId="{0CA2CF48-7A9C-4D72-AA75-18A89426E7DC}" type="presOf" srcId="{15BA2526-E868-4343-B381-67A5C31143C5}" destId="{5F307A61-27E3-473B-80F2-4B050B86EC7C}" srcOrd="0" destOrd="0" presId="urn:microsoft.com/office/officeart/2005/8/layout/radial1"/>
    <dgm:cxn modelId="{B81E1DE9-E744-4BF0-A77B-DA317AABC045}" srcId="{783B22B3-3A49-499F-9C13-C001A1C07A19}" destId="{20F54F93-695B-492C-8C73-1946E512D01E}" srcOrd="1" destOrd="0" parTransId="{92EA50F5-464C-433A-841E-3ECF34888077}" sibTransId="{DD76424A-D6A9-4658-9C51-D25B83CC401B}"/>
    <dgm:cxn modelId="{9869C15E-9CF0-4A09-A850-A7E013BA9E02}" type="presOf" srcId="{92EA50F5-464C-433A-841E-3ECF34888077}" destId="{8FF27CBB-FDCE-4B7F-8851-D5809E570B0B}" srcOrd="1" destOrd="0" presId="urn:microsoft.com/office/officeart/2005/8/layout/radial1"/>
    <dgm:cxn modelId="{C6C85A21-7CCA-453B-ACEB-30D933E8F8B6}" srcId="{15BA2526-E868-4343-B381-67A5C31143C5}" destId="{783B22B3-3A49-499F-9C13-C001A1C07A19}" srcOrd="0" destOrd="0" parTransId="{836D8E01-07E9-45FD-A775-69583A2DE7A2}" sibTransId="{CA5AA2E3-6E7E-4195-903E-0F043094ED75}"/>
    <dgm:cxn modelId="{3EACF753-EBBA-4275-A3A1-5B50FACD98C6}" type="presOf" srcId="{FD5777BE-F5C4-44AD-ADA1-65CC9D117BE4}" destId="{82D3C20F-EA56-4CD9-AA75-5795C419D123}" srcOrd="0" destOrd="0" presId="urn:microsoft.com/office/officeart/2005/8/layout/radial1"/>
    <dgm:cxn modelId="{FD2F343F-3FC3-452C-A794-CADD8F97FBBD}" type="presOf" srcId="{C8C848D6-4350-45D7-BCEB-5F026878F8F2}" destId="{78C1240B-11E3-43A8-AF5D-BA31D73A818E}" srcOrd="0" destOrd="0" presId="urn:microsoft.com/office/officeart/2005/8/layout/radial1"/>
    <dgm:cxn modelId="{B3098EF7-5F10-4A67-9068-C751DF60B311}" type="presOf" srcId="{92EA50F5-464C-433A-841E-3ECF34888077}" destId="{B760E8EA-A963-43D6-9A6A-8B819A8D7587}" srcOrd="0" destOrd="0" presId="urn:microsoft.com/office/officeart/2005/8/layout/radial1"/>
    <dgm:cxn modelId="{1A32FF59-BF54-402A-85AB-5ED358D395D9}" type="presParOf" srcId="{5F307A61-27E3-473B-80F2-4B050B86EC7C}" destId="{4CB5A653-2EFD-43FC-8071-3A22726D8569}" srcOrd="0" destOrd="0" presId="urn:microsoft.com/office/officeart/2005/8/layout/radial1"/>
    <dgm:cxn modelId="{5F9DEF80-6B21-4248-8E98-80D16195E340}" type="presParOf" srcId="{5F307A61-27E3-473B-80F2-4B050B86EC7C}" destId="{82D3C20F-EA56-4CD9-AA75-5795C419D123}" srcOrd="1" destOrd="0" presId="urn:microsoft.com/office/officeart/2005/8/layout/radial1"/>
    <dgm:cxn modelId="{770EE14A-6CD2-4DFB-88AF-05FA037F657B}" type="presParOf" srcId="{82D3C20F-EA56-4CD9-AA75-5795C419D123}" destId="{21DDF8ED-462F-4915-ACE2-9D74D3879601}" srcOrd="0" destOrd="0" presId="urn:microsoft.com/office/officeart/2005/8/layout/radial1"/>
    <dgm:cxn modelId="{5812BD69-5B16-484B-942F-33138295DB4F}" type="presParOf" srcId="{5F307A61-27E3-473B-80F2-4B050B86EC7C}" destId="{CC00534E-A767-4324-8846-B60E655D1B5D}" srcOrd="2" destOrd="0" presId="urn:microsoft.com/office/officeart/2005/8/layout/radial1"/>
    <dgm:cxn modelId="{BD3DE6E2-691C-46D1-9D41-77F6C34AC4C3}" type="presParOf" srcId="{5F307A61-27E3-473B-80F2-4B050B86EC7C}" destId="{B760E8EA-A963-43D6-9A6A-8B819A8D7587}" srcOrd="3" destOrd="0" presId="urn:microsoft.com/office/officeart/2005/8/layout/radial1"/>
    <dgm:cxn modelId="{26B82E5A-3826-43F8-B452-69E1C62680B2}" type="presParOf" srcId="{B760E8EA-A963-43D6-9A6A-8B819A8D7587}" destId="{8FF27CBB-FDCE-4B7F-8851-D5809E570B0B}" srcOrd="0" destOrd="0" presId="urn:microsoft.com/office/officeart/2005/8/layout/radial1"/>
    <dgm:cxn modelId="{16E7426B-298C-496D-990F-B0FA0FB64967}" type="presParOf" srcId="{5F307A61-27E3-473B-80F2-4B050B86EC7C}" destId="{EA30CC88-45AB-4AA4-8BCC-0CE36AD298E4}" srcOrd="4" destOrd="0" presId="urn:microsoft.com/office/officeart/2005/8/layout/radial1"/>
    <dgm:cxn modelId="{48CC45A4-6CB3-4CAE-9A8D-073C85ECB096}" type="presParOf" srcId="{5F307A61-27E3-473B-80F2-4B050B86EC7C}" destId="{CAE7330B-90F3-449D-83CA-7F691EE08188}" srcOrd="5" destOrd="0" presId="urn:microsoft.com/office/officeart/2005/8/layout/radial1"/>
    <dgm:cxn modelId="{C7E05F17-C703-43DF-9A46-91B805EB38FB}" type="presParOf" srcId="{CAE7330B-90F3-449D-83CA-7F691EE08188}" destId="{014D9FCB-6100-44F3-B149-BD24F170B3CC}" srcOrd="0" destOrd="0" presId="urn:microsoft.com/office/officeart/2005/8/layout/radial1"/>
    <dgm:cxn modelId="{FD995C12-D75A-40B7-89CE-D11B59C3DB85}" type="presParOf" srcId="{5F307A61-27E3-473B-80F2-4B050B86EC7C}" destId="{78C1240B-11E3-43A8-AF5D-BA31D73A818E}" srcOrd="6" destOrd="0" presId="urn:microsoft.com/office/officeart/2005/8/layout/radial1"/>
  </dgm:cxnLst>
  <dgm:bg/>
  <dgm:whole/>
</dgm:dataModel>
</file>

<file path=ppt/diagrams/data3.xml><?xml version="1.0" encoding="utf-8"?>
<dgm:dataModel xmlns:dgm="http://schemas.openxmlformats.org/drawingml/2006/diagram" xmlns:a="http://schemas.openxmlformats.org/drawingml/2006/main">
  <dgm:ptLst>
    <dgm:pt modelId="{15BA2526-E868-4343-B381-67A5C31143C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83B22B3-3A49-499F-9C13-C001A1C07A19}">
      <dgm:prSet phldrT="[Text]" custT="1">
        <dgm:style>
          <a:lnRef idx="2">
            <a:schemeClr val="accent1"/>
          </a:lnRef>
          <a:fillRef idx="1">
            <a:schemeClr val="lt1"/>
          </a:fillRef>
          <a:effectRef idx="0">
            <a:schemeClr val="accent1"/>
          </a:effectRef>
          <a:fontRef idx="minor">
            <a:schemeClr val="dk1"/>
          </a:fontRef>
        </dgm:style>
      </dgm:prSet>
      <dgm:spPr>
        <a:solidFill>
          <a:schemeClr val="bg1"/>
        </a:solidFill>
      </dgm:spPr>
      <dgm:t>
        <a:bodyPr/>
        <a:lstStyle/>
        <a:p>
          <a:r>
            <a:rPr lang="en-US" sz="1600" dirty="0" smtClean="0"/>
            <a:t>Pedagogical Content Knowledge</a:t>
          </a:r>
        </a:p>
        <a:p>
          <a:r>
            <a:rPr lang="en-US" sz="1600" dirty="0" smtClean="0"/>
            <a:t>PCK</a:t>
          </a:r>
          <a:endParaRPr lang="en-US" sz="1600" dirty="0"/>
        </a:p>
      </dgm:t>
    </dgm:pt>
    <dgm:pt modelId="{836D8E01-07E9-45FD-A775-69583A2DE7A2}" type="parTrans" cxnId="{C6C85A21-7CCA-453B-ACEB-30D933E8F8B6}">
      <dgm:prSet/>
      <dgm:spPr/>
      <dgm:t>
        <a:bodyPr/>
        <a:lstStyle/>
        <a:p>
          <a:endParaRPr lang="en-US"/>
        </a:p>
      </dgm:t>
    </dgm:pt>
    <dgm:pt modelId="{CA5AA2E3-6E7E-4195-903E-0F043094ED75}" type="sibTrans" cxnId="{C6C85A21-7CCA-453B-ACEB-30D933E8F8B6}">
      <dgm:prSet/>
      <dgm:spPr/>
      <dgm:t>
        <a:bodyPr/>
        <a:lstStyle/>
        <a:p>
          <a:endParaRPr lang="en-US"/>
        </a:p>
      </dgm:t>
    </dgm:pt>
    <dgm:pt modelId="{916C97A3-D915-4B79-BC23-62E2710D96BB}">
      <dgm:prSet phldrT="[Text]" custT="1">
        <dgm:style>
          <a:lnRef idx="2">
            <a:schemeClr val="accent2"/>
          </a:lnRef>
          <a:fillRef idx="1">
            <a:schemeClr val="lt1"/>
          </a:fillRef>
          <a:effectRef idx="0">
            <a:schemeClr val="accent2"/>
          </a:effectRef>
          <a:fontRef idx="minor">
            <a:schemeClr val="dk1"/>
          </a:fontRef>
        </dgm:style>
      </dgm:prSet>
      <dgm:spPr>
        <a:solidFill>
          <a:schemeClr val="accent2">
            <a:lumMod val="40000"/>
            <a:lumOff val="60000"/>
          </a:schemeClr>
        </a:solidFill>
      </dgm:spPr>
      <dgm:t>
        <a:bodyPr/>
        <a:lstStyle/>
        <a:p>
          <a:r>
            <a:rPr lang="en-US" sz="1600" dirty="0" smtClean="0"/>
            <a:t>Subject Matter Knowledge</a:t>
          </a:r>
        </a:p>
        <a:p>
          <a:r>
            <a:rPr lang="en-US" sz="1600" dirty="0" smtClean="0"/>
            <a:t>SMK</a:t>
          </a:r>
          <a:endParaRPr lang="en-US" sz="1600" dirty="0"/>
        </a:p>
      </dgm:t>
    </dgm:pt>
    <dgm:pt modelId="{FD5777BE-F5C4-44AD-ADA1-65CC9D117BE4}" type="parTrans" cxnId="{752C4426-6C9F-4AA6-B62E-F2B178F78CD7}">
      <dgm:prSet/>
      <dgm:spPr/>
      <dgm:t>
        <a:bodyPr/>
        <a:lstStyle/>
        <a:p>
          <a:endParaRPr lang="en-US"/>
        </a:p>
      </dgm:t>
    </dgm:pt>
    <dgm:pt modelId="{EA9A0E21-B435-4387-84FE-6E9F7B2097DD}" type="sibTrans" cxnId="{752C4426-6C9F-4AA6-B62E-F2B178F78CD7}">
      <dgm:prSet/>
      <dgm:spPr/>
      <dgm:t>
        <a:bodyPr/>
        <a:lstStyle/>
        <a:p>
          <a:endParaRPr lang="en-US"/>
        </a:p>
      </dgm:t>
    </dgm:pt>
    <dgm:pt modelId="{20F54F93-695B-492C-8C73-1946E512D01E}">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smtClean="0"/>
            <a:t>Pedagogical Knowledge</a:t>
          </a:r>
        </a:p>
        <a:p>
          <a:r>
            <a:rPr lang="en-US" dirty="0" smtClean="0"/>
            <a:t>PK</a:t>
          </a:r>
          <a:endParaRPr lang="en-US" dirty="0"/>
        </a:p>
      </dgm:t>
    </dgm:pt>
    <dgm:pt modelId="{92EA50F5-464C-433A-841E-3ECF34888077}" type="parTrans" cxnId="{B81E1DE9-E744-4BF0-A77B-DA317AABC045}">
      <dgm:prSet/>
      <dgm:spPr/>
      <dgm:t>
        <a:bodyPr/>
        <a:lstStyle/>
        <a:p>
          <a:endParaRPr lang="en-US"/>
        </a:p>
      </dgm:t>
    </dgm:pt>
    <dgm:pt modelId="{DD76424A-D6A9-4658-9C51-D25B83CC401B}" type="sibTrans" cxnId="{B81E1DE9-E744-4BF0-A77B-DA317AABC045}">
      <dgm:prSet/>
      <dgm:spPr/>
      <dgm:t>
        <a:bodyPr/>
        <a:lstStyle/>
        <a:p>
          <a:endParaRPr lang="en-US"/>
        </a:p>
      </dgm:t>
    </dgm:pt>
    <dgm:pt modelId="{C8C848D6-4350-45D7-BCEB-5F026878F8F2}">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smtClean="0"/>
            <a:t>Knowledge of </a:t>
          </a:r>
        </a:p>
        <a:p>
          <a:r>
            <a:rPr lang="en-US" dirty="0" smtClean="0"/>
            <a:t>Context</a:t>
          </a:r>
          <a:endParaRPr lang="en-US" dirty="0"/>
        </a:p>
      </dgm:t>
    </dgm:pt>
    <dgm:pt modelId="{B033A195-0159-4766-8CBB-2F3EA0C56AEB}" type="parTrans" cxnId="{5049EF16-7B34-428A-95B9-6DBE8D1C5CAC}">
      <dgm:prSet/>
      <dgm:spPr/>
      <dgm:t>
        <a:bodyPr/>
        <a:lstStyle/>
        <a:p>
          <a:endParaRPr lang="en-US"/>
        </a:p>
      </dgm:t>
    </dgm:pt>
    <dgm:pt modelId="{51559FBF-3839-4390-A492-6CD5D93C982C}" type="sibTrans" cxnId="{5049EF16-7B34-428A-95B9-6DBE8D1C5CAC}">
      <dgm:prSet/>
      <dgm:spPr/>
      <dgm:t>
        <a:bodyPr/>
        <a:lstStyle/>
        <a:p>
          <a:endParaRPr lang="en-US"/>
        </a:p>
      </dgm:t>
    </dgm:pt>
    <dgm:pt modelId="{5F307A61-27E3-473B-80F2-4B050B86EC7C}" type="pres">
      <dgm:prSet presAssocID="{15BA2526-E868-4343-B381-67A5C31143C5}" presName="cycle" presStyleCnt="0">
        <dgm:presLayoutVars>
          <dgm:chMax val="1"/>
          <dgm:dir/>
          <dgm:animLvl val="ctr"/>
          <dgm:resizeHandles val="exact"/>
        </dgm:presLayoutVars>
      </dgm:prSet>
      <dgm:spPr/>
    </dgm:pt>
    <dgm:pt modelId="{4CB5A653-2EFD-43FC-8071-3A22726D8569}" type="pres">
      <dgm:prSet presAssocID="{783B22B3-3A49-499F-9C13-C001A1C07A19}" presName="centerShape" presStyleLbl="node0" presStyleIdx="0" presStyleCnt="1" custFlipHor="1" custScaleX="192979" custScaleY="67913" custLinFactNeighborX="437" custLinFactNeighborY="-13512"/>
      <dgm:spPr>
        <a:prstGeom prst="flowChartPreparation">
          <a:avLst/>
        </a:prstGeom>
      </dgm:spPr>
      <dgm:t>
        <a:bodyPr/>
        <a:lstStyle/>
        <a:p>
          <a:endParaRPr lang="en-US"/>
        </a:p>
      </dgm:t>
    </dgm:pt>
    <dgm:pt modelId="{82D3C20F-EA56-4CD9-AA75-5795C419D123}" type="pres">
      <dgm:prSet presAssocID="{FD5777BE-F5C4-44AD-ADA1-65CC9D117BE4}" presName="Name9" presStyleLbl="parChTrans1D2" presStyleIdx="0" presStyleCnt="3"/>
      <dgm:spPr/>
    </dgm:pt>
    <dgm:pt modelId="{21DDF8ED-462F-4915-ACE2-9D74D3879601}" type="pres">
      <dgm:prSet presAssocID="{FD5777BE-F5C4-44AD-ADA1-65CC9D117BE4}" presName="connTx" presStyleLbl="parChTrans1D2" presStyleIdx="0" presStyleCnt="3"/>
      <dgm:spPr/>
    </dgm:pt>
    <dgm:pt modelId="{CC00534E-A767-4324-8846-B60E655D1B5D}" type="pres">
      <dgm:prSet presAssocID="{916C97A3-D915-4B79-BC23-62E2710D96BB}" presName="node" presStyleLbl="node1" presStyleIdx="0" presStyleCnt="3" custScaleY="73029" custRadScaleRad="113873" custRadScaleInc="-47582">
        <dgm:presLayoutVars>
          <dgm:bulletEnabled val="1"/>
        </dgm:presLayoutVars>
      </dgm:prSet>
      <dgm:spPr>
        <a:prstGeom prst="flowChartProcess">
          <a:avLst/>
        </a:prstGeom>
      </dgm:spPr>
      <dgm:t>
        <a:bodyPr/>
        <a:lstStyle/>
        <a:p>
          <a:endParaRPr lang="en-US"/>
        </a:p>
      </dgm:t>
    </dgm:pt>
    <dgm:pt modelId="{B760E8EA-A963-43D6-9A6A-8B819A8D7587}" type="pres">
      <dgm:prSet presAssocID="{92EA50F5-464C-433A-841E-3ECF34888077}" presName="Name9" presStyleLbl="parChTrans1D2" presStyleIdx="1" presStyleCnt="3"/>
      <dgm:spPr/>
    </dgm:pt>
    <dgm:pt modelId="{8FF27CBB-FDCE-4B7F-8851-D5809E570B0B}" type="pres">
      <dgm:prSet presAssocID="{92EA50F5-464C-433A-841E-3ECF34888077}" presName="connTx" presStyleLbl="parChTrans1D2" presStyleIdx="1" presStyleCnt="3"/>
      <dgm:spPr/>
    </dgm:pt>
    <dgm:pt modelId="{EA30CC88-45AB-4AA4-8BCC-0CE36AD298E4}" type="pres">
      <dgm:prSet presAssocID="{20F54F93-695B-492C-8C73-1946E512D01E}" presName="node" presStyleLbl="node1" presStyleIdx="1" presStyleCnt="3" custScaleY="77993" custRadScaleRad="115437" custRadScaleInc="-147988">
        <dgm:presLayoutVars>
          <dgm:bulletEnabled val="1"/>
        </dgm:presLayoutVars>
      </dgm:prSet>
      <dgm:spPr>
        <a:prstGeom prst="flowChartConnector">
          <a:avLst/>
        </a:prstGeom>
      </dgm:spPr>
      <dgm:t>
        <a:bodyPr/>
        <a:lstStyle/>
        <a:p>
          <a:endParaRPr lang="en-US"/>
        </a:p>
      </dgm:t>
    </dgm:pt>
    <dgm:pt modelId="{CAE7330B-90F3-449D-83CA-7F691EE08188}" type="pres">
      <dgm:prSet presAssocID="{B033A195-0159-4766-8CBB-2F3EA0C56AEB}" presName="Name9" presStyleLbl="parChTrans1D2" presStyleIdx="2" presStyleCnt="3"/>
      <dgm:spPr/>
    </dgm:pt>
    <dgm:pt modelId="{014D9FCB-6100-44F3-B149-BD24F170B3CC}" type="pres">
      <dgm:prSet presAssocID="{B033A195-0159-4766-8CBB-2F3EA0C56AEB}" presName="connTx" presStyleLbl="parChTrans1D2" presStyleIdx="2" presStyleCnt="3"/>
      <dgm:spPr/>
    </dgm:pt>
    <dgm:pt modelId="{78C1240B-11E3-43A8-AF5D-BA31D73A818E}" type="pres">
      <dgm:prSet presAssocID="{C8C848D6-4350-45D7-BCEB-5F026878F8F2}" presName="node" presStyleLbl="node1" presStyleIdx="2" presStyleCnt="3" custScaleY="62251" custRadScaleRad="49345" custRadScaleInc="-98309">
        <dgm:presLayoutVars>
          <dgm:bulletEnabled val="1"/>
        </dgm:presLayoutVars>
      </dgm:prSet>
      <dgm:spPr>
        <a:prstGeom prst="flowChartManualOperation">
          <a:avLst/>
        </a:prstGeom>
      </dgm:spPr>
      <dgm:t>
        <a:bodyPr/>
        <a:lstStyle/>
        <a:p>
          <a:endParaRPr lang="en-US"/>
        </a:p>
      </dgm:t>
    </dgm:pt>
  </dgm:ptLst>
  <dgm:cxnLst>
    <dgm:cxn modelId="{90884B89-BDE3-46A0-8865-51C8EC5AFDE2}" type="presOf" srcId="{B033A195-0159-4766-8CBB-2F3EA0C56AEB}" destId="{014D9FCB-6100-44F3-B149-BD24F170B3CC}" srcOrd="1" destOrd="0" presId="urn:microsoft.com/office/officeart/2005/8/layout/radial1"/>
    <dgm:cxn modelId="{752C4426-6C9F-4AA6-B62E-F2B178F78CD7}" srcId="{783B22B3-3A49-499F-9C13-C001A1C07A19}" destId="{916C97A3-D915-4B79-BC23-62E2710D96BB}" srcOrd="0" destOrd="0" parTransId="{FD5777BE-F5C4-44AD-ADA1-65CC9D117BE4}" sibTransId="{EA9A0E21-B435-4387-84FE-6E9F7B2097DD}"/>
    <dgm:cxn modelId="{44AA8873-C2F3-4E39-9477-97FFDAB926C7}" type="presOf" srcId="{15BA2526-E868-4343-B381-67A5C31143C5}" destId="{5F307A61-27E3-473B-80F2-4B050B86EC7C}" srcOrd="0" destOrd="0" presId="urn:microsoft.com/office/officeart/2005/8/layout/radial1"/>
    <dgm:cxn modelId="{5870842B-97D6-4DED-B542-8EBB238C7DCD}" type="presOf" srcId="{FD5777BE-F5C4-44AD-ADA1-65CC9D117BE4}" destId="{21DDF8ED-462F-4915-ACE2-9D74D3879601}" srcOrd="1" destOrd="0" presId="urn:microsoft.com/office/officeart/2005/8/layout/radial1"/>
    <dgm:cxn modelId="{91D602FD-92A3-4BA2-9E78-C328BA3F4139}" type="presOf" srcId="{20F54F93-695B-492C-8C73-1946E512D01E}" destId="{EA30CC88-45AB-4AA4-8BCC-0CE36AD298E4}" srcOrd="0" destOrd="0" presId="urn:microsoft.com/office/officeart/2005/8/layout/radial1"/>
    <dgm:cxn modelId="{71B7F3A7-1228-450A-8314-D69FC71D97CE}" type="presOf" srcId="{92EA50F5-464C-433A-841E-3ECF34888077}" destId="{B760E8EA-A963-43D6-9A6A-8B819A8D7587}" srcOrd="0" destOrd="0" presId="urn:microsoft.com/office/officeart/2005/8/layout/radial1"/>
    <dgm:cxn modelId="{523A3073-EFA3-4047-A9D8-C1730BBB08BE}" type="presOf" srcId="{916C97A3-D915-4B79-BC23-62E2710D96BB}" destId="{CC00534E-A767-4324-8846-B60E655D1B5D}" srcOrd="0" destOrd="0" presId="urn:microsoft.com/office/officeart/2005/8/layout/radial1"/>
    <dgm:cxn modelId="{F7777C6B-AEA4-4AF3-90C8-C31E71103D84}" type="presOf" srcId="{C8C848D6-4350-45D7-BCEB-5F026878F8F2}" destId="{78C1240B-11E3-43A8-AF5D-BA31D73A818E}" srcOrd="0" destOrd="0" presId="urn:microsoft.com/office/officeart/2005/8/layout/radial1"/>
    <dgm:cxn modelId="{56216FB9-862E-49E2-8F93-0D80D5BDAB46}" type="presOf" srcId="{FD5777BE-F5C4-44AD-ADA1-65CC9D117BE4}" destId="{82D3C20F-EA56-4CD9-AA75-5795C419D123}" srcOrd="0" destOrd="0" presId="urn:microsoft.com/office/officeart/2005/8/layout/radial1"/>
    <dgm:cxn modelId="{5049EF16-7B34-428A-95B9-6DBE8D1C5CAC}" srcId="{783B22B3-3A49-499F-9C13-C001A1C07A19}" destId="{C8C848D6-4350-45D7-BCEB-5F026878F8F2}" srcOrd="2" destOrd="0" parTransId="{B033A195-0159-4766-8CBB-2F3EA0C56AEB}" sibTransId="{51559FBF-3839-4390-A492-6CD5D93C982C}"/>
    <dgm:cxn modelId="{B81E1DE9-E744-4BF0-A77B-DA317AABC045}" srcId="{783B22B3-3A49-499F-9C13-C001A1C07A19}" destId="{20F54F93-695B-492C-8C73-1946E512D01E}" srcOrd="1" destOrd="0" parTransId="{92EA50F5-464C-433A-841E-3ECF34888077}" sibTransId="{DD76424A-D6A9-4658-9C51-D25B83CC401B}"/>
    <dgm:cxn modelId="{C6C85A21-7CCA-453B-ACEB-30D933E8F8B6}" srcId="{15BA2526-E868-4343-B381-67A5C31143C5}" destId="{783B22B3-3A49-499F-9C13-C001A1C07A19}" srcOrd="0" destOrd="0" parTransId="{836D8E01-07E9-45FD-A775-69583A2DE7A2}" sibTransId="{CA5AA2E3-6E7E-4195-903E-0F043094ED75}"/>
    <dgm:cxn modelId="{33FA766F-1BD9-4E6E-9F61-3282507256F0}" type="presOf" srcId="{B033A195-0159-4766-8CBB-2F3EA0C56AEB}" destId="{CAE7330B-90F3-449D-83CA-7F691EE08188}" srcOrd="0" destOrd="0" presId="urn:microsoft.com/office/officeart/2005/8/layout/radial1"/>
    <dgm:cxn modelId="{013C6C1C-B1F2-4B4F-98A7-9E4187AD013C}" type="presOf" srcId="{783B22B3-3A49-499F-9C13-C001A1C07A19}" destId="{4CB5A653-2EFD-43FC-8071-3A22726D8569}" srcOrd="0" destOrd="0" presId="urn:microsoft.com/office/officeart/2005/8/layout/radial1"/>
    <dgm:cxn modelId="{D66C0FC4-5F08-4363-A0EE-A4DDCC1F0EF8}" type="presOf" srcId="{92EA50F5-464C-433A-841E-3ECF34888077}" destId="{8FF27CBB-FDCE-4B7F-8851-D5809E570B0B}" srcOrd="1" destOrd="0" presId="urn:microsoft.com/office/officeart/2005/8/layout/radial1"/>
    <dgm:cxn modelId="{EF5ED355-4A59-476B-9980-62553B6AC4C1}" type="presParOf" srcId="{5F307A61-27E3-473B-80F2-4B050B86EC7C}" destId="{4CB5A653-2EFD-43FC-8071-3A22726D8569}" srcOrd="0" destOrd="0" presId="urn:microsoft.com/office/officeart/2005/8/layout/radial1"/>
    <dgm:cxn modelId="{8BFAA5FC-A3B4-4EFA-BE9B-CDD51A6C0F9F}" type="presParOf" srcId="{5F307A61-27E3-473B-80F2-4B050B86EC7C}" destId="{82D3C20F-EA56-4CD9-AA75-5795C419D123}" srcOrd="1" destOrd="0" presId="urn:microsoft.com/office/officeart/2005/8/layout/radial1"/>
    <dgm:cxn modelId="{D2C95DE0-179B-454E-946F-5487E97BF1AD}" type="presParOf" srcId="{82D3C20F-EA56-4CD9-AA75-5795C419D123}" destId="{21DDF8ED-462F-4915-ACE2-9D74D3879601}" srcOrd="0" destOrd="0" presId="urn:microsoft.com/office/officeart/2005/8/layout/radial1"/>
    <dgm:cxn modelId="{70BAE187-4F71-4F99-B8E7-1AF07F279312}" type="presParOf" srcId="{5F307A61-27E3-473B-80F2-4B050B86EC7C}" destId="{CC00534E-A767-4324-8846-B60E655D1B5D}" srcOrd="2" destOrd="0" presId="urn:microsoft.com/office/officeart/2005/8/layout/radial1"/>
    <dgm:cxn modelId="{3EEA8B9B-7671-4948-913C-0432C268D601}" type="presParOf" srcId="{5F307A61-27E3-473B-80F2-4B050B86EC7C}" destId="{B760E8EA-A963-43D6-9A6A-8B819A8D7587}" srcOrd="3" destOrd="0" presId="urn:microsoft.com/office/officeart/2005/8/layout/radial1"/>
    <dgm:cxn modelId="{E1F0A4F9-149E-4F9F-A4B8-D5E1F122CAD0}" type="presParOf" srcId="{B760E8EA-A963-43D6-9A6A-8B819A8D7587}" destId="{8FF27CBB-FDCE-4B7F-8851-D5809E570B0B}" srcOrd="0" destOrd="0" presId="urn:microsoft.com/office/officeart/2005/8/layout/radial1"/>
    <dgm:cxn modelId="{774932CF-196B-4EFF-AA2D-515E2E6BA4FA}" type="presParOf" srcId="{5F307A61-27E3-473B-80F2-4B050B86EC7C}" destId="{EA30CC88-45AB-4AA4-8BCC-0CE36AD298E4}" srcOrd="4" destOrd="0" presId="urn:microsoft.com/office/officeart/2005/8/layout/radial1"/>
    <dgm:cxn modelId="{8C476A7B-570B-4F28-AC17-BE175585B821}" type="presParOf" srcId="{5F307A61-27E3-473B-80F2-4B050B86EC7C}" destId="{CAE7330B-90F3-449D-83CA-7F691EE08188}" srcOrd="5" destOrd="0" presId="urn:microsoft.com/office/officeart/2005/8/layout/radial1"/>
    <dgm:cxn modelId="{02FFB42F-97EA-4B24-BF84-11EEA20D7253}" type="presParOf" srcId="{CAE7330B-90F3-449D-83CA-7F691EE08188}" destId="{014D9FCB-6100-44F3-B149-BD24F170B3CC}" srcOrd="0" destOrd="0" presId="urn:microsoft.com/office/officeart/2005/8/layout/radial1"/>
    <dgm:cxn modelId="{C6AD7E34-9878-4CE0-914F-D086335FBED5}" type="presParOf" srcId="{5F307A61-27E3-473B-80F2-4B050B86EC7C}" destId="{78C1240B-11E3-43A8-AF5D-BA31D73A818E}" srcOrd="6" destOrd="0" presId="urn:microsoft.com/office/officeart/2005/8/layout/radial1"/>
  </dgm:cxnLst>
  <dgm:bg/>
  <dgm:whole/>
</dgm:dataModel>
</file>

<file path=ppt/diagrams/data4.xml><?xml version="1.0" encoding="utf-8"?>
<dgm:dataModel xmlns:dgm="http://schemas.openxmlformats.org/drawingml/2006/diagram" xmlns:a="http://schemas.openxmlformats.org/drawingml/2006/main">
  <dgm:ptLst>
    <dgm:pt modelId="{15BA2526-E868-4343-B381-67A5C31143C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83B22B3-3A49-499F-9C13-C001A1C07A19}">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600" dirty="0" smtClean="0"/>
            <a:t>Pedagogical Content Knowledge</a:t>
          </a:r>
        </a:p>
        <a:p>
          <a:r>
            <a:rPr lang="en-US" sz="1600" dirty="0" smtClean="0"/>
            <a:t>PCK</a:t>
          </a:r>
          <a:endParaRPr lang="en-US" sz="1600" dirty="0"/>
        </a:p>
      </dgm:t>
    </dgm:pt>
    <dgm:pt modelId="{836D8E01-07E9-45FD-A775-69583A2DE7A2}" type="parTrans" cxnId="{C6C85A21-7CCA-453B-ACEB-30D933E8F8B6}">
      <dgm:prSet/>
      <dgm:spPr/>
      <dgm:t>
        <a:bodyPr/>
        <a:lstStyle/>
        <a:p>
          <a:endParaRPr lang="en-US"/>
        </a:p>
      </dgm:t>
    </dgm:pt>
    <dgm:pt modelId="{CA5AA2E3-6E7E-4195-903E-0F043094ED75}" type="sibTrans" cxnId="{C6C85A21-7CCA-453B-ACEB-30D933E8F8B6}">
      <dgm:prSet/>
      <dgm:spPr/>
      <dgm:t>
        <a:bodyPr/>
        <a:lstStyle/>
        <a:p>
          <a:endParaRPr lang="en-US"/>
        </a:p>
      </dgm:t>
    </dgm:pt>
    <dgm:pt modelId="{916C97A3-D915-4B79-BC23-62E2710D96BB}">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600" dirty="0" smtClean="0"/>
            <a:t>Subject Matter Knowledge</a:t>
          </a:r>
        </a:p>
        <a:p>
          <a:r>
            <a:rPr lang="en-US" sz="1600" dirty="0" smtClean="0"/>
            <a:t>SMK</a:t>
          </a:r>
          <a:endParaRPr lang="en-US" sz="1600" dirty="0"/>
        </a:p>
      </dgm:t>
    </dgm:pt>
    <dgm:pt modelId="{FD5777BE-F5C4-44AD-ADA1-65CC9D117BE4}" type="parTrans" cxnId="{752C4426-6C9F-4AA6-B62E-F2B178F78CD7}">
      <dgm:prSet/>
      <dgm:spPr/>
      <dgm:t>
        <a:bodyPr/>
        <a:lstStyle/>
        <a:p>
          <a:endParaRPr lang="en-US"/>
        </a:p>
      </dgm:t>
    </dgm:pt>
    <dgm:pt modelId="{EA9A0E21-B435-4387-84FE-6E9F7B2097DD}" type="sibTrans" cxnId="{752C4426-6C9F-4AA6-B62E-F2B178F78CD7}">
      <dgm:prSet/>
      <dgm:spPr/>
      <dgm:t>
        <a:bodyPr/>
        <a:lstStyle/>
        <a:p>
          <a:endParaRPr lang="en-US"/>
        </a:p>
      </dgm:t>
    </dgm:pt>
    <dgm:pt modelId="{20F54F93-695B-492C-8C73-1946E512D01E}">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smtClean="0"/>
            <a:t>Pedagogical Knowledge</a:t>
          </a:r>
        </a:p>
        <a:p>
          <a:r>
            <a:rPr lang="en-US" dirty="0" smtClean="0"/>
            <a:t>PK</a:t>
          </a:r>
          <a:endParaRPr lang="en-US" dirty="0"/>
        </a:p>
      </dgm:t>
    </dgm:pt>
    <dgm:pt modelId="{92EA50F5-464C-433A-841E-3ECF34888077}" type="parTrans" cxnId="{B81E1DE9-E744-4BF0-A77B-DA317AABC045}">
      <dgm:prSet/>
      <dgm:spPr/>
      <dgm:t>
        <a:bodyPr/>
        <a:lstStyle/>
        <a:p>
          <a:endParaRPr lang="en-US"/>
        </a:p>
      </dgm:t>
    </dgm:pt>
    <dgm:pt modelId="{DD76424A-D6A9-4658-9C51-D25B83CC401B}" type="sibTrans" cxnId="{B81E1DE9-E744-4BF0-A77B-DA317AABC045}">
      <dgm:prSet/>
      <dgm:spPr/>
      <dgm:t>
        <a:bodyPr/>
        <a:lstStyle/>
        <a:p>
          <a:endParaRPr lang="en-US"/>
        </a:p>
      </dgm:t>
    </dgm:pt>
    <dgm:pt modelId="{C8C848D6-4350-45D7-BCEB-5F026878F8F2}">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smtClean="0"/>
            <a:t>Knowledge of </a:t>
          </a:r>
        </a:p>
        <a:p>
          <a:r>
            <a:rPr lang="en-US" dirty="0" smtClean="0"/>
            <a:t>Context</a:t>
          </a:r>
          <a:endParaRPr lang="en-US" dirty="0"/>
        </a:p>
      </dgm:t>
    </dgm:pt>
    <dgm:pt modelId="{B033A195-0159-4766-8CBB-2F3EA0C56AEB}" type="parTrans" cxnId="{5049EF16-7B34-428A-95B9-6DBE8D1C5CAC}">
      <dgm:prSet/>
      <dgm:spPr/>
      <dgm:t>
        <a:bodyPr/>
        <a:lstStyle/>
        <a:p>
          <a:endParaRPr lang="en-US"/>
        </a:p>
      </dgm:t>
    </dgm:pt>
    <dgm:pt modelId="{51559FBF-3839-4390-A492-6CD5D93C982C}" type="sibTrans" cxnId="{5049EF16-7B34-428A-95B9-6DBE8D1C5CAC}">
      <dgm:prSet/>
      <dgm:spPr/>
      <dgm:t>
        <a:bodyPr/>
        <a:lstStyle/>
        <a:p>
          <a:endParaRPr lang="en-US"/>
        </a:p>
      </dgm:t>
    </dgm:pt>
    <dgm:pt modelId="{5F307A61-27E3-473B-80F2-4B050B86EC7C}" type="pres">
      <dgm:prSet presAssocID="{15BA2526-E868-4343-B381-67A5C31143C5}" presName="cycle" presStyleCnt="0">
        <dgm:presLayoutVars>
          <dgm:chMax val="1"/>
          <dgm:dir/>
          <dgm:animLvl val="ctr"/>
          <dgm:resizeHandles val="exact"/>
        </dgm:presLayoutVars>
      </dgm:prSet>
      <dgm:spPr/>
    </dgm:pt>
    <dgm:pt modelId="{4CB5A653-2EFD-43FC-8071-3A22726D8569}" type="pres">
      <dgm:prSet presAssocID="{783B22B3-3A49-499F-9C13-C001A1C07A19}" presName="centerShape" presStyleLbl="node0" presStyleIdx="0" presStyleCnt="1" custFlipHor="1" custScaleX="192979" custScaleY="67913" custLinFactNeighborX="437" custLinFactNeighborY="-13512"/>
      <dgm:spPr>
        <a:prstGeom prst="flowChartPreparation">
          <a:avLst/>
        </a:prstGeom>
      </dgm:spPr>
      <dgm:t>
        <a:bodyPr/>
        <a:lstStyle/>
        <a:p>
          <a:endParaRPr lang="en-US"/>
        </a:p>
      </dgm:t>
    </dgm:pt>
    <dgm:pt modelId="{82D3C20F-EA56-4CD9-AA75-5795C419D123}" type="pres">
      <dgm:prSet presAssocID="{FD5777BE-F5C4-44AD-ADA1-65CC9D117BE4}" presName="Name9" presStyleLbl="parChTrans1D2" presStyleIdx="0" presStyleCnt="3"/>
      <dgm:spPr/>
    </dgm:pt>
    <dgm:pt modelId="{21DDF8ED-462F-4915-ACE2-9D74D3879601}" type="pres">
      <dgm:prSet presAssocID="{FD5777BE-F5C4-44AD-ADA1-65CC9D117BE4}" presName="connTx" presStyleLbl="parChTrans1D2" presStyleIdx="0" presStyleCnt="3"/>
      <dgm:spPr/>
    </dgm:pt>
    <dgm:pt modelId="{CC00534E-A767-4324-8846-B60E655D1B5D}" type="pres">
      <dgm:prSet presAssocID="{916C97A3-D915-4B79-BC23-62E2710D96BB}" presName="node" presStyleLbl="node1" presStyleIdx="0" presStyleCnt="3" custScaleY="73029" custRadScaleRad="113873" custRadScaleInc="-47582">
        <dgm:presLayoutVars>
          <dgm:bulletEnabled val="1"/>
        </dgm:presLayoutVars>
      </dgm:prSet>
      <dgm:spPr>
        <a:prstGeom prst="flowChartProcess">
          <a:avLst/>
        </a:prstGeom>
      </dgm:spPr>
      <dgm:t>
        <a:bodyPr/>
        <a:lstStyle/>
        <a:p>
          <a:endParaRPr lang="en-US"/>
        </a:p>
      </dgm:t>
    </dgm:pt>
    <dgm:pt modelId="{B760E8EA-A963-43D6-9A6A-8B819A8D7587}" type="pres">
      <dgm:prSet presAssocID="{92EA50F5-464C-433A-841E-3ECF34888077}" presName="Name9" presStyleLbl="parChTrans1D2" presStyleIdx="1" presStyleCnt="3"/>
      <dgm:spPr/>
    </dgm:pt>
    <dgm:pt modelId="{8FF27CBB-FDCE-4B7F-8851-D5809E570B0B}" type="pres">
      <dgm:prSet presAssocID="{92EA50F5-464C-433A-841E-3ECF34888077}" presName="connTx" presStyleLbl="parChTrans1D2" presStyleIdx="1" presStyleCnt="3"/>
      <dgm:spPr/>
    </dgm:pt>
    <dgm:pt modelId="{EA30CC88-45AB-4AA4-8BCC-0CE36AD298E4}" type="pres">
      <dgm:prSet presAssocID="{20F54F93-695B-492C-8C73-1946E512D01E}" presName="node" presStyleLbl="node1" presStyleIdx="1" presStyleCnt="3" custScaleY="77993" custRadScaleRad="115437" custRadScaleInc="-147988">
        <dgm:presLayoutVars>
          <dgm:bulletEnabled val="1"/>
        </dgm:presLayoutVars>
      </dgm:prSet>
      <dgm:spPr>
        <a:prstGeom prst="flowChartConnector">
          <a:avLst/>
        </a:prstGeom>
      </dgm:spPr>
      <dgm:t>
        <a:bodyPr/>
        <a:lstStyle/>
        <a:p>
          <a:endParaRPr lang="en-US"/>
        </a:p>
      </dgm:t>
    </dgm:pt>
    <dgm:pt modelId="{CAE7330B-90F3-449D-83CA-7F691EE08188}" type="pres">
      <dgm:prSet presAssocID="{B033A195-0159-4766-8CBB-2F3EA0C56AEB}" presName="Name9" presStyleLbl="parChTrans1D2" presStyleIdx="2" presStyleCnt="3"/>
      <dgm:spPr/>
    </dgm:pt>
    <dgm:pt modelId="{014D9FCB-6100-44F3-B149-BD24F170B3CC}" type="pres">
      <dgm:prSet presAssocID="{B033A195-0159-4766-8CBB-2F3EA0C56AEB}" presName="connTx" presStyleLbl="parChTrans1D2" presStyleIdx="2" presStyleCnt="3"/>
      <dgm:spPr/>
    </dgm:pt>
    <dgm:pt modelId="{78C1240B-11E3-43A8-AF5D-BA31D73A818E}" type="pres">
      <dgm:prSet presAssocID="{C8C848D6-4350-45D7-BCEB-5F026878F8F2}" presName="node" presStyleLbl="node1" presStyleIdx="2" presStyleCnt="3" custScaleY="62251" custRadScaleRad="49345" custRadScaleInc="-98309">
        <dgm:presLayoutVars>
          <dgm:bulletEnabled val="1"/>
        </dgm:presLayoutVars>
      </dgm:prSet>
      <dgm:spPr>
        <a:prstGeom prst="flowChartManualOperation">
          <a:avLst/>
        </a:prstGeom>
      </dgm:spPr>
      <dgm:t>
        <a:bodyPr/>
        <a:lstStyle/>
        <a:p>
          <a:endParaRPr lang="en-US"/>
        </a:p>
      </dgm:t>
    </dgm:pt>
  </dgm:ptLst>
  <dgm:cxnLst>
    <dgm:cxn modelId="{01632D4F-00C4-4635-9C9B-5F743B6A9ED2}" type="presOf" srcId="{C8C848D6-4350-45D7-BCEB-5F026878F8F2}" destId="{78C1240B-11E3-43A8-AF5D-BA31D73A818E}" srcOrd="0" destOrd="0" presId="urn:microsoft.com/office/officeart/2005/8/layout/radial1"/>
    <dgm:cxn modelId="{6434F875-9E19-4A59-A093-35AE8DC7514F}" type="presOf" srcId="{15BA2526-E868-4343-B381-67A5C31143C5}" destId="{5F307A61-27E3-473B-80F2-4B050B86EC7C}" srcOrd="0" destOrd="0" presId="urn:microsoft.com/office/officeart/2005/8/layout/radial1"/>
    <dgm:cxn modelId="{D05A192B-3EE6-4756-A270-9A77294ED12E}" type="presOf" srcId="{FD5777BE-F5C4-44AD-ADA1-65CC9D117BE4}" destId="{82D3C20F-EA56-4CD9-AA75-5795C419D123}" srcOrd="0" destOrd="0" presId="urn:microsoft.com/office/officeart/2005/8/layout/radial1"/>
    <dgm:cxn modelId="{752C4426-6C9F-4AA6-B62E-F2B178F78CD7}" srcId="{783B22B3-3A49-499F-9C13-C001A1C07A19}" destId="{916C97A3-D915-4B79-BC23-62E2710D96BB}" srcOrd="0" destOrd="0" parTransId="{FD5777BE-F5C4-44AD-ADA1-65CC9D117BE4}" sibTransId="{EA9A0E21-B435-4387-84FE-6E9F7B2097DD}"/>
    <dgm:cxn modelId="{BD2FAE9C-D275-491A-9926-C7D5B00A5B2F}" type="presOf" srcId="{B033A195-0159-4766-8CBB-2F3EA0C56AEB}" destId="{014D9FCB-6100-44F3-B149-BD24F170B3CC}" srcOrd="1" destOrd="0" presId="urn:microsoft.com/office/officeart/2005/8/layout/radial1"/>
    <dgm:cxn modelId="{09FA11BC-FE6C-42DC-B04C-9CD8BCF63843}" type="presOf" srcId="{20F54F93-695B-492C-8C73-1946E512D01E}" destId="{EA30CC88-45AB-4AA4-8BCC-0CE36AD298E4}" srcOrd="0" destOrd="0" presId="urn:microsoft.com/office/officeart/2005/8/layout/radial1"/>
    <dgm:cxn modelId="{822456F5-926B-4314-B710-A52429758EC9}" type="presOf" srcId="{B033A195-0159-4766-8CBB-2F3EA0C56AEB}" destId="{CAE7330B-90F3-449D-83CA-7F691EE08188}" srcOrd="0" destOrd="0" presId="urn:microsoft.com/office/officeart/2005/8/layout/radial1"/>
    <dgm:cxn modelId="{13F1E36F-01A5-4FC8-B768-A6C8834847E7}" type="presOf" srcId="{92EA50F5-464C-433A-841E-3ECF34888077}" destId="{8FF27CBB-FDCE-4B7F-8851-D5809E570B0B}" srcOrd="1" destOrd="0" presId="urn:microsoft.com/office/officeart/2005/8/layout/radial1"/>
    <dgm:cxn modelId="{C6C85A21-7CCA-453B-ACEB-30D933E8F8B6}" srcId="{15BA2526-E868-4343-B381-67A5C31143C5}" destId="{783B22B3-3A49-499F-9C13-C001A1C07A19}" srcOrd="0" destOrd="0" parTransId="{836D8E01-07E9-45FD-A775-69583A2DE7A2}" sibTransId="{CA5AA2E3-6E7E-4195-903E-0F043094ED75}"/>
    <dgm:cxn modelId="{5049EF16-7B34-428A-95B9-6DBE8D1C5CAC}" srcId="{783B22B3-3A49-499F-9C13-C001A1C07A19}" destId="{C8C848D6-4350-45D7-BCEB-5F026878F8F2}" srcOrd="2" destOrd="0" parTransId="{B033A195-0159-4766-8CBB-2F3EA0C56AEB}" sibTransId="{51559FBF-3839-4390-A492-6CD5D93C982C}"/>
    <dgm:cxn modelId="{A82629EB-9722-4EA0-B182-70980A2988F5}" type="presOf" srcId="{FD5777BE-F5C4-44AD-ADA1-65CC9D117BE4}" destId="{21DDF8ED-462F-4915-ACE2-9D74D3879601}" srcOrd="1" destOrd="0" presId="urn:microsoft.com/office/officeart/2005/8/layout/radial1"/>
    <dgm:cxn modelId="{462B80B9-35F1-4BF3-B56F-E4FD4E163146}" type="presOf" srcId="{783B22B3-3A49-499F-9C13-C001A1C07A19}" destId="{4CB5A653-2EFD-43FC-8071-3A22726D8569}" srcOrd="0" destOrd="0" presId="urn:microsoft.com/office/officeart/2005/8/layout/radial1"/>
    <dgm:cxn modelId="{F52A0E58-D774-4873-9004-540B2163318B}" type="presOf" srcId="{916C97A3-D915-4B79-BC23-62E2710D96BB}" destId="{CC00534E-A767-4324-8846-B60E655D1B5D}" srcOrd="0" destOrd="0" presId="urn:microsoft.com/office/officeart/2005/8/layout/radial1"/>
    <dgm:cxn modelId="{B81E1DE9-E744-4BF0-A77B-DA317AABC045}" srcId="{783B22B3-3A49-499F-9C13-C001A1C07A19}" destId="{20F54F93-695B-492C-8C73-1946E512D01E}" srcOrd="1" destOrd="0" parTransId="{92EA50F5-464C-433A-841E-3ECF34888077}" sibTransId="{DD76424A-D6A9-4658-9C51-D25B83CC401B}"/>
    <dgm:cxn modelId="{78022F4A-80CF-4EE7-95F7-6292BA3D918A}" type="presOf" srcId="{92EA50F5-464C-433A-841E-3ECF34888077}" destId="{B760E8EA-A963-43D6-9A6A-8B819A8D7587}" srcOrd="0" destOrd="0" presId="urn:microsoft.com/office/officeart/2005/8/layout/radial1"/>
    <dgm:cxn modelId="{573F407D-432E-4162-B007-1546417214BA}" type="presParOf" srcId="{5F307A61-27E3-473B-80F2-4B050B86EC7C}" destId="{4CB5A653-2EFD-43FC-8071-3A22726D8569}" srcOrd="0" destOrd="0" presId="urn:microsoft.com/office/officeart/2005/8/layout/radial1"/>
    <dgm:cxn modelId="{5DB0595A-8656-420A-837D-A203FBA2DFAF}" type="presParOf" srcId="{5F307A61-27E3-473B-80F2-4B050B86EC7C}" destId="{82D3C20F-EA56-4CD9-AA75-5795C419D123}" srcOrd="1" destOrd="0" presId="urn:microsoft.com/office/officeart/2005/8/layout/radial1"/>
    <dgm:cxn modelId="{62D13B7B-84A8-41A7-B9C5-40B2CBE0B944}" type="presParOf" srcId="{82D3C20F-EA56-4CD9-AA75-5795C419D123}" destId="{21DDF8ED-462F-4915-ACE2-9D74D3879601}" srcOrd="0" destOrd="0" presId="urn:microsoft.com/office/officeart/2005/8/layout/radial1"/>
    <dgm:cxn modelId="{5F6D6269-B5F4-4748-9BEC-D8DACD79036E}" type="presParOf" srcId="{5F307A61-27E3-473B-80F2-4B050B86EC7C}" destId="{CC00534E-A767-4324-8846-B60E655D1B5D}" srcOrd="2" destOrd="0" presId="urn:microsoft.com/office/officeart/2005/8/layout/radial1"/>
    <dgm:cxn modelId="{9BCC942B-4B28-41EE-82BB-77602F3380D6}" type="presParOf" srcId="{5F307A61-27E3-473B-80F2-4B050B86EC7C}" destId="{B760E8EA-A963-43D6-9A6A-8B819A8D7587}" srcOrd="3" destOrd="0" presId="urn:microsoft.com/office/officeart/2005/8/layout/radial1"/>
    <dgm:cxn modelId="{C965E8D1-0117-4740-A1E5-50B65A798377}" type="presParOf" srcId="{B760E8EA-A963-43D6-9A6A-8B819A8D7587}" destId="{8FF27CBB-FDCE-4B7F-8851-D5809E570B0B}" srcOrd="0" destOrd="0" presId="urn:microsoft.com/office/officeart/2005/8/layout/radial1"/>
    <dgm:cxn modelId="{8819B933-C8B3-4818-9D48-ACFD1C9724F3}" type="presParOf" srcId="{5F307A61-27E3-473B-80F2-4B050B86EC7C}" destId="{EA30CC88-45AB-4AA4-8BCC-0CE36AD298E4}" srcOrd="4" destOrd="0" presId="urn:microsoft.com/office/officeart/2005/8/layout/radial1"/>
    <dgm:cxn modelId="{AE540979-1AAC-47DA-A073-A52B812F735B}" type="presParOf" srcId="{5F307A61-27E3-473B-80F2-4B050B86EC7C}" destId="{CAE7330B-90F3-449D-83CA-7F691EE08188}" srcOrd="5" destOrd="0" presId="urn:microsoft.com/office/officeart/2005/8/layout/radial1"/>
    <dgm:cxn modelId="{56D212B4-7FA7-4622-911E-0AF0BAB55D50}" type="presParOf" srcId="{CAE7330B-90F3-449D-83CA-7F691EE08188}" destId="{014D9FCB-6100-44F3-B149-BD24F170B3CC}" srcOrd="0" destOrd="0" presId="urn:microsoft.com/office/officeart/2005/8/layout/radial1"/>
    <dgm:cxn modelId="{272DD2AF-0C85-4D3D-ADC0-E44611569A6C}" type="presParOf" srcId="{5F307A61-27E3-473B-80F2-4B050B86EC7C}" destId="{78C1240B-11E3-43A8-AF5D-BA31D73A818E}" srcOrd="6" destOrd="0" presId="urn:microsoft.com/office/officeart/2005/8/layout/radial1"/>
  </dgm:cxnLst>
  <dgm:bg/>
  <dgm:whole/>
</dgm:dataModel>
</file>

<file path=ppt/diagrams/data5.xml><?xml version="1.0" encoding="utf-8"?>
<dgm:dataModel xmlns:dgm="http://schemas.openxmlformats.org/drawingml/2006/diagram" xmlns:a="http://schemas.openxmlformats.org/drawingml/2006/main">
  <dgm:ptLst>
    <dgm:pt modelId="{15BA2526-E868-4343-B381-67A5C31143C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83B22B3-3A49-499F-9C13-C001A1C07A19}">
      <dgm:prSet phldrT="[Text]" custT="1">
        <dgm:style>
          <a:lnRef idx="2">
            <a:schemeClr val="accent1"/>
          </a:lnRef>
          <a:fillRef idx="1">
            <a:schemeClr val="lt1"/>
          </a:fillRef>
          <a:effectRef idx="0">
            <a:schemeClr val="accent1"/>
          </a:effectRef>
          <a:fontRef idx="minor">
            <a:schemeClr val="dk1"/>
          </a:fontRef>
        </dgm:style>
      </dgm:prSet>
      <dgm:spPr>
        <a:solidFill>
          <a:schemeClr val="accent1">
            <a:lumMod val="40000"/>
            <a:lumOff val="60000"/>
          </a:schemeClr>
        </a:solidFill>
      </dgm:spPr>
      <dgm:t>
        <a:bodyPr/>
        <a:lstStyle/>
        <a:p>
          <a:r>
            <a:rPr lang="en-US" sz="1600" dirty="0" smtClean="0"/>
            <a:t>Pedagogical Content Knowledge</a:t>
          </a:r>
        </a:p>
        <a:p>
          <a:r>
            <a:rPr lang="en-US" sz="1600" dirty="0" smtClean="0"/>
            <a:t>PCK</a:t>
          </a:r>
          <a:endParaRPr lang="en-US" sz="1600" dirty="0"/>
        </a:p>
      </dgm:t>
    </dgm:pt>
    <dgm:pt modelId="{836D8E01-07E9-45FD-A775-69583A2DE7A2}" type="parTrans" cxnId="{C6C85A21-7CCA-453B-ACEB-30D933E8F8B6}">
      <dgm:prSet/>
      <dgm:spPr/>
      <dgm:t>
        <a:bodyPr/>
        <a:lstStyle/>
        <a:p>
          <a:endParaRPr lang="en-US"/>
        </a:p>
      </dgm:t>
    </dgm:pt>
    <dgm:pt modelId="{CA5AA2E3-6E7E-4195-903E-0F043094ED75}" type="sibTrans" cxnId="{C6C85A21-7CCA-453B-ACEB-30D933E8F8B6}">
      <dgm:prSet/>
      <dgm:spPr/>
      <dgm:t>
        <a:bodyPr/>
        <a:lstStyle/>
        <a:p>
          <a:endParaRPr lang="en-US"/>
        </a:p>
      </dgm:t>
    </dgm:pt>
    <dgm:pt modelId="{916C97A3-D915-4B79-BC23-62E2710D96BB}">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600" dirty="0" smtClean="0"/>
            <a:t>Subject Matter Knowledge</a:t>
          </a:r>
        </a:p>
        <a:p>
          <a:r>
            <a:rPr lang="en-US" sz="1600" dirty="0" smtClean="0"/>
            <a:t>SMK</a:t>
          </a:r>
          <a:endParaRPr lang="en-US" sz="1600" dirty="0"/>
        </a:p>
      </dgm:t>
    </dgm:pt>
    <dgm:pt modelId="{FD5777BE-F5C4-44AD-ADA1-65CC9D117BE4}" type="parTrans" cxnId="{752C4426-6C9F-4AA6-B62E-F2B178F78CD7}">
      <dgm:prSet/>
      <dgm:spPr/>
      <dgm:t>
        <a:bodyPr/>
        <a:lstStyle/>
        <a:p>
          <a:endParaRPr lang="en-US"/>
        </a:p>
      </dgm:t>
    </dgm:pt>
    <dgm:pt modelId="{EA9A0E21-B435-4387-84FE-6E9F7B2097DD}" type="sibTrans" cxnId="{752C4426-6C9F-4AA6-B62E-F2B178F78CD7}">
      <dgm:prSet/>
      <dgm:spPr/>
      <dgm:t>
        <a:bodyPr/>
        <a:lstStyle/>
        <a:p>
          <a:endParaRPr lang="en-US"/>
        </a:p>
      </dgm:t>
    </dgm:pt>
    <dgm:pt modelId="{20F54F93-695B-492C-8C73-1946E512D01E}">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smtClean="0"/>
            <a:t>Pedagogical Knowledge</a:t>
          </a:r>
        </a:p>
        <a:p>
          <a:r>
            <a:rPr lang="en-US" dirty="0" smtClean="0"/>
            <a:t>PK</a:t>
          </a:r>
          <a:endParaRPr lang="en-US" dirty="0"/>
        </a:p>
      </dgm:t>
    </dgm:pt>
    <dgm:pt modelId="{92EA50F5-464C-433A-841E-3ECF34888077}" type="parTrans" cxnId="{B81E1DE9-E744-4BF0-A77B-DA317AABC045}">
      <dgm:prSet/>
      <dgm:spPr/>
      <dgm:t>
        <a:bodyPr/>
        <a:lstStyle/>
        <a:p>
          <a:endParaRPr lang="en-US"/>
        </a:p>
      </dgm:t>
    </dgm:pt>
    <dgm:pt modelId="{DD76424A-D6A9-4658-9C51-D25B83CC401B}" type="sibTrans" cxnId="{B81E1DE9-E744-4BF0-A77B-DA317AABC045}">
      <dgm:prSet/>
      <dgm:spPr/>
      <dgm:t>
        <a:bodyPr/>
        <a:lstStyle/>
        <a:p>
          <a:endParaRPr lang="en-US"/>
        </a:p>
      </dgm:t>
    </dgm:pt>
    <dgm:pt modelId="{C8C848D6-4350-45D7-BCEB-5F026878F8F2}">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smtClean="0"/>
            <a:t>Knowledge of </a:t>
          </a:r>
        </a:p>
        <a:p>
          <a:r>
            <a:rPr lang="en-US" dirty="0" smtClean="0"/>
            <a:t>Context</a:t>
          </a:r>
          <a:endParaRPr lang="en-US" dirty="0"/>
        </a:p>
      </dgm:t>
    </dgm:pt>
    <dgm:pt modelId="{B033A195-0159-4766-8CBB-2F3EA0C56AEB}" type="parTrans" cxnId="{5049EF16-7B34-428A-95B9-6DBE8D1C5CAC}">
      <dgm:prSet/>
      <dgm:spPr/>
      <dgm:t>
        <a:bodyPr/>
        <a:lstStyle/>
        <a:p>
          <a:endParaRPr lang="en-US"/>
        </a:p>
      </dgm:t>
    </dgm:pt>
    <dgm:pt modelId="{51559FBF-3839-4390-A492-6CD5D93C982C}" type="sibTrans" cxnId="{5049EF16-7B34-428A-95B9-6DBE8D1C5CAC}">
      <dgm:prSet/>
      <dgm:spPr/>
      <dgm:t>
        <a:bodyPr/>
        <a:lstStyle/>
        <a:p>
          <a:endParaRPr lang="en-US"/>
        </a:p>
      </dgm:t>
    </dgm:pt>
    <dgm:pt modelId="{5F307A61-27E3-473B-80F2-4B050B86EC7C}" type="pres">
      <dgm:prSet presAssocID="{15BA2526-E868-4343-B381-67A5C31143C5}" presName="cycle" presStyleCnt="0">
        <dgm:presLayoutVars>
          <dgm:chMax val="1"/>
          <dgm:dir/>
          <dgm:animLvl val="ctr"/>
          <dgm:resizeHandles val="exact"/>
        </dgm:presLayoutVars>
      </dgm:prSet>
      <dgm:spPr/>
    </dgm:pt>
    <dgm:pt modelId="{4CB5A653-2EFD-43FC-8071-3A22726D8569}" type="pres">
      <dgm:prSet presAssocID="{783B22B3-3A49-499F-9C13-C001A1C07A19}" presName="centerShape" presStyleLbl="node0" presStyleIdx="0" presStyleCnt="1" custFlipHor="1" custScaleX="192979" custScaleY="67913" custLinFactNeighborX="437" custLinFactNeighborY="-13512"/>
      <dgm:spPr>
        <a:prstGeom prst="flowChartPreparation">
          <a:avLst/>
        </a:prstGeom>
      </dgm:spPr>
      <dgm:t>
        <a:bodyPr/>
        <a:lstStyle/>
        <a:p>
          <a:endParaRPr lang="en-US"/>
        </a:p>
      </dgm:t>
    </dgm:pt>
    <dgm:pt modelId="{82D3C20F-EA56-4CD9-AA75-5795C419D123}" type="pres">
      <dgm:prSet presAssocID="{FD5777BE-F5C4-44AD-ADA1-65CC9D117BE4}" presName="Name9" presStyleLbl="parChTrans1D2" presStyleIdx="0" presStyleCnt="3"/>
      <dgm:spPr/>
    </dgm:pt>
    <dgm:pt modelId="{21DDF8ED-462F-4915-ACE2-9D74D3879601}" type="pres">
      <dgm:prSet presAssocID="{FD5777BE-F5C4-44AD-ADA1-65CC9D117BE4}" presName="connTx" presStyleLbl="parChTrans1D2" presStyleIdx="0" presStyleCnt="3"/>
      <dgm:spPr/>
    </dgm:pt>
    <dgm:pt modelId="{CC00534E-A767-4324-8846-B60E655D1B5D}" type="pres">
      <dgm:prSet presAssocID="{916C97A3-D915-4B79-BC23-62E2710D96BB}" presName="node" presStyleLbl="node1" presStyleIdx="0" presStyleCnt="3" custScaleY="73029" custRadScaleRad="113873" custRadScaleInc="-47582">
        <dgm:presLayoutVars>
          <dgm:bulletEnabled val="1"/>
        </dgm:presLayoutVars>
      </dgm:prSet>
      <dgm:spPr>
        <a:prstGeom prst="flowChartProcess">
          <a:avLst/>
        </a:prstGeom>
      </dgm:spPr>
      <dgm:t>
        <a:bodyPr/>
        <a:lstStyle/>
        <a:p>
          <a:endParaRPr lang="en-US"/>
        </a:p>
      </dgm:t>
    </dgm:pt>
    <dgm:pt modelId="{B760E8EA-A963-43D6-9A6A-8B819A8D7587}" type="pres">
      <dgm:prSet presAssocID="{92EA50F5-464C-433A-841E-3ECF34888077}" presName="Name9" presStyleLbl="parChTrans1D2" presStyleIdx="1" presStyleCnt="3"/>
      <dgm:spPr/>
    </dgm:pt>
    <dgm:pt modelId="{8FF27CBB-FDCE-4B7F-8851-D5809E570B0B}" type="pres">
      <dgm:prSet presAssocID="{92EA50F5-464C-433A-841E-3ECF34888077}" presName="connTx" presStyleLbl="parChTrans1D2" presStyleIdx="1" presStyleCnt="3"/>
      <dgm:spPr/>
    </dgm:pt>
    <dgm:pt modelId="{EA30CC88-45AB-4AA4-8BCC-0CE36AD298E4}" type="pres">
      <dgm:prSet presAssocID="{20F54F93-695B-492C-8C73-1946E512D01E}" presName="node" presStyleLbl="node1" presStyleIdx="1" presStyleCnt="3" custScaleY="77993" custRadScaleRad="115437" custRadScaleInc="-147988">
        <dgm:presLayoutVars>
          <dgm:bulletEnabled val="1"/>
        </dgm:presLayoutVars>
      </dgm:prSet>
      <dgm:spPr>
        <a:prstGeom prst="flowChartConnector">
          <a:avLst/>
        </a:prstGeom>
      </dgm:spPr>
      <dgm:t>
        <a:bodyPr/>
        <a:lstStyle/>
        <a:p>
          <a:endParaRPr lang="en-US"/>
        </a:p>
      </dgm:t>
    </dgm:pt>
    <dgm:pt modelId="{CAE7330B-90F3-449D-83CA-7F691EE08188}" type="pres">
      <dgm:prSet presAssocID="{B033A195-0159-4766-8CBB-2F3EA0C56AEB}" presName="Name9" presStyleLbl="parChTrans1D2" presStyleIdx="2" presStyleCnt="3"/>
      <dgm:spPr/>
    </dgm:pt>
    <dgm:pt modelId="{014D9FCB-6100-44F3-B149-BD24F170B3CC}" type="pres">
      <dgm:prSet presAssocID="{B033A195-0159-4766-8CBB-2F3EA0C56AEB}" presName="connTx" presStyleLbl="parChTrans1D2" presStyleIdx="2" presStyleCnt="3"/>
      <dgm:spPr/>
    </dgm:pt>
    <dgm:pt modelId="{78C1240B-11E3-43A8-AF5D-BA31D73A818E}" type="pres">
      <dgm:prSet presAssocID="{C8C848D6-4350-45D7-BCEB-5F026878F8F2}" presName="node" presStyleLbl="node1" presStyleIdx="2" presStyleCnt="3" custScaleY="62251" custRadScaleRad="49345" custRadScaleInc="-98309">
        <dgm:presLayoutVars>
          <dgm:bulletEnabled val="1"/>
        </dgm:presLayoutVars>
      </dgm:prSet>
      <dgm:spPr>
        <a:prstGeom prst="flowChartManualOperation">
          <a:avLst/>
        </a:prstGeom>
      </dgm:spPr>
      <dgm:t>
        <a:bodyPr/>
        <a:lstStyle/>
        <a:p>
          <a:endParaRPr lang="en-US"/>
        </a:p>
      </dgm:t>
    </dgm:pt>
  </dgm:ptLst>
  <dgm:cxnLst>
    <dgm:cxn modelId="{8F00B9B8-AF90-4190-A73E-0F25DB1A75D8}" type="presOf" srcId="{FD5777BE-F5C4-44AD-ADA1-65CC9D117BE4}" destId="{82D3C20F-EA56-4CD9-AA75-5795C419D123}" srcOrd="0" destOrd="0" presId="urn:microsoft.com/office/officeart/2005/8/layout/radial1"/>
    <dgm:cxn modelId="{69A59A47-BDC7-4B81-9A20-FE81D9CDAA14}" type="presOf" srcId="{916C97A3-D915-4B79-BC23-62E2710D96BB}" destId="{CC00534E-A767-4324-8846-B60E655D1B5D}" srcOrd="0" destOrd="0" presId="urn:microsoft.com/office/officeart/2005/8/layout/radial1"/>
    <dgm:cxn modelId="{C333E888-411B-4807-9C06-65326D030660}" type="presOf" srcId="{783B22B3-3A49-499F-9C13-C001A1C07A19}" destId="{4CB5A653-2EFD-43FC-8071-3A22726D8569}" srcOrd="0" destOrd="0" presId="urn:microsoft.com/office/officeart/2005/8/layout/radial1"/>
    <dgm:cxn modelId="{5924A333-E2F0-4486-8F65-22B634B4326C}" type="presOf" srcId="{B033A195-0159-4766-8CBB-2F3EA0C56AEB}" destId="{014D9FCB-6100-44F3-B149-BD24F170B3CC}" srcOrd="1" destOrd="0" presId="urn:microsoft.com/office/officeart/2005/8/layout/radial1"/>
    <dgm:cxn modelId="{752C4426-6C9F-4AA6-B62E-F2B178F78CD7}" srcId="{783B22B3-3A49-499F-9C13-C001A1C07A19}" destId="{916C97A3-D915-4B79-BC23-62E2710D96BB}" srcOrd="0" destOrd="0" parTransId="{FD5777BE-F5C4-44AD-ADA1-65CC9D117BE4}" sibTransId="{EA9A0E21-B435-4387-84FE-6E9F7B2097DD}"/>
    <dgm:cxn modelId="{88584010-E82E-44A5-AAC8-FA055DA9B6EF}" type="presOf" srcId="{92EA50F5-464C-433A-841E-3ECF34888077}" destId="{B760E8EA-A963-43D6-9A6A-8B819A8D7587}" srcOrd="0" destOrd="0" presId="urn:microsoft.com/office/officeart/2005/8/layout/radial1"/>
    <dgm:cxn modelId="{9AB325F1-54C0-4D76-9B22-0D377C70D845}" type="presOf" srcId="{B033A195-0159-4766-8CBB-2F3EA0C56AEB}" destId="{CAE7330B-90F3-449D-83CA-7F691EE08188}" srcOrd="0" destOrd="0" presId="urn:microsoft.com/office/officeart/2005/8/layout/radial1"/>
    <dgm:cxn modelId="{809D8502-4649-4EB0-828A-E1F6C8213FB2}" type="presOf" srcId="{92EA50F5-464C-433A-841E-3ECF34888077}" destId="{8FF27CBB-FDCE-4B7F-8851-D5809E570B0B}" srcOrd="1" destOrd="0" presId="urn:microsoft.com/office/officeart/2005/8/layout/radial1"/>
    <dgm:cxn modelId="{BC851DC7-6888-4886-98BA-76DF84EBA4F3}" type="presOf" srcId="{FD5777BE-F5C4-44AD-ADA1-65CC9D117BE4}" destId="{21DDF8ED-462F-4915-ACE2-9D74D3879601}" srcOrd="1" destOrd="0" presId="urn:microsoft.com/office/officeart/2005/8/layout/radial1"/>
    <dgm:cxn modelId="{5049EF16-7B34-428A-95B9-6DBE8D1C5CAC}" srcId="{783B22B3-3A49-499F-9C13-C001A1C07A19}" destId="{C8C848D6-4350-45D7-BCEB-5F026878F8F2}" srcOrd="2" destOrd="0" parTransId="{B033A195-0159-4766-8CBB-2F3EA0C56AEB}" sibTransId="{51559FBF-3839-4390-A492-6CD5D93C982C}"/>
    <dgm:cxn modelId="{FC1B9F0B-0BDE-4D83-8A73-055FF81F5A98}" type="presOf" srcId="{15BA2526-E868-4343-B381-67A5C31143C5}" destId="{5F307A61-27E3-473B-80F2-4B050B86EC7C}" srcOrd="0" destOrd="0" presId="urn:microsoft.com/office/officeart/2005/8/layout/radial1"/>
    <dgm:cxn modelId="{B81E1DE9-E744-4BF0-A77B-DA317AABC045}" srcId="{783B22B3-3A49-499F-9C13-C001A1C07A19}" destId="{20F54F93-695B-492C-8C73-1946E512D01E}" srcOrd="1" destOrd="0" parTransId="{92EA50F5-464C-433A-841E-3ECF34888077}" sibTransId="{DD76424A-D6A9-4658-9C51-D25B83CC401B}"/>
    <dgm:cxn modelId="{C8E385F6-8204-446C-8EE3-E0E51D918626}" type="presOf" srcId="{20F54F93-695B-492C-8C73-1946E512D01E}" destId="{EA30CC88-45AB-4AA4-8BCC-0CE36AD298E4}" srcOrd="0" destOrd="0" presId="urn:microsoft.com/office/officeart/2005/8/layout/radial1"/>
    <dgm:cxn modelId="{5B4A2321-EB55-4756-9DAD-83C9E71AD3C4}" type="presOf" srcId="{C8C848D6-4350-45D7-BCEB-5F026878F8F2}" destId="{78C1240B-11E3-43A8-AF5D-BA31D73A818E}" srcOrd="0" destOrd="0" presId="urn:microsoft.com/office/officeart/2005/8/layout/radial1"/>
    <dgm:cxn modelId="{C6C85A21-7CCA-453B-ACEB-30D933E8F8B6}" srcId="{15BA2526-E868-4343-B381-67A5C31143C5}" destId="{783B22B3-3A49-499F-9C13-C001A1C07A19}" srcOrd="0" destOrd="0" parTransId="{836D8E01-07E9-45FD-A775-69583A2DE7A2}" sibTransId="{CA5AA2E3-6E7E-4195-903E-0F043094ED75}"/>
    <dgm:cxn modelId="{3C53ED84-AFAA-4C7F-B568-57F756DE7800}" type="presParOf" srcId="{5F307A61-27E3-473B-80F2-4B050B86EC7C}" destId="{4CB5A653-2EFD-43FC-8071-3A22726D8569}" srcOrd="0" destOrd="0" presId="urn:microsoft.com/office/officeart/2005/8/layout/radial1"/>
    <dgm:cxn modelId="{94FD7DF6-58EB-4BDF-9494-E132EA87AD5C}" type="presParOf" srcId="{5F307A61-27E3-473B-80F2-4B050B86EC7C}" destId="{82D3C20F-EA56-4CD9-AA75-5795C419D123}" srcOrd="1" destOrd="0" presId="urn:microsoft.com/office/officeart/2005/8/layout/radial1"/>
    <dgm:cxn modelId="{A3DDC6EC-3CB1-4FCC-B596-E350E27D3EF8}" type="presParOf" srcId="{82D3C20F-EA56-4CD9-AA75-5795C419D123}" destId="{21DDF8ED-462F-4915-ACE2-9D74D3879601}" srcOrd="0" destOrd="0" presId="urn:microsoft.com/office/officeart/2005/8/layout/radial1"/>
    <dgm:cxn modelId="{888DF268-F830-407D-AFA0-DE09D179C68C}" type="presParOf" srcId="{5F307A61-27E3-473B-80F2-4B050B86EC7C}" destId="{CC00534E-A767-4324-8846-B60E655D1B5D}" srcOrd="2" destOrd="0" presId="urn:microsoft.com/office/officeart/2005/8/layout/radial1"/>
    <dgm:cxn modelId="{63478CFF-3C00-40D4-9C92-FA565931C2FE}" type="presParOf" srcId="{5F307A61-27E3-473B-80F2-4B050B86EC7C}" destId="{B760E8EA-A963-43D6-9A6A-8B819A8D7587}" srcOrd="3" destOrd="0" presId="urn:microsoft.com/office/officeart/2005/8/layout/radial1"/>
    <dgm:cxn modelId="{CE0FAD82-254E-4EC5-98D4-DE506A7703A9}" type="presParOf" srcId="{B760E8EA-A963-43D6-9A6A-8B819A8D7587}" destId="{8FF27CBB-FDCE-4B7F-8851-D5809E570B0B}" srcOrd="0" destOrd="0" presId="urn:microsoft.com/office/officeart/2005/8/layout/radial1"/>
    <dgm:cxn modelId="{96DC2867-E070-4138-9884-E20BEEA3F177}" type="presParOf" srcId="{5F307A61-27E3-473B-80F2-4B050B86EC7C}" destId="{EA30CC88-45AB-4AA4-8BCC-0CE36AD298E4}" srcOrd="4" destOrd="0" presId="urn:microsoft.com/office/officeart/2005/8/layout/radial1"/>
    <dgm:cxn modelId="{F83C5F1D-696A-4984-89D9-02878DA39F6A}" type="presParOf" srcId="{5F307A61-27E3-473B-80F2-4B050B86EC7C}" destId="{CAE7330B-90F3-449D-83CA-7F691EE08188}" srcOrd="5" destOrd="0" presId="urn:microsoft.com/office/officeart/2005/8/layout/radial1"/>
    <dgm:cxn modelId="{3E1EF033-89BA-4998-B398-F09DAC27FC3E}" type="presParOf" srcId="{CAE7330B-90F3-449D-83CA-7F691EE08188}" destId="{014D9FCB-6100-44F3-B149-BD24F170B3CC}" srcOrd="0" destOrd="0" presId="urn:microsoft.com/office/officeart/2005/8/layout/radial1"/>
    <dgm:cxn modelId="{B953444C-4DB2-44DF-A58D-0DE4BE805A38}" type="presParOf" srcId="{5F307A61-27E3-473B-80F2-4B050B86EC7C}" destId="{78C1240B-11E3-43A8-AF5D-BA31D73A818E}" srcOrd="6"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0F1510-88C3-44A6-80CE-4EC220C0CE36}" type="datetimeFigureOut">
              <a:rPr lang="en-US" smtClean="0"/>
              <a:pPr/>
              <a:t>2/6/2009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DD26FF-1761-4F92-95F2-1893306B3E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9B8E6A-9191-48E9-ADDF-F797F52C72CA}" type="slidenum">
              <a:rPr lang="en-US" smtClean="0"/>
              <a:pPr fontAlgn="base">
                <a:spcBef>
                  <a:spcPct val="0"/>
                </a:spcBef>
                <a:spcAft>
                  <a:spcPct val="0"/>
                </a:spcAft>
                <a:defRPr/>
              </a:pPr>
              <a:t>8</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sz="1400" dirty="0" smtClean="0"/>
              <a:t>Let’s first look at the first goal--that of understanding science concepts.  We know from tons of research over the past 25 years, that students come into our science classes at all levels with ideas that differ from the accepted scientific ideas, and that these alternative conceptions are typically strongly held and resistant to change.  If we fail to take students’ alternative conceptions into account in our science teaching, we decrease our changes of success.</a:t>
            </a:r>
          </a:p>
          <a:p>
            <a:pPr eaLnBrk="1" hangingPunct="1">
              <a:spcBef>
                <a:spcPct val="0"/>
              </a:spcBef>
            </a:pPr>
            <a:endParaRPr lang="en-US" sz="1400" dirty="0" smtClean="0"/>
          </a:p>
          <a:p>
            <a:pPr eaLnBrk="1" hangingPunct="1">
              <a:spcBef>
                <a:spcPct val="0"/>
              </a:spcBef>
            </a:pPr>
            <a:r>
              <a:rPr lang="en-US" sz="1400" dirty="0" smtClean="0"/>
              <a:t>So, let’s see what some of my students thought about phases of the moon at the beginning of the semester:</a:t>
            </a:r>
          </a:p>
          <a:p>
            <a:pPr eaLnBrk="1" hangingPunct="1">
              <a:spcBef>
                <a:spcPct val="0"/>
              </a:spcBef>
            </a:pPr>
            <a:r>
              <a:rPr lang="en-US" sz="1400" dirty="0" smtClean="0"/>
              <a:t>When asked:</a:t>
            </a:r>
          </a:p>
          <a:p>
            <a:pPr eaLnBrk="1" hangingPunct="1">
              <a:spcBef>
                <a:spcPct val="0"/>
              </a:spcBef>
            </a:pPr>
            <a:r>
              <a:rPr lang="en-US" sz="1400" dirty="0" smtClean="0"/>
              <a:t>“You may have noticed that the moon appears to be different shapes (e.g., full moon, crescent, half circle).  What is your best explanation for this phenomenon?  You can use pictures and words to explain.”</a:t>
            </a:r>
          </a:p>
          <a:p>
            <a:pPr eaLnBrk="1" hangingPunct="1">
              <a:spcBef>
                <a:spcPct val="0"/>
              </a:spcBef>
            </a:pPr>
            <a:r>
              <a:rPr lang="en-US" sz="1400" dirty="0" smtClean="0"/>
              <a:t>What would you say?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0281C7-7DA4-4A83-824E-47845297EB7B}" type="slidenum">
              <a:rPr lang="en-US" smtClean="0"/>
              <a:pPr fontAlgn="base">
                <a:spcBef>
                  <a:spcPct val="0"/>
                </a:spcBef>
                <a:spcAft>
                  <a:spcPct val="0"/>
                </a:spcAft>
                <a:defRPr/>
              </a:pPr>
              <a:t>9</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smtClean="0"/>
              <a:t>These answers are very much in line with what the research has shown about students, ages 9 through college.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394718-AFA8-40AA-AB82-99A8645E0B96}" type="slidenum">
              <a:rPr lang="en-US" smtClean="0"/>
              <a:pPr fontAlgn="base">
                <a:spcBef>
                  <a:spcPct val="0"/>
                </a:spcBef>
                <a:spcAft>
                  <a:spcPct val="0"/>
                </a:spcAft>
                <a:defRPr/>
              </a:pPr>
              <a:t>10</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528711-16CD-4DB3-A323-7F15137DDC0B}" type="slidenum">
              <a:rPr lang="en-US" smtClean="0"/>
              <a:pPr fontAlgn="base">
                <a:spcBef>
                  <a:spcPct val="0"/>
                </a:spcBef>
                <a:spcAft>
                  <a:spcPct val="0"/>
                </a:spcAft>
                <a:defRPr/>
              </a:pPr>
              <a:t>13</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sz="1400" smtClean="0"/>
              <a:t>I will be talking about the teaching strategies that I use in teaching the moon investigation in more depth during the break out session.  For now, though, I thought you might like to know that, by the end of the 5-week moon investigation, many students have more accurate and more complete understandings of phases of the moon.</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0B1361-D87B-4306-AD6C-6D95DC9E6E3D}" type="slidenum">
              <a:rPr lang="en-US" smtClean="0"/>
              <a:pPr fontAlgn="base">
                <a:spcBef>
                  <a:spcPct val="0"/>
                </a:spcBef>
                <a:spcAft>
                  <a:spcPct val="0"/>
                </a:spcAft>
                <a:defRPr/>
              </a:pPr>
              <a:t>14</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F318DCF-B5A1-407F-9523-34C9529D2955}" type="datetimeFigureOut">
              <a:rPr lang="en-US" smtClean="0"/>
              <a:pPr/>
              <a:t>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1F84F-28DE-4875-BC56-22F95EA5A00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318DCF-B5A1-407F-9523-34C9529D2955}" type="datetimeFigureOut">
              <a:rPr lang="en-US" smtClean="0"/>
              <a:pPr/>
              <a:t>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1F84F-28DE-4875-BC56-22F95EA5A0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318DCF-B5A1-407F-9523-34C9529D2955}" type="datetimeFigureOut">
              <a:rPr lang="en-US" smtClean="0"/>
              <a:pPr/>
              <a:t>2/6/2009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8C1F84F-28DE-4875-BC56-22F95EA5A0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normAutofit/>
          </a:bodyPr>
          <a:lstStyle>
            <a:lvl1pPr>
              <a:defRPr sz="40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318DCF-B5A1-407F-9523-34C9529D2955}" type="datetimeFigureOut">
              <a:rPr lang="en-US" smtClean="0"/>
              <a:pPr/>
              <a:t>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1F84F-28DE-4875-BC56-22F95EA5A00C}" type="slidenum">
              <a:rPr lang="en-US" smtClean="0"/>
              <a:pPr/>
              <a:t>‹#›</a:t>
            </a:fld>
            <a:endParaRPr lang="en-US"/>
          </a:p>
        </p:txBody>
      </p:sp>
      <p:pic>
        <p:nvPicPr>
          <p:cNvPr id="8" name="Picture 1"/>
          <p:cNvPicPr>
            <a:picLocks noChangeAspect="1" noChangeArrowheads="1"/>
          </p:cNvPicPr>
          <p:nvPr userDrawn="1"/>
        </p:nvPicPr>
        <p:blipFill>
          <a:blip r:embed="rId2" cstate="print"/>
          <a:srcRect/>
          <a:stretch>
            <a:fillRect/>
          </a:stretch>
        </p:blipFill>
        <p:spPr bwMode="auto">
          <a:xfrm>
            <a:off x="8575344" y="6240440"/>
            <a:ext cx="477034" cy="53340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318DCF-B5A1-407F-9523-34C9529D2955}" type="datetimeFigureOut">
              <a:rPr lang="en-US" smtClean="0"/>
              <a:pPr/>
              <a:t>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1F84F-28DE-4875-BC56-22F95EA5A0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318DCF-B5A1-407F-9523-34C9529D2955}" type="datetimeFigureOut">
              <a:rPr lang="en-US" smtClean="0"/>
              <a:pPr/>
              <a:t>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1F84F-28DE-4875-BC56-22F95EA5A0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318DCF-B5A1-407F-9523-34C9529D2955}" type="datetimeFigureOut">
              <a:rPr lang="en-US" smtClean="0"/>
              <a:pPr/>
              <a:t>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1F84F-28DE-4875-BC56-22F95EA5A0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318DCF-B5A1-407F-9523-34C9529D2955}" type="datetimeFigureOut">
              <a:rPr lang="en-US" smtClean="0"/>
              <a:pPr/>
              <a:t>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1F84F-28DE-4875-BC56-22F95EA5A0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18DCF-B5A1-407F-9523-34C9529D2955}" type="datetimeFigureOut">
              <a:rPr lang="en-US" smtClean="0"/>
              <a:pPr/>
              <a:t>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1F84F-28DE-4875-BC56-22F95EA5A0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318DCF-B5A1-407F-9523-34C9529D2955}" type="datetimeFigureOut">
              <a:rPr lang="en-US" smtClean="0"/>
              <a:pPr/>
              <a:t>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1F84F-28DE-4875-BC56-22F95EA5A00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F318DCF-B5A1-407F-9523-34C9529D2955}" type="datetimeFigureOut">
              <a:rPr lang="en-US" smtClean="0"/>
              <a:pPr/>
              <a:t>2/6/2009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8C1F84F-28DE-4875-BC56-22F95EA5A0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F318DCF-B5A1-407F-9523-34C9529D2955}" type="datetimeFigureOut">
              <a:rPr lang="en-US" smtClean="0"/>
              <a:pPr/>
              <a:t>2/6/2009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8C1F84F-28DE-4875-BC56-22F95EA5A0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roes.missouri.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Documents%20and%20Settings\abells\Desktop\SandraAbell_2_14_CrystalA_1030A\c1d1_project_2mins_0001.wm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roes.missouri.edu/"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Documents%20and%20Settings\abells\Desktop\SandraAbell_2_14_CrystalA_1030A\m3_c_84sec.wmv"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Practices in Elementary Science Teacher Preparation</a:t>
            </a:r>
            <a:endParaRPr lang="en-US" dirty="0"/>
          </a:p>
        </p:txBody>
      </p:sp>
      <p:sp>
        <p:nvSpPr>
          <p:cNvPr id="3" name="Subtitle 2"/>
          <p:cNvSpPr>
            <a:spLocks noGrp="1"/>
          </p:cNvSpPr>
          <p:nvPr>
            <p:ph type="subTitle" idx="1"/>
          </p:nvPr>
        </p:nvSpPr>
        <p:spPr>
          <a:xfrm>
            <a:off x="725616" y="5235552"/>
            <a:ext cx="5867400" cy="1499616"/>
          </a:xfrm>
        </p:spPr>
        <p:txBody>
          <a:bodyPr>
            <a:normAutofit/>
          </a:bodyPr>
          <a:lstStyle/>
          <a:p>
            <a:r>
              <a:rPr lang="en-US" dirty="0" smtClean="0">
                <a:solidFill>
                  <a:schemeClr val="tx1"/>
                </a:solidFill>
              </a:rPr>
              <a:t>Sandra K. Abell</a:t>
            </a:r>
          </a:p>
          <a:p>
            <a:r>
              <a:rPr lang="en-US" dirty="0" smtClean="0">
                <a:solidFill>
                  <a:schemeClr val="tx1"/>
                </a:solidFill>
              </a:rPr>
              <a:t>Curators’ Professor of Science Education</a:t>
            </a:r>
          </a:p>
          <a:p>
            <a:r>
              <a:rPr lang="en-US" dirty="0" smtClean="0">
                <a:solidFill>
                  <a:schemeClr val="tx1"/>
                </a:solidFill>
              </a:rPr>
              <a:t>University of Missouri</a:t>
            </a:r>
          </a:p>
          <a:p>
            <a:r>
              <a:rPr lang="en-US" sz="2400" dirty="0" smtClean="0">
                <a:solidFill>
                  <a:schemeClr val="tx1"/>
                </a:solidFill>
              </a:rPr>
              <a:t>AAPT, February 14, 2009, Chicago</a:t>
            </a:r>
            <a:endParaRPr lang="en-US" sz="2400" dirty="0">
              <a:solidFill>
                <a:schemeClr val="tx1"/>
              </a:solidFill>
            </a:endParaRPr>
          </a:p>
        </p:txBody>
      </p:sp>
      <p:pic>
        <p:nvPicPr>
          <p:cNvPr id="3073" name="Picture 1"/>
          <p:cNvPicPr>
            <a:picLocks noChangeAspect="1" noChangeArrowheads="1"/>
          </p:cNvPicPr>
          <p:nvPr/>
        </p:nvPicPr>
        <p:blipFill>
          <a:blip r:embed="rId2" cstate="print"/>
          <a:srcRect/>
          <a:stretch>
            <a:fillRect/>
          </a:stretch>
        </p:blipFill>
        <p:spPr bwMode="auto">
          <a:xfrm>
            <a:off x="8575344" y="6240440"/>
            <a:ext cx="477034" cy="533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sz="4000" dirty="0" smtClean="0"/>
              <a:t>Before</a:t>
            </a:r>
          </a:p>
        </p:txBody>
      </p:sp>
      <p:sp>
        <p:nvSpPr>
          <p:cNvPr id="18435" name="Rectangle 3"/>
          <p:cNvSpPr>
            <a:spLocks noGrp="1" noChangeArrowheads="1"/>
          </p:cNvSpPr>
          <p:nvPr>
            <p:ph idx="1"/>
          </p:nvPr>
        </p:nvSpPr>
        <p:spPr>
          <a:xfrm>
            <a:off x="228600" y="1775191"/>
            <a:ext cx="8458200" cy="4625609"/>
          </a:xfrm>
        </p:spPr>
        <p:txBody>
          <a:bodyPr>
            <a:normAutofit/>
          </a:bodyPr>
          <a:lstStyle/>
          <a:p>
            <a:pPr eaLnBrk="1" hangingPunct="1"/>
            <a:r>
              <a:rPr lang="en-US" sz="2800" i="1" dirty="0" smtClean="0"/>
              <a:t>I believe the reason why there is different shapes of the moon is because of the rotation of the earth.  The same phenomenon of why we have different seasons.</a:t>
            </a:r>
          </a:p>
          <a:p>
            <a:pPr eaLnBrk="1" hangingPunct="1"/>
            <a:r>
              <a:rPr lang="en-US" sz="2800" i="1" dirty="0" smtClean="0"/>
              <a:t>When the sun goes down, it provides a shadow to form the moon.  Depending on how the sun sets, the shape of the moon differs.</a:t>
            </a:r>
          </a:p>
          <a:p>
            <a:pPr eaLnBrk="1" hangingPunct="1"/>
            <a:r>
              <a:rPr lang="en-US" sz="2800" i="1" dirty="0" smtClean="0"/>
              <a:t>I think that where the earth is positioned on its orbit around the sun and where the moon is positioned in relation to the sun and earth depends on the shape of the moon.</a:t>
            </a:r>
            <a:endParaRPr lang="en-US" sz="28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pic>
        <p:nvPicPr>
          <p:cNvPr id="19459" name="Picture 3"/>
          <p:cNvPicPr>
            <a:picLocks noGrp="1" noChangeAspect="1" noChangeArrowheads="1"/>
          </p:cNvPicPr>
          <p:nvPr>
            <p:ph idx="1"/>
          </p:nvPr>
        </p:nvPicPr>
        <p:blipFill>
          <a:blip r:embed="rId2"/>
          <a:srcRect/>
          <a:stretch>
            <a:fillRect/>
          </a:stretch>
        </p:blipFill>
        <p:spPr>
          <a:xfrm>
            <a:off x="0" y="0"/>
            <a:ext cx="9144000" cy="6126163"/>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Moon Investigation</a:t>
            </a:r>
            <a:endParaRPr lang="en-US" dirty="0"/>
          </a:p>
        </p:txBody>
      </p:sp>
      <p:pic>
        <p:nvPicPr>
          <p:cNvPr id="18433" name="Picture 1"/>
          <p:cNvPicPr>
            <a:picLocks noGrp="1" noChangeAspect="1" noChangeArrowheads="1"/>
          </p:cNvPicPr>
          <p:nvPr>
            <p:ph idx="1"/>
          </p:nvPr>
        </p:nvPicPr>
        <p:blipFill>
          <a:blip r:embed="rId2"/>
          <a:srcRect/>
          <a:stretch>
            <a:fillRect/>
          </a:stretch>
        </p:blipFill>
        <p:spPr bwMode="auto">
          <a:xfrm>
            <a:off x="2447925" y="2487612"/>
            <a:ext cx="424815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a:bodyPr>
          <a:lstStyle/>
          <a:p>
            <a:pPr eaLnBrk="1" fontAlgn="auto" hangingPunct="1">
              <a:spcAft>
                <a:spcPts val="0"/>
              </a:spcAft>
              <a:defRPr/>
            </a:pPr>
            <a:r>
              <a:rPr lang="en-US" sz="4000" dirty="0" smtClean="0"/>
              <a:t>PT Answers</a:t>
            </a:r>
          </a:p>
        </p:txBody>
      </p:sp>
      <p:sp>
        <p:nvSpPr>
          <p:cNvPr id="20483" name="Rectangle 3"/>
          <p:cNvSpPr>
            <a:spLocks noGrp="1" noChangeArrowheads="1"/>
          </p:cNvSpPr>
          <p:nvPr>
            <p:ph idx="1"/>
          </p:nvPr>
        </p:nvSpPr>
        <p:spPr>
          <a:xfrm>
            <a:off x="228600" y="1606375"/>
            <a:ext cx="8458200" cy="5023025"/>
          </a:xfrm>
        </p:spPr>
        <p:txBody>
          <a:bodyPr>
            <a:normAutofit fontScale="77500" lnSpcReduction="20000"/>
          </a:bodyPr>
          <a:lstStyle/>
          <a:p>
            <a:pPr eaLnBrk="1" hangingPunct="1">
              <a:buFontTx/>
              <a:buNone/>
            </a:pPr>
            <a:r>
              <a:rPr lang="en-US" dirty="0" smtClean="0"/>
              <a:t>After the Investigation:</a:t>
            </a:r>
          </a:p>
          <a:p>
            <a:pPr eaLnBrk="1" hangingPunct="1">
              <a:lnSpc>
                <a:spcPct val="120000"/>
              </a:lnSpc>
            </a:pPr>
            <a:r>
              <a:rPr lang="en-US" sz="3300" i="1" dirty="0" smtClean="0"/>
              <a:t>The moon never goes away or changes shape, we just see it differently depending on its position in relationship to the Earth and the sun…When the sun and the moon are on the same side of the Earth, the sun reflects on the side of the moon that is not facing the Earth, so we see nothing.  This is called the new moon phase.  As the moon slowly revolves, more and more of the moon is seen.  This is called waxing…The full moon occurs when the moon and the sun are on opposite sides of the Earth and the sun shines past the Earth onto the entire face of the moon.</a:t>
            </a:r>
            <a:endParaRPr lang="en-US" sz="3300"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sz="4000" dirty="0" smtClean="0"/>
              <a:t>After</a:t>
            </a:r>
          </a:p>
        </p:txBody>
      </p:sp>
      <p:sp>
        <p:nvSpPr>
          <p:cNvPr id="21507" name="Rectangle 3"/>
          <p:cNvSpPr>
            <a:spLocks noGrp="1" noChangeArrowheads="1"/>
          </p:cNvSpPr>
          <p:nvPr>
            <p:ph idx="1"/>
          </p:nvPr>
        </p:nvSpPr>
        <p:spPr/>
        <p:txBody>
          <a:bodyPr>
            <a:normAutofit/>
          </a:bodyPr>
          <a:lstStyle/>
          <a:p>
            <a:pPr eaLnBrk="1" hangingPunct="1"/>
            <a:r>
              <a:rPr lang="en-US" sz="2800" i="1" dirty="0" smtClean="0"/>
              <a:t>Initially…I had no idea of why the moon phases occurred.  Today, I believe that the glow of the moon is caused by the sun’s rays…I have learned that the location of the moon and earth in relationship to the sun determines the phase of the moon.  When the moon is between the earth and the sun, the back side of the moon is entirely lit, however, we do not see this side of the moon, therefore, we see no moon at all.  As the moon revolves around the earth, more and more of the lit portion is visible from earth.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pic>
        <p:nvPicPr>
          <p:cNvPr id="22531" name="Picture 3"/>
          <p:cNvPicPr>
            <a:picLocks noGrp="1" noChangeAspect="1" noChangeArrowheads="1"/>
          </p:cNvPicPr>
          <p:nvPr>
            <p:ph idx="1"/>
          </p:nvPr>
        </p:nvPicPr>
        <p:blipFill>
          <a:blip r:embed="rId2"/>
          <a:srcRect/>
          <a:stretch>
            <a:fillRect/>
          </a:stretch>
        </p:blipFill>
        <p:spPr>
          <a:xfrm>
            <a:off x="-43100" y="0"/>
            <a:ext cx="9187100" cy="6095999"/>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pic>
        <p:nvPicPr>
          <p:cNvPr id="23555" name="Picture 3"/>
          <p:cNvPicPr>
            <a:picLocks noGrp="1" noChangeAspect="1" noChangeArrowheads="1"/>
          </p:cNvPicPr>
          <p:nvPr>
            <p:ph idx="1"/>
          </p:nvPr>
        </p:nvPicPr>
        <p:blipFill>
          <a:blip r:embed="rId2"/>
          <a:srcRect/>
          <a:stretch>
            <a:fillRect/>
          </a:stretch>
        </p:blipFill>
        <p:spPr>
          <a:xfrm>
            <a:off x="220200" y="1534232"/>
            <a:ext cx="8746376" cy="4648200"/>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pic>
        <p:nvPicPr>
          <p:cNvPr id="24579" name="Picture 3"/>
          <p:cNvPicPr>
            <a:picLocks noGrp="1" noChangeAspect="1" noChangeArrowheads="1"/>
          </p:cNvPicPr>
          <p:nvPr>
            <p:ph idx="1"/>
          </p:nvPr>
        </p:nvPicPr>
        <p:blipFill>
          <a:blip r:embed="rId2"/>
          <a:srcRect/>
          <a:stretch>
            <a:fillRect/>
          </a:stretch>
        </p:blipFill>
        <p:spPr>
          <a:xfrm>
            <a:off x="154672" y="1524000"/>
            <a:ext cx="8839200" cy="4648200"/>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eaLnBrk="1" hangingPunct="1"/>
            <a:r>
              <a:rPr lang="en-US" sz="4000" dirty="0" smtClean="0"/>
              <a:t>Why did these PTs learn?</a:t>
            </a:r>
          </a:p>
        </p:txBody>
      </p:sp>
      <p:sp>
        <p:nvSpPr>
          <p:cNvPr id="25603" name="Content Placeholder 2"/>
          <p:cNvSpPr>
            <a:spLocks noGrp="1"/>
          </p:cNvSpPr>
          <p:nvPr>
            <p:ph idx="1"/>
          </p:nvPr>
        </p:nvSpPr>
        <p:spPr/>
        <p:txBody>
          <a:bodyPr>
            <a:normAutofit lnSpcReduction="10000"/>
          </a:bodyPr>
          <a:lstStyle/>
          <a:p>
            <a:pPr marL="552450" indent="-552450">
              <a:buFont typeface="Wingdings" pitchFamily="2" charset="2"/>
              <a:buAutoNum type="arabicPeriod"/>
            </a:pPr>
            <a:r>
              <a:rPr lang="en-US" dirty="0" smtClean="0"/>
              <a:t>Prior learning matters—Students need opportunities to confront and revise their ideas.</a:t>
            </a:r>
          </a:p>
          <a:p>
            <a:pPr marL="552450" indent="-552450">
              <a:buFont typeface="Wingdings" pitchFamily="2" charset="2"/>
              <a:buAutoNum type="arabicPeriod"/>
            </a:pPr>
            <a:r>
              <a:rPr lang="en-US" dirty="0" smtClean="0"/>
              <a:t>Learning is active--Students need opportunities to experience a phenomenon.</a:t>
            </a:r>
          </a:p>
          <a:p>
            <a:pPr marL="552450" indent="-552450">
              <a:buFont typeface="Wingdings" pitchFamily="2" charset="2"/>
              <a:buAutoNum type="arabicPeriod"/>
            </a:pPr>
            <a:r>
              <a:rPr lang="en-US" dirty="0" smtClean="0"/>
              <a:t>Learning is social—Students need opportunities to talk it out.</a:t>
            </a:r>
          </a:p>
          <a:p>
            <a:pPr marL="552450" indent="-552450">
              <a:buFont typeface="Wingdings" pitchFamily="2" charset="2"/>
              <a:buAutoNum type="arabicPeriod"/>
            </a:pPr>
            <a:r>
              <a:rPr lang="en-US" dirty="0" smtClean="0"/>
              <a:t>Learning takes time—Students need multiple and varied exposures to the content.</a:t>
            </a:r>
          </a:p>
          <a:p>
            <a:pPr marL="552450" indent="-552450">
              <a:buFont typeface="Wingdings" pitchFamily="2" charset="2"/>
              <a:buAutoNum type="arabicPeriod"/>
            </a:pPr>
            <a:endParaRPr lang="en-US" dirty="0" smtClean="0"/>
          </a:p>
          <a:p>
            <a:pPr eaLnBrk="1" hangingPunct="1">
              <a:buNone/>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rmAutofit/>
          </a:bodyPr>
          <a:lstStyle/>
          <a:p>
            <a:r>
              <a:rPr lang="en-US" sz="4000" dirty="0" smtClean="0"/>
              <a:t>Knowledge for Teaching</a:t>
            </a:r>
          </a:p>
        </p:txBody>
      </p:sp>
      <p:graphicFrame>
        <p:nvGraphicFramePr>
          <p:cNvPr id="6" name="Diagram 5"/>
          <p:cNvGraphicFramePr/>
          <p:nvPr/>
        </p:nvGraphicFramePr>
        <p:xfrm>
          <a:off x="1524000" y="1752600"/>
          <a:ext cx="6096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Framing this Talk</a:t>
            </a:r>
            <a:endParaRPr lang="en-US" sz="4000" dirty="0"/>
          </a:p>
        </p:txBody>
      </p:sp>
      <p:sp>
        <p:nvSpPr>
          <p:cNvPr id="3" name="Content Placeholder 2"/>
          <p:cNvSpPr>
            <a:spLocks noGrp="1"/>
          </p:cNvSpPr>
          <p:nvPr>
            <p:ph idx="1"/>
          </p:nvPr>
        </p:nvSpPr>
        <p:spPr/>
        <p:txBody>
          <a:bodyPr/>
          <a:lstStyle/>
          <a:p>
            <a:r>
              <a:rPr lang="en-US" dirty="0" smtClean="0"/>
              <a:t>What do future elementary teachers need to know to teach science?</a:t>
            </a:r>
          </a:p>
          <a:p>
            <a:r>
              <a:rPr lang="en-US" dirty="0" smtClean="0"/>
              <a:t>How do they learn this knowledge?</a:t>
            </a:r>
            <a:endParaRPr lang="en-US" dirty="0"/>
          </a:p>
          <a:p>
            <a:r>
              <a:rPr lang="en-US" dirty="0" smtClean="0"/>
              <a:t>How can we (science educators, scientists,   K-6 teachers) help them develop this knowledge?</a:t>
            </a:r>
          </a:p>
          <a:p>
            <a:pPr>
              <a:buNone/>
            </a:pP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rmAutofit/>
          </a:bodyPr>
          <a:lstStyle/>
          <a:p>
            <a:r>
              <a:rPr lang="en-US" sz="4000" dirty="0" smtClean="0"/>
              <a:t>Knowledge for Teaching</a:t>
            </a:r>
          </a:p>
        </p:txBody>
      </p:sp>
      <p:graphicFrame>
        <p:nvGraphicFramePr>
          <p:cNvPr id="6" name="Diagram 5"/>
          <p:cNvGraphicFramePr/>
          <p:nvPr/>
        </p:nvGraphicFramePr>
        <p:xfrm>
          <a:off x="1524000" y="1752600"/>
          <a:ext cx="6096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4000" dirty="0" smtClean="0"/>
              <a:t>Pedagogical Content Knowledge (PCK)</a:t>
            </a:r>
          </a:p>
        </p:txBody>
      </p:sp>
      <p:grpSp>
        <p:nvGrpSpPr>
          <p:cNvPr id="3" name="Content Placeholder 3"/>
          <p:cNvGrpSpPr>
            <a:grpSpLocks noGrp="1"/>
          </p:cNvGrpSpPr>
          <p:nvPr>
            <p:ph idx="1"/>
          </p:nvPr>
        </p:nvGrpSpPr>
        <p:grpSpPr bwMode="auto">
          <a:xfrm>
            <a:off x="457200" y="1774825"/>
            <a:ext cx="8229600" cy="4625975"/>
            <a:chOff x="1332" y="2003"/>
            <a:chExt cx="9180" cy="6840"/>
          </a:xfrm>
        </p:grpSpPr>
        <p:sp>
          <p:nvSpPr>
            <p:cNvPr id="14340" name="Rectangle 4"/>
            <p:cNvSpPr>
              <a:spLocks noChangeArrowheads="1"/>
            </p:cNvSpPr>
            <p:nvPr/>
          </p:nvSpPr>
          <p:spPr bwMode="auto">
            <a:xfrm>
              <a:off x="1332" y="2003"/>
              <a:ext cx="9180" cy="6840"/>
            </a:xfrm>
            <a:prstGeom prst="rect">
              <a:avLst/>
            </a:prstGeom>
            <a:solidFill>
              <a:srgbClr val="FFFFFF">
                <a:alpha val="0"/>
              </a:srgbClr>
            </a:solidFill>
            <a:ln w="28575">
              <a:solidFill>
                <a:schemeClr val="tx1"/>
              </a:solidFill>
              <a:miter lim="800000"/>
              <a:headEnd/>
              <a:tailEnd/>
            </a:ln>
          </p:spPr>
          <p:txBody>
            <a:bodyPr/>
            <a:lstStyle/>
            <a:p>
              <a:endParaRPr lang="en-US" sz="2000" b="1" u="sng">
                <a:solidFill>
                  <a:schemeClr val="tx2"/>
                </a:solidFill>
                <a:ea typeface="Osaka"/>
                <a:cs typeface="Osaka"/>
              </a:endParaRPr>
            </a:p>
          </p:txBody>
        </p:sp>
        <p:sp>
          <p:nvSpPr>
            <p:cNvPr id="14341" name="Line 6"/>
            <p:cNvSpPr>
              <a:spLocks noChangeShapeType="1"/>
            </p:cNvSpPr>
            <p:nvPr/>
          </p:nvSpPr>
          <p:spPr bwMode="auto">
            <a:xfrm flipH="1">
              <a:off x="5661" y="3039"/>
              <a:ext cx="16" cy="703"/>
            </a:xfrm>
            <a:prstGeom prst="line">
              <a:avLst/>
            </a:prstGeom>
            <a:noFill/>
            <a:ln w="28575">
              <a:solidFill>
                <a:srgbClr val="000000"/>
              </a:solidFill>
              <a:round/>
              <a:headEnd/>
              <a:tailEnd/>
            </a:ln>
          </p:spPr>
          <p:txBody>
            <a:bodyPr/>
            <a:lstStyle/>
            <a:p>
              <a:endParaRPr lang="en-US"/>
            </a:p>
          </p:txBody>
        </p:sp>
        <p:sp>
          <p:nvSpPr>
            <p:cNvPr id="14342" name="Line 7"/>
            <p:cNvSpPr>
              <a:spLocks noChangeShapeType="1"/>
            </p:cNvSpPr>
            <p:nvPr/>
          </p:nvSpPr>
          <p:spPr bwMode="auto">
            <a:xfrm flipH="1">
              <a:off x="2550" y="4675"/>
              <a:ext cx="2768" cy="1115"/>
            </a:xfrm>
            <a:prstGeom prst="line">
              <a:avLst/>
            </a:prstGeom>
            <a:noFill/>
            <a:ln w="28575">
              <a:solidFill>
                <a:srgbClr val="000000"/>
              </a:solidFill>
              <a:round/>
              <a:headEnd type="triangle" w="med" len="med"/>
              <a:tailEnd type="triangle" w="med" len="med"/>
            </a:ln>
          </p:spPr>
          <p:txBody>
            <a:bodyPr/>
            <a:lstStyle/>
            <a:p>
              <a:endParaRPr lang="en-US"/>
            </a:p>
          </p:txBody>
        </p:sp>
        <p:sp>
          <p:nvSpPr>
            <p:cNvPr id="14343" name="Line 8"/>
            <p:cNvSpPr>
              <a:spLocks noChangeShapeType="1"/>
            </p:cNvSpPr>
            <p:nvPr/>
          </p:nvSpPr>
          <p:spPr bwMode="auto">
            <a:xfrm flipH="1">
              <a:off x="3584" y="4639"/>
              <a:ext cx="2024" cy="2957"/>
            </a:xfrm>
            <a:prstGeom prst="line">
              <a:avLst/>
            </a:prstGeom>
            <a:noFill/>
            <a:ln w="28575">
              <a:solidFill>
                <a:srgbClr val="000000"/>
              </a:solidFill>
              <a:round/>
              <a:headEnd type="triangle" w="med" len="med"/>
              <a:tailEnd type="triangle" w="med" len="med"/>
            </a:ln>
          </p:spPr>
          <p:txBody>
            <a:bodyPr/>
            <a:lstStyle/>
            <a:p>
              <a:endParaRPr lang="en-US"/>
            </a:p>
          </p:txBody>
        </p:sp>
        <p:sp>
          <p:nvSpPr>
            <p:cNvPr id="14344" name="Text Box 9"/>
            <p:cNvSpPr txBox="1">
              <a:spLocks noChangeArrowheads="1"/>
            </p:cNvSpPr>
            <p:nvPr/>
          </p:nvSpPr>
          <p:spPr bwMode="auto">
            <a:xfrm>
              <a:off x="5047" y="2348"/>
              <a:ext cx="1313" cy="518"/>
            </a:xfrm>
            <a:prstGeom prst="rect">
              <a:avLst/>
            </a:prstGeom>
            <a:solidFill>
              <a:srgbClr val="FFFFFF"/>
            </a:solidFill>
            <a:ln w="28575">
              <a:solidFill>
                <a:srgbClr val="000000"/>
              </a:solidFill>
              <a:miter lim="800000"/>
              <a:headEnd/>
              <a:tailEnd/>
            </a:ln>
          </p:spPr>
          <p:txBody>
            <a:bodyPr/>
            <a:lstStyle/>
            <a:p>
              <a:pPr algn="ctr" eaLnBrk="0" hangingPunct="0"/>
              <a:r>
                <a:rPr lang="en-US" b="1" dirty="0">
                  <a:ea typeface="ＭＳ Ｐゴシック"/>
                  <a:cs typeface="Times New Roman" pitchFamily="18" charset="0"/>
                </a:rPr>
                <a:t>PCK</a:t>
              </a:r>
              <a:endParaRPr lang="en-US" dirty="0">
                <a:ea typeface="ＭＳ Ｐゴシック"/>
                <a:cs typeface="Times New Roman" pitchFamily="18" charset="0"/>
              </a:endParaRPr>
            </a:p>
          </p:txBody>
        </p:sp>
        <p:sp>
          <p:nvSpPr>
            <p:cNvPr id="10" name="Text Box 10"/>
            <p:cNvSpPr txBox="1">
              <a:spLocks noChangeArrowheads="1"/>
            </p:cNvSpPr>
            <p:nvPr/>
          </p:nvSpPr>
          <p:spPr bwMode="auto">
            <a:xfrm>
              <a:off x="4514" y="3773"/>
              <a:ext cx="2469" cy="838"/>
            </a:xfrm>
            <a:prstGeom prst="rect">
              <a:avLst/>
            </a:prstGeom>
            <a:solidFill>
              <a:schemeClr val="accent2">
                <a:lumMod val="40000"/>
                <a:lumOff val="60000"/>
              </a:schemeClr>
            </a:solidFill>
            <a:ln w="28575">
              <a:solidFill>
                <a:srgbClr val="000000"/>
              </a:solidFill>
              <a:miter lim="800000"/>
              <a:headEnd/>
              <a:tailEnd/>
            </a:ln>
          </p:spPr>
          <p:txBody>
            <a:bodyPr/>
            <a:lstStyle>
              <a:defPPr>
                <a:defRPr lang="en-US"/>
              </a:defPPr>
              <a:lvl1pPr algn="l" rtl="0" fontAlgn="base">
                <a:spcBef>
                  <a:spcPct val="0"/>
                </a:spcBef>
                <a:spcAft>
                  <a:spcPct val="0"/>
                </a:spcAft>
                <a:defRPr sz="2000" b="1" u="sng" kern="1200">
                  <a:solidFill>
                    <a:schemeClr val="tx2"/>
                  </a:solidFill>
                  <a:latin typeface="Arial" charset="0"/>
                  <a:ea typeface="Osaka" pitchFamily="-16" charset="-128"/>
                  <a:cs typeface="+mn-cs"/>
                </a:defRPr>
              </a:lvl1pPr>
              <a:lvl2pPr marL="457200" algn="l" rtl="0" fontAlgn="base">
                <a:spcBef>
                  <a:spcPct val="0"/>
                </a:spcBef>
                <a:spcAft>
                  <a:spcPct val="0"/>
                </a:spcAft>
                <a:defRPr sz="2000" b="1" u="sng" kern="1200">
                  <a:solidFill>
                    <a:schemeClr val="tx2"/>
                  </a:solidFill>
                  <a:latin typeface="Arial" charset="0"/>
                  <a:ea typeface="Osaka" pitchFamily="-16" charset="-128"/>
                  <a:cs typeface="+mn-cs"/>
                </a:defRPr>
              </a:lvl2pPr>
              <a:lvl3pPr marL="914400" algn="l" rtl="0" fontAlgn="base">
                <a:spcBef>
                  <a:spcPct val="0"/>
                </a:spcBef>
                <a:spcAft>
                  <a:spcPct val="0"/>
                </a:spcAft>
                <a:defRPr sz="2000" b="1" u="sng" kern="1200">
                  <a:solidFill>
                    <a:schemeClr val="tx2"/>
                  </a:solidFill>
                  <a:latin typeface="Arial" charset="0"/>
                  <a:ea typeface="Osaka" pitchFamily="-16" charset="-128"/>
                  <a:cs typeface="+mn-cs"/>
                </a:defRPr>
              </a:lvl3pPr>
              <a:lvl4pPr marL="1371600" algn="l" rtl="0" fontAlgn="base">
                <a:spcBef>
                  <a:spcPct val="0"/>
                </a:spcBef>
                <a:spcAft>
                  <a:spcPct val="0"/>
                </a:spcAft>
                <a:defRPr sz="2000" b="1" u="sng" kern="1200">
                  <a:solidFill>
                    <a:schemeClr val="tx2"/>
                  </a:solidFill>
                  <a:latin typeface="Arial" charset="0"/>
                  <a:ea typeface="Osaka" pitchFamily="-16" charset="-128"/>
                  <a:cs typeface="+mn-cs"/>
                </a:defRPr>
              </a:lvl4pPr>
              <a:lvl5pPr marL="1828800" algn="l" rtl="0" fontAlgn="base">
                <a:spcBef>
                  <a:spcPct val="0"/>
                </a:spcBef>
                <a:spcAft>
                  <a:spcPct val="0"/>
                </a:spcAft>
                <a:defRPr sz="2000" b="1" u="sng" kern="1200">
                  <a:solidFill>
                    <a:schemeClr val="tx2"/>
                  </a:solidFill>
                  <a:latin typeface="Arial" charset="0"/>
                  <a:ea typeface="Osaka" pitchFamily="-16" charset="-128"/>
                  <a:cs typeface="+mn-cs"/>
                </a:defRPr>
              </a:lvl5pPr>
              <a:lvl6pPr marL="2286000" algn="l" defTabSz="914400" rtl="0" eaLnBrk="1" latinLnBrk="0" hangingPunct="1">
                <a:defRPr sz="2000" b="1" u="sng" kern="1200">
                  <a:solidFill>
                    <a:schemeClr val="tx2"/>
                  </a:solidFill>
                  <a:latin typeface="Arial" charset="0"/>
                  <a:ea typeface="Osaka" pitchFamily="-16" charset="-128"/>
                  <a:cs typeface="+mn-cs"/>
                </a:defRPr>
              </a:lvl6pPr>
              <a:lvl7pPr marL="2743200" algn="l" defTabSz="914400" rtl="0" eaLnBrk="1" latinLnBrk="0" hangingPunct="1">
                <a:defRPr sz="2000" b="1" u="sng" kern="1200">
                  <a:solidFill>
                    <a:schemeClr val="tx2"/>
                  </a:solidFill>
                  <a:latin typeface="Arial" charset="0"/>
                  <a:ea typeface="Osaka" pitchFamily="-16" charset="-128"/>
                  <a:cs typeface="+mn-cs"/>
                </a:defRPr>
              </a:lvl7pPr>
              <a:lvl8pPr marL="3200400" algn="l" defTabSz="914400" rtl="0" eaLnBrk="1" latinLnBrk="0" hangingPunct="1">
                <a:defRPr sz="2000" b="1" u="sng" kern="1200">
                  <a:solidFill>
                    <a:schemeClr val="tx2"/>
                  </a:solidFill>
                  <a:latin typeface="Arial" charset="0"/>
                  <a:ea typeface="Osaka" pitchFamily="-16" charset="-128"/>
                  <a:cs typeface="+mn-cs"/>
                </a:defRPr>
              </a:lvl8pPr>
              <a:lvl9pPr marL="3657600" algn="l" defTabSz="914400" rtl="0" eaLnBrk="1" latinLnBrk="0" hangingPunct="1">
                <a:defRPr sz="2000" b="1" u="sng" kern="1200">
                  <a:solidFill>
                    <a:schemeClr val="tx2"/>
                  </a:solidFill>
                  <a:latin typeface="Arial" charset="0"/>
                  <a:ea typeface="Osaka" pitchFamily="-16" charset="-128"/>
                  <a:cs typeface="+mn-cs"/>
                </a:defRPr>
              </a:lvl9pPr>
            </a:lstStyle>
            <a:p>
              <a:pPr algn="ctr" eaLnBrk="0" hangingPunct="0">
                <a:defRPr/>
              </a:pPr>
              <a:r>
                <a:rPr lang="en-US" sz="1600" b="0" u="none" dirty="0" smtClean="0">
                  <a:solidFill>
                    <a:schemeClr val="tx1"/>
                  </a:solidFill>
                  <a:latin typeface="+mn-lt"/>
                  <a:ea typeface="ＭＳ Ｐゴシック" pitchFamily="34" charset="-128"/>
                  <a:cs typeface="Times New Roman" pitchFamily="-16" charset="0"/>
                </a:rPr>
                <a:t>Orientations </a:t>
              </a:r>
              <a:r>
                <a:rPr lang="en-US" sz="1600" b="0" u="none" dirty="0">
                  <a:solidFill>
                    <a:schemeClr val="tx1"/>
                  </a:solidFill>
                  <a:latin typeface="+mn-lt"/>
                  <a:ea typeface="ＭＳ Ｐゴシック" pitchFamily="34" charset="-128"/>
                  <a:cs typeface="Times New Roman" pitchFamily="-16" charset="0"/>
                </a:rPr>
                <a:t>to</a:t>
              </a:r>
              <a:br>
                <a:rPr lang="en-US" sz="1600" b="0" u="none" dirty="0">
                  <a:solidFill>
                    <a:schemeClr val="tx1"/>
                  </a:solidFill>
                  <a:latin typeface="+mn-lt"/>
                  <a:ea typeface="ＭＳ Ｐゴシック" pitchFamily="34" charset="-128"/>
                  <a:cs typeface="Times New Roman" pitchFamily="-16" charset="0"/>
                </a:rPr>
              </a:br>
              <a:r>
                <a:rPr lang="en-US" sz="1600" b="0" u="none" dirty="0">
                  <a:solidFill>
                    <a:schemeClr val="tx1"/>
                  </a:solidFill>
                  <a:latin typeface="+mn-lt"/>
                  <a:ea typeface="ＭＳ Ｐゴシック" pitchFamily="34" charset="-128"/>
                  <a:cs typeface="Times New Roman" pitchFamily="-16" charset="0"/>
                </a:rPr>
                <a:t>Science Teaching</a:t>
              </a:r>
            </a:p>
            <a:p>
              <a:pPr eaLnBrk="0" hangingPunct="0">
                <a:defRPr/>
              </a:pPr>
              <a:endParaRPr lang="en-US" sz="1200" b="0" u="none" dirty="0">
                <a:solidFill>
                  <a:schemeClr val="tx1"/>
                </a:solidFill>
                <a:ea typeface="ＭＳ Ｐゴシック" pitchFamily="34" charset="-128"/>
                <a:cs typeface="Times New Roman" pitchFamily="-16" charset="0"/>
              </a:endParaRPr>
            </a:p>
          </p:txBody>
        </p:sp>
        <p:sp>
          <p:nvSpPr>
            <p:cNvPr id="14346" name="Text Box 11"/>
            <p:cNvSpPr txBox="1">
              <a:spLocks noChangeArrowheads="1"/>
            </p:cNvSpPr>
            <p:nvPr/>
          </p:nvSpPr>
          <p:spPr bwMode="auto">
            <a:xfrm>
              <a:off x="1664" y="5859"/>
              <a:ext cx="2442" cy="866"/>
            </a:xfrm>
            <a:prstGeom prst="rect">
              <a:avLst/>
            </a:prstGeom>
            <a:solidFill>
              <a:srgbClr val="92D050"/>
            </a:solidFill>
            <a:ln w="28575">
              <a:solidFill>
                <a:srgbClr val="000000"/>
              </a:solidFill>
              <a:miter lim="800000"/>
              <a:headEnd/>
              <a:tailEnd/>
            </a:ln>
          </p:spPr>
          <p:txBody>
            <a:bodyPr/>
            <a:lstStyle/>
            <a:p>
              <a:pPr algn="ctr" eaLnBrk="0" hangingPunct="0"/>
              <a:r>
                <a:rPr lang="en-US" sz="1600" dirty="0">
                  <a:ea typeface="ＭＳ Ｐゴシック"/>
                  <a:cs typeface="Times New Roman" pitchFamily="18" charset="0"/>
                </a:rPr>
                <a:t>Knowledge of Science Learners</a:t>
              </a:r>
            </a:p>
          </p:txBody>
        </p:sp>
        <p:sp>
          <p:nvSpPr>
            <p:cNvPr id="14347" name="Text Box 12"/>
            <p:cNvSpPr txBox="1">
              <a:spLocks noChangeArrowheads="1"/>
            </p:cNvSpPr>
            <p:nvPr/>
          </p:nvSpPr>
          <p:spPr bwMode="auto">
            <a:xfrm>
              <a:off x="5194" y="3241"/>
              <a:ext cx="1125" cy="430"/>
            </a:xfrm>
            <a:prstGeom prst="rect">
              <a:avLst/>
            </a:prstGeom>
            <a:solidFill>
              <a:srgbClr val="FFFFFF"/>
            </a:solidFill>
            <a:ln w="28575">
              <a:solidFill>
                <a:srgbClr val="000000"/>
              </a:solidFill>
              <a:miter lim="800000"/>
              <a:headEnd/>
              <a:tailEnd/>
            </a:ln>
          </p:spPr>
          <p:txBody>
            <a:bodyPr/>
            <a:lstStyle/>
            <a:p>
              <a:pPr algn="ctr" eaLnBrk="0" hangingPunct="0"/>
              <a:r>
                <a:rPr lang="en-US" sz="1200" dirty="0">
                  <a:ea typeface="ＭＳ Ｐゴシック"/>
                  <a:cs typeface="Times New Roman" pitchFamily="18" charset="0"/>
                </a:rPr>
                <a:t>includes</a:t>
              </a:r>
            </a:p>
          </p:txBody>
        </p:sp>
        <p:sp>
          <p:nvSpPr>
            <p:cNvPr id="14348" name="Text Box 13"/>
            <p:cNvSpPr txBox="1">
              <a:spLocks noChangeArrowheads="1"/>
            </p:cNvSpPr>
            <p:nvPr/>
          </p:nvSpPr>
          <p:spPr bwMode="auto">
            <a:xfrm>
              <a:off x="7282" y="6034"/>
              <a:ext cx="2938" cy="921"/>
            </a:xfrm>
            <a:prstGeom prst="rect">
              <a:avLst/>
            </a:prstGeom>
            <a:solidFill>
              <a:schemeClr val="accent6">
                <a:lumMod val="60000"/>
                <a:lumOff val="40000"/>
              </a:schemeClr>
            </a:solidFill>
            <a:ln w="28575">
              <a:solidFill>
                <a:srgbClr val="000000"/>
              </a:solidFill>
              <a:miter lim="800000"/>
              <a:headEnd/>
              <a:tailEnd/>
            </a:ln>
          </p:spPr>
          <p:txBody>
            <a:bodyPr/>
            <a:lstStyle/>
            <a:p>
              <a:pPr algn="ctr" eaLnBrk="0" hangingPunct="0"/>
              <a:r>
                <a:rPr lang="en-US" sz="1600" dirty="0">
                  <a:ea typeface="ＭＳ Ｐゴシック"/>
                  <a:cs typeface="Times New Roman" pitchFamily="18" charset="0"/>
                </a:rPr>
                <a:t>Knowledge of Assessment of</a:t>
              </a:r>
            </a:p>
            <a:p>
              <a:pPr algn="ctr" eaLnBrk="0" hangingPunct="0"/>
              <a:r>
                <a:rPr lang="en-US" sz="1600" dirty="0">
                  <a:ea typeface="ＭＳ Ｐゴシック"/>
                  <a:cs typeface="Times New Roman" pitchFamily="18" charset="0"/>
                </a:rPr>
                <a:t>Scientific Literacy</a:t>
              </a:r>
            </a:p>
          </p:txBody>
        </p:sp>
        <p:sp>
          <p:nvSpPr>
            <p:cNvPr id="14349" name="Text Box 14"/>
            <p:cNvSpPr txBox="1">
              <a:spLocks noChangeArrowheads="1"/>
            </p:cNvSpPr>
            <p:nvPr/>
          </p:nvSpPr>
          <p:spPr bwMode="auto">
            <a:xfrm>
              <a:off x="2480" y="7581"/>
              <a:ext cx="2805" cy="871"/>
            </a:xfrm>
            <a:prstGeom prst="rect">
              <a:avLst/>
            </a:prstGeom>
            <a:solidFill>
              <a:schemeClr val="accent5">
                <a:lumMod val="75000"/>
              </a:schemeClr>
            </a:solidFill>
            <a:ln w="28575">
              <a:solidFill>
                <a:srgbClr val="000000"/>
              </a:solidFill>
              <a:miter lim="800000"/>
              <a:headEnd/>
              <a:tailEnd/>
            </a:ln>
          </p:spPr>
          <p:txBody>
            <a:bodyPr/>
            <a:lstStyle/>
            <a:p>
              <a:pPr algn="ctr" eaLnBrk="0" hangingPunct="0"/>
              <a:r>
                <a:rPr lang="en-US" sz="1600" dirty="0">
                  <a:ea typeface="ＭＳ Ｐゴシック"/>
                  <a:cs typeface="Times New Roman" pitchFamily="18" charset="0"/>
                </a:rPr>
                <a:t>Knowledge of Science Instructional Strategies</a:t>
              </a:r>
            </a:p>
          </p:txBody>
        </p:sp>
        <p:sp>
          <p:nvSpPr>
            <p:cNvPr id="15" name="Text Box 15"/>
            <p:cNvSpPr txBox="1">
              <a:spLocks noChangeArrowheads="1"/>
            </p:cNvSpPr>
            <p:nvPr/>
          </p:nvSpPr>
          <p:spPr bwMode="auto">
            <a:xfrm>
              <a:off x="5894" y="7595"/>
              <a:ext cx="3012" cy="857"/>
            </a:xfrm>
            <a:prstGeom prst="rect">
              <a:avLst/>
            </a:prstGeom>
            <a:solidFill>
              <a:srgbClr val="FFFF00"/>
            </a:solidFill>
            <a:ln w="28575">
              <a:solidFill>
                <a:schemeClr val="tx1"/>
              </a:solidFill>
              <a:miter lim="800000"/>
              <a:headEnd/>
              <a:tailEnd/>
            </a:ln>
          </p:spPr>
          <p:txBody>
            <a:bodyPr/>
            <a:lstStyle>
              <a:defPPr>
                <a:defRPr lang="en-US"/>
              </a:defPPr>
              <a:lvl1pPr algn="l" rtl="0" fontAlgn="base">
                <a:spcBef>
                  <a:spcPct val="0"/>
                </a:spcBef>
                <a:spcAft>
                  <a:spcPct val="0"/>
                </a:spcAft>
                <a:defRPr sz="2000" b="1" u="sng" kern="1200">
                  <a:solidFill>
                    <a:schemeClr val="tx2"/>
                  </a:solidFill>
                  <a:latin typeface="Arial" charset="0"/>
                  <a:ea typeface="Osaka" pitchFamily="-16" charset="-128"/>
                  <a:cs typeface="+mn-cs"/>
                </a:defRPr>
              </a:lvl1pPr>
              <a:lvl2pPr marL="457200" algn="l" rtl="0" fontAlgn="base">
                <a:spcBef>
                  <a:spcPct val="0"/>
                </a:spcBef>
                <a:spcAft>
                  <a:spcPct val="0"/>
                </a:spcAft>
                <a:defRPr sz="2000" b="1" u="sng" kern="1200">
                  <a:solidFill>
                    <a:schemeClr val="tx2"/>
                  </a:solidFill>
                  <a:latin typeface="Arial" charset="0"/>
                  <a:ea typeface="Osaka" pitchFamily="-16" charset="-128"/>
                  <a:cs typeface="+mn-cs"/>
                </a:defRPr>
              </a:lvl2pPr>
              <a:lvl3pPr marL="914400" algn="l" rtl="0" fontAlgn="base">
                <a:spcBef>
                  <a:spcPct val="0"/>
                </a:spcBef>
                <a:spcAft>
                  <a:spcPct val="0"/>
                </a:spcAft>
                <a:defRPr sz="2000" b="1" u="sng" kern="1200">
                  <a:solidFill>
                    <a:schemeClr val="tx2"/>
                  </a:solidFill>
                  <a:latin typeface="Arial" charset="0"/>
                  <a:ea typeface="Osaka" pitchFamily="-16" charset="-128"/>
                  <a:cs typeface="+mn-cs"/>
                </a:defRPr>
              </a:lvl3pPr>
              <a:lvl4pPr marL="1371600" algn="l" rtl="0" fontAlgn="base">
                <a:spcBef>
                  <a:spcPct val="0"/>
                </a:spcBef>
                <a:spcAft>
                  <a:spcPct val="0"/>
                </a:spcAft>
                <a:defRPr sz="2000" b="1" u="sng" kern="1200">
                  <a:solidFill>
                    <a:schemeClr val="tx2"/>
                  </a:solidFill>
                  <a:latin typeface="Arial" charset="0"/>
                  <a:ea typeface="Osaka" pitchFamily="-16" charset="-128"/>
                  <a:cs typeface="+mn-cs"/>
                </a:defRPr>
              </a:lvl4pPr>
              <a:lvl5pPr marL="1828800" algn="l" rtl="0" fontAlgn="base">
                <a:spcBef>
                  <a:spcPct val="0"/>
                </a:spcBef>
                <a:spcAft>
                  <a:spcPct val="0"/>
                </a:spcAft>
                <a:defRPr sz="2000" b="1" u="sng" kern="1200">
                  <a:solidFill>
                    <a:schemeClr val="tx2"/>
                  </a:solidFill>
                  <a:latin typeface="Arial" charset="0"/>
                  <a:ea typeface="Osaka" pitchFamily="-16" charset="-128"/>
                  <a:cs typeface="+mn-cs"/>
                </a:defRPr>
              </a:lvl5pPr>
              <a:lvl6pPr marL="2286000" algn="l" defTabSz="914400" rtl="0" eaLnBrk="1" latinLnBrk="0" hangingPunct="1">
                <a:defRPr sz="2000" b="1" u="sng" kern="1200">
                  <a:solidFill>
                    <a:schemeClr val="tx2"/>
                  </a:solidFill>
                  <a:latin typeface="Arial" charset="0"/>
                  <a:ea typeface="Osaka" pitchFamily="-16" charset="-128"/>
                  <a:cs typeface="+mn-cs"/>
                </a:defRPr>
              </a:lvl6pPr>
              <a:lvl7pPr marL="2743200" algn="l" defTabSz="914400" rtl="0" eaLnBrk="1" latinLnBrk="0" hangingPunct="1">
                <a:defRPr sz="2000" b="1" u="sng" kern="1200">
                  <a:solidFill>
                    <a:schemeClr val="tx2"/>
                  </a:solidFill>
                  <a:latin typeface="Arial" charset="0"/>
                  <a:ea typeface="Osaka" pitchFamily="-16" charset="-128"/>
                  <a:cs typeface="+mn-cs"/>
                </a:defRPr>
              </a:lvl7pPr>
              <a:lvl8pPr marL="3200400" algn="l" defTabSz="914400" rtl="0" eaLnBrk="1" latinLnBrk="0" hangingPunct="1">
                <a:defRPr sz="2000" b="1" u="sng" kern="1200">
                  <a:solidFill>
                    <a:schemeClr val="tx2"/>
                  </a:solidFill>
                  <a:latin typeface="Arial" charset="0"/>
                  <a:ea typeface="Osaka" pitchFamily="-16" charset="-128"/>
                  <a:cs typeface="+mn-cs"/>
                </a:defRPr>
              </a:lvl8pPr>
              <a:lvl9pPr marL="3657600" algn="l" defTabSz="914400" rtl="0" eaLnBrk="1" latinLnBrk="0" hangingPunct="1">
                <a:defRPr sz="2000" b="1" u="sng" kern="1200">
                  <a:solidFill>
                    <a:schemeClr val="tx2"/>
                  </a:solidFill>
                  <a:latin typeface="Arial" charset="0"/>
                  <a:ea typeface="Osaka" pitchFamily="-16" charset="-128"/>
                  <a:cs typeface="+mn-cs"/>
                </a:defRPr>
              </a:lvl9pPr>
            </a:lstStyle>
            <a:p>
              <a:pPr algn="ctr" eaLnBrk="0" hangingPunct="0">
                <a:defRPr/>
              </a:pPr>
              <a:r>
                <a:rPr lang="en-US" sz="1600" b="0" u="none" dirty="0">
                  <a:solidFill>
                    <a:schemeClr val="tx1"/>
                  </a:solidFill>
                  <a:latin typeface="+mn-lt"/>
                  <a:ea typeface="ＭＳ Ｐゴシック" pitchFamily="34" charset="-128"/>
                  <a:cs typeface="Times New Roman" pitchFamily="-16" charset="0"/>
                </a:rPr>
                <a:t>Knowledge of</a:t>
              </a:r>
            </a:p>
            <a:p>
              <a:pPr algn="ctr" eaLnBrk="0" hangingPunct="0">
                <a:defRPr/>
              </a:pPr>
              <a:r>
                <a:rPr lang="en-US" sz="1600" b="0" u="none" dirty="0">
                  <a:solidFill>
                    <a:schemeClr val="tx1"/>
                  </a:solidFill>
                  <a:latin typeface="+mn-lt"/>
                  <a:ea typeface="ＭＳ Ｐゴシック" pitchFamily="34" charset="-128"/>
                  <a:cs typeface="Times New Roman" pitchFamily="-16" charset="0"/>
                </a:rPr>
                <a:t>Science Curriculum</a:t>
              </a:r>
            </a:p>
          </p:txBody>
        </p:sp>
        <p:sp>
          <p:nvSpPr>
            <p:cNvPr id="14351" name="Line 16"/>
            <p:cNvSpPr>
              <a:spLocks noChangeShapeType="1"/>
            </p:cNvSpPr>
            <p:nvPr/>
          </p:nvSpPr>
          <p:spPr bwMode="auto">
            <a:xfrm>
              <a:off x="5828" y="4627"/>
              <a:ext cx="1338" cy="2976"/>
            </a:xfrm>
            <a:prstGeom prst="line">
              <a:avLst/>
            </a:prstGeom>
            <a:noFill/>
            <a:ln w="28575">
              <a:solidFill>
                <a:srgbClr val="000000"/>
              </a:solidFill>
              <a:round/>
              <a:headEnd type="triangle" w="med" len="med"/>
              <a:tailEnd type="triangle" w="med" len="med"/>
            </a:ln>
          </p:spPr>
          <p:txBody>
            <a:bodyPr/>
            <a:lstStyle/>
            <a:p>
              <a:endParaRPr lang="en-US"/>
            </a:p>
          </p:txBody>
        </p:sp>
        <p:sp>
          <p:nvSpPr>
            <p:cNvPr id="14352" name="Text Box 17"/>
            <p:cNvSpPr txBox="1">
              <a:spLocks noChangeArrowheads="1"/>
            </p:cNvSpPr>
            <p:nvPr/>
          </p:nvSpPr>
          <p:spPr bwMode="auto">
            <a:xfrm>
              <a:off x="3081" y="5227"/>
              <a:ext cx="1566" cy="414"/>
            </a:xfrm>
            <a:prstGeom prst="rect">
              <a:avLst/>
            </a:prstGeom>
            <a:solidFill>
              <a:srgbClr val="FFFFFF"/>
            </a:solidFill>
            <a:ln w="28575">
              <a:solidFill>
                <a:srgbClr val="000000"/>
              </a:solidFill>
              <a:miter lim="800000"/>
              <a:headEnd/>
              <a:tailEnd/>
            </a:ln>
          </p:spPr>
          <p:txBody>
            <a:bodyPr/>
            <a:lstStyle/>
            <a:p>
              <a:pPr algn="ctr" eaLnBrk="0" hangingPunct="0"/>
              <a:r>
                <a:rPr lang="en-US" sz="1200" dirty="0">
                  <a:ea typeface="ＭＳ Ｐゴシック"/>
                  <a:cs typeface="Times New Roman" pitchFamily="18" charset="0"/>
                </a:rPr>
                <a:t>which </a:t>
              </a:r>
              <a:r>
                <a:rPr lang="en-US" sz="1200" dirty="0" smtClean="0">
                  <a:ea typeface="ＭＳ Ｐゴシック"/>
                  <a:cs typeface="Times New Roman" pitchFamily="18" charset="0"/>
                </a:rPr>
                <a:t>shape</a:t>
              </a:r>
              <a:endParaRPr lang="en-US" sz="1200" dirty="0">
                <a:ea typeface="ＭＳ Ｐゴシック"/>
                <a:cs typeface="Times New Roman" pitchFamily="18" charset="0"/>
              </a:endParaRPr>
            </a:p>
          </p:txBody>
        </p:sp>
        <p:sp>
          <p:nvSpPr>
            <p:cNvPr id="14353" name="Text Box 18"/>
            <p:cNvSpPr txBox="1">
              <a:spLocks noChangeArrowheads="1"/>
            </p:cNvSpPr>
            <p:nvPr/>
          </p:nvSpPr>
          <p:spPr bwMode="auto">
            <a:xfrm>
              <a:off x="5757" y="6364"/>
              <a:ext cx="1407" cy="361"/>
            </a:xfrm>
            <a:prstGeom prst="rect">
              <a:avLst/>
            </a:prstGeom>
            <a:solidFill>
              <a:srgbClr val="FFFFFF"/>
            </a:solidFill>
            <a:ln w="28575">
              <a:solidFill>
                <a:srgbClr val="000000"/>
              </a:solidFill>
              <a:miter lim="800000"/>
              <a:headEnd/>
              <a:tailEnd/>
            </a:ln>
          </p:spPr>
          <p:txBody>
            <a:bodyPr/>
            <a:lstStyle/>
            <a:p>
              <a:pPr algn="ctr" eaLnBrk="0" hangingPunct="0"/>
              <a:r>
                <a:rPr lang="en-US" sz="1200" dirty="0">
                  <a:ea typeface="ＭＳ Ｐゴシック"/>
                  <a:cs typeface="Times New Roman" pitchFamily="18" charset="0"/>
                </a:rPr>
                <a:t>which </a:t>
              </a:r>
              <a:r>
                <a:rPr lang="en-US" sz="1200" dirty="0" smtClean="0">
                  <a:ea typeface="ＭＳ Ｐゴシック"/>
                  <a:cs typeface="Times New Roman" pitchFamily="18" charset="0"/>
                </a:rPr>
                <a:t>shape</a:t>
              </a:r>
              <a:endParaRPr lang="en-US" sz="1200" dirty="0">
                <a:ea typeface="ＭＳ Ｐゴシック"/>
                <a:cs typeface="Times New Roman" pitchFamily="18" charset="0"/>
              </a:endParaRPr>
            </a:p>
          </p:txBody>
        </p:sp>
        <p:sp>
          <p:nvSpPr>
            <p:cNvPr id="14354" name="Text Box 19"/>
            <p:cNvSpPr txBox="1">
              <a:spLocks noChangeArrowheads="1"/>
            </p:cNvSpPr>
            <p:nvPr/>
          </p:nvSpPr>
          <p:spPr bwMode="auto">
            <a:xfrm>
              <a:off x="4227" y="5856"/>
              <a:ext cx="1409" cy="394"/>
            </a:xfrm>
            <a:prstGeom prst="rect">
              <a:avLst/>
            </a:prstGeom>
            <a:solidFill>
              <a:srgbClr val="FFFFFF"/>
            </a:solidFill>
            <a:ln w="28575">
              <a:solidFill>
                <a:srgbClr val="000000"/>
              </a:solidFill>
              <a:miter lim="800000"/>
              <a:headEnd/>
              <a:tailEnd/>
            </a:ln>
          </p:spPr>
          <p:txBody>
            <a:bodyPr/>
            <a:lstStyle/>
            <a:p>
              <a:pPr algn="ctr" eaLnBrk="0" hangingPunct="0"/>
              <a:r>
                <a:rPr lang="en-US" sz="1200" dirty="0">
                  <a:ea typeface="ＭＳ Ｐゴシック"/>
                  <a:cs typeface="Times New Roman" pitchFamily="18" charset="0"/>
                </a:rPr>
                <a:t>which </a:t>
              </a:r>
              <a:r>
                <a:rPr lang="en-US" sz="1200" dirty="0" smtClean="0">
                  <a:ea typeface="ＭＳ Ｐゴシック"/>
                  <a:cs typeface="Times New Roman" pitchFamily="18" charset="0"/>
                </a:rPr>
                <a:t>shape</a:t>
              </a:r>
              <a:endParaRPr lang="en-US" sz="1200" dirty="0">
                <a:ea typeface="ＭＳ Ｐゴシック"/>
                <a:cs typeface="Times New Roman" pitchFamily="18" charset="0"/>
              </a:endParaRPr>
            </a:p>
          </p:txBody>
        </p:sp>
        <p:sp>
          <p:nvSpPr>
            <p:cNvPr id="14355" name="Line 20"/>
            <p:cNvSpPr>
              <a:spLocks noChangeShapeType="1"/>
            </p:cNvSpPr>
            <p:nvPr/>
          </p:nvSpPr>
          <p:spPr bwMode="auto">
            <a:xfrm flipH="1" flipV="1">
              <a:off x="6396" y="4680"/>
              <a:ext cx="2218" cy="1274"/>
            </a:xfrm>
            <a:prstGeom prst="line">
              <a:avLst/>
            </a:prstGeom>
            <a:noFill/>
            <a:ln w="28575">
              <a:solidFill>
                <a:srgbClr val="000000"/>
              </a:solidFill>
              <a:round/>
              <a:headEnd type="triangle" w="med" len="med"/>
              <a:tailEnd type="triangle" w="med" len="med"/>
            </a:ln>
          </p:spPr>
          <p:txBody>
            <a:bodyPr/>
            <a:lstStyle/>
            <a:p>
              <a:endParaRPr lang="en-US"/>
            </a:p>
          </p:txBody>
        </p:sp>
        <p:sp>
          <p:nvSpPr>
            <p:cNvPr id="14356" name="Text Box 21"/>
            <p:cNvSpPr txBox="1">
              <a:spLocks noChangeArrowheads="1"/>
            </p:cNvSpPr>
            <p:nvPr/>
          </p:nvSpPr>
          <p:spPr bwMode="auto">
            <a:xfrm>
              <a:off x="7112" y="5232"/>
              <a:ext cx="1630" cy="456"/>
            </a:xfrm>
            <a:prstGeom prst="rect">
              <a:avLst/>
            </a:prstGeom>
            <a:solidFill>
              <a:srgbClr val="FFFFFF"/>
            </a:solidFill>
            <a:ln w="28575">
              <a:solidFill>
                <a:srgbClr val="000000"/>
              </a:solidFill>
              <a:miter lim="800000"/>
              <a:headEnd/>
              <a:tailEnd/>
            </a:ln>
          </p:spPr>
          <p:txBody>
            <a:bodyPr/>
            <a:lstStyle/>
            <a:p>
              <a:pPr algn="ctr" eaLnBrk="0" hangingPunct="0"/>
              <a:r>
                <a:rPr lang="en-US" sz="1200" dirty="0">
                  <a:ea typeface="ＭＳ Ｐゴシック"/>
                  <a:cs typeface="Times New Roman" pitchFamily="18" charset="0"/>
                </a:rPr>
                <a:t>which </a:t>
              </a:r>
              <a:r>
                <a:rPr lang="en-US" sz="1200" dirty="0" smtClean="0">
                  <a:ea typeface="ＭＳ Ｐゴシック"/>
                  <a:cs typeface="Times New Roman" pitchFamily="18" charset="0"/>
                </a:rPr>
                <a:t>shape</a:t>
              </a:r>
              <a:endParaRPr lang="en-US" sz="1200" dirty="0">
                <a:ea typeface="ＭＳ Ｐゴシック"/>
                <a:cs typeface="Times New Roman" pitchFamily="18" charset="0"/>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4000" dirty="0" smtClean="0"/>
              <a:t>Pedagogical Content Knowledge (PCK)</a:t>
            </a:r>
          </a:p>
        </p:txBody>
      </p:sp>
      <p:grpSp>
        <p:nvGrpSpPr>
          <p:cNvPr id="3" name="Content Placeholder 3"/>
          <p:cNvGrpSpPr>
            <a:grpSpLocks noGrp="1"/>
          </p:cNvGrpSpPr>
          <p:nvPr>
            <p:ph idx="1"/>
          </p:nvPr>
        </p:nvGrpSpPr>
        <p:grpSpPr bwMode="auto">
          <a:xfrm>
            <a:off x="457200" y="1774825"/>
            <a:ext cx="8229600" cy="4625975"/>
            <a:chOff x="1332" y="2003"/>
            <a:chExt cx="9180" cy="6840"/>
          </a:xfrm>
        </p:grpSpPr>
        <p:sp>
          <p:nvSpPr>
            <p:cNvPr id="14340" name="Rectangle 4"/>
            <p:cNvSpPr>
              <a:spLocks noChangeArrowheads="1"/>
            </p:cNvSpPr>
            <p:nvPr/>
          </p:nvSpPr>
          <p:spPr bwMode="auto">
            <a:xfrm>
              <a:off x="1332" y="2003"/>
              <a:ext cx="9180" cy="6840"/>
            </a:xfrm>
            <a:prstGeom prst="rect">
              <a:avLst/>
            </a:prstGeom>
            <a:solidFill>
              <a:srgbClr val="FFFFFF">
                <a:alpha val="0"/>
              </a:srgbClr>
            </a:solidFill>
            <a:ln w="28575">
              <a:solidFill>
                <a:schemeClr val="tx1"/>
              </a:solidFill>
              <a:miter lim="800000"/>
              <a:headEnd/>
              <a:tailEnd/>
            </a:ln>
          </p:spPr>
          <p:txBody>
            <a:bodyPr/>
            <a:lstStyle/>
            <a:p>
              <a:endParaRPr lang="en-US" sz="2000" b="1" u="sng">
                <a:solidFill>
                  <a:schemeClr val="tx2"/>
                </a:solidFill>
                <a:ea typeface="Osaka"/>
                <a:cs typeface="Osaka"/>
              </a:endParaRPr>
            </a:p>
          </p:txBody>
        </p:sp>
        <p:sp>
          <p:nvSpPr>
            <p:cNvPr id="14341" name="Line 6"/>
            <p:cNvSpPr>
              <a:spLocks noChangeShapeType="1"/>
            </p:cNvSpPr>
            <p:nvPr/>
          </p:nvSpPr>
          <p:spPr bwMode="auto">
            <a:xfrm flipH="1">
              <a:off x="5661" y="3039"/>
              <a:ext cx="16" cy="703"/>
            </a:xfrm>
            <a:prstGeom prst="line">
              <a:avLst/>
            </a:prstGeom>
            <a:noFill/>
            <a:ln w="28575">
              <a:solidFill>
                <a:srgbClr val="000000"/>
              </a:solidFill>
              <a:round/>
              <a:headEnd/>
              <a:tailEnd/>
            </a:ln>
          </p:spPr>
          <p:txBody>
            <a:bodyPr/>
            <a:lstStyle/>
            <a:p>
              <a:endParaRPr lang="en-US"/>
            </a:p>
          </p:txBody>
        </p:sp>
        <p:sp>
          <p:nvSpPr>
            <p:cNvPr id="14342" name="Line 7"/>
            <p:cNvSpPr>
              <a:spLocks noChangeShapeType="1"/>
            </p:cNvSpPr>
            <p:nvPr/>
          </p:nvSpPr>
          <p:spPr bwMode="auto">
            <a:xfrm flipH="1">
              <a:off x="2550" y="4675"/>
              <a:ext cx="2768" cy="1115"/>
            </a:xfrm>
            <a:prstGeom prst="line">
              <a:avLst/>
            </a:prstGeom>
            <a:noFill/>
            <a:ln w="28575">
              <a:solidFill>
                <a:srgbClr val="000000"/>
              </a:solidFill>
              <a:round/>
              <a:headEnd type="triangle" w="med" len="med"/>
              <a:tailEnd type="triangle" w="med" len="med"/>
            </a:ln>
          </p:spPr>
          <p:txBody>
            <a:bodyPr/>
            <a:lstStyle/>
            <a:p>
              <a:endParaRPr lang="en-US"/>
            </a:p>
          </p:txBody>
        </p:sp>
        <p:sp>
          <p:nvSpPr>
            <p:cNvPr id="14343" name="Line 8"/>
            <p:cNvSpPr>
              <a:spLocks noChangeShapeType="1"/>
            </p:cNvSpPr>
            <p:nvPr/>
          </p:nvSpPr>
          <p:spPr bwMode="auto">
            <a:xfrm flipH="1">
              <a:off x="3584" y="4639"/>
              <a:ext cx="2024" cy="2957"/>
            </a:xfrm>
            <a:prstGeom prst="line">
              <a:avLst/>
            </a:prstGeom>
            <a:noFill/>
            <a:ln w="28575">
              <a:solidFill>
                <a:srgbClr val="000000"/>
              </a:solidFill>
              <a:round/>
              <a:headEnd type="triangle" w="med" len="med"/>
              <a:tailEnd type="triangle" w="med" len="med"/>
            </a:ln>
          </p:spPr>
          <p:txBody>
            <a:bodyPr/>
            <a:lstStyle/>
            <a:p>
              <a:endParaRPr lang="en-US"/>
            </a:p>
          </p:txBody>
        </p:sp>
        <p:sp>
          <p:nvSpPr>
            <p:cNvPr id="14344" name="Text Box 9"/>
            <p:cNvSpPr txBox="1">
              <a:spLocks noChangeArrowheads="1"/>
            </p:cNvSpPr>
            <p:nvPr/>
          </p:nvSpPr>
          <p:spPr bwMode="auto">
            <a:xfrm>
              <a:off x="5047" y="2348"/>
              <a:ext cx="1313" cy="518"/>
            </a:xfrm>
            <a:prstGeom prst="rect">
              <a:avLst/>
            </a:prstGeom>
            <a:solidFill>
              <a:srgbClr val="FFFFFF"/>
            </a:solidFill>
            <a:ln w="28575">
              <a:solidFill>
                <a:srgbClr val="000000"/>
              </a:solidFill>
              <a:miter lim="800000"/>
              <a:headEnd/>
              <a:tailEnd/>
            </a:ln>
          </p:spPr>
          <p:txBody>
            <a:bodyPr/>
            <a:lstStyle/>
            <a:p>
              <a:pPr algn="ctr" eaLnBrk="0" hangingPunct="0"/>
              <a:r>
                <a:rPr lang="en-US" b="1" dirty="0">
                  <a:ea typeface="ＭＳ Ｐゴシック"/>
                  <a:cs typeface="Times New Roman" pitchFamily="18" charset="0"/>
                </a:rPr>
                <a:t>PCK</a:t>
              </a:r>
              <a:endParaRPr lang="en-US" dirty="0">
                <a:ea typeface="ＭＳ Ｐゴシック"/>
                <a:cs typeface="Times New Roman" pitchFamily="18" charset="0"/>
              </a:endParaRPr>
            </a:p>
          </p:txBody>
        </p:sp>
        <p:sp>
          <p:nvSpPr>
            <p:cNvPr id="10" name="Text Box 10"/>
            <p:cNvSpPr txBox="1">
              <a:spLocks noChangeArrowheads="1"/>
            </p:cNvSpPr>
            <p:nvPr/>
          </p:nvSpPr>
          <p:spPr bwMode="auto">
            <a:xfrm>
              <a:off x="4514" y="3773"/>
              <a:ext cx="2469" cy="838"/>
            </a:xfrm>
            <a:prstGeom prst="rect">
              <a:avLst/>
            </a:prstGeom>
            <a:solidFill>
              <a:schemeClr val="accent2">
                <a:lumMod val="40000"/>
                <a:lumOff val="60000"/>
              </a:schemeClr>
            </a:solidFill>
            <a:ln w="28575">
              <a:solidFill>
                <a:srgbClr val="000000"/>
              </a:solidFill>
              <a:miter lim="800000"/>
              <a:headEnd/>
              <a:tailEnd/>
            </a:ln>
          </p:spPr>
          <p:txBody>
            <a:bodyPr/>
            <a:lstStyle>
              <a:defPPr>
                <a:defRPr lang="en-US"/>
              </a:defPPr>
              <a:lvl1pPr algn="l" rtl="0" fontAlgn="base">
                <a:spcBef>
                  <a:spcPct val="0"/>
                </a:spcBef>
                <a:spcAft>
                  <a:spcPct val="0"/>
                </a:spcAft>
                <a:defRPr sz="2000" b="1" u="sng" kern="1200">
                  <a:solidFill>
                    <a:schemeClr val="tx2"/>
                  </a:solidFill>
                  <a:latin typeface="Arial" charset="0"/>
                  <a:ea typeface="Osaka" pitchFamily="-16" charset="-128"/>
                  <a:cs typeface="+mn-cs"/>
                </a:defRPr>
              </a:lvl1pPr>
              <a:lvl2pPr marL="457200" algn="l" rtl="0" fontAlgn="base">
                <a:spcBef>
                  <a:spcPct val="0"/>
                </a:spcBef>
                <a:spcAft>
                  <a:spcPct val="0"/>
                </a:spcAft>
                <a:defRPr sz="2000" b="1" u="sng" kern="1200">
                  <a:solidFill>
                    <a:schemeClr val="tx2"/>
                  </a:solidFill>
                  <a:latin typeface="Arial" charset="0"/>
                  <a:ea typeface="Osaka" pitchFamily="-16" charset="-128"/>
                  <a:cs typeface="+mn-cs"/>
                </a:defRPr>
              </a:lvl2pPr>
              <a:lvl3pPr marL="914400" algn="l" rtl="0" fontAlgn="base">
                <a:spcBef>
                  <a:spcPct val="0"/>
                </a:spcBef>
                <a:spcAft>
                  <a:spcPct val="0"/>
                </a:spcAft>
                <a:defRPr sz="2000" b="1" u="sng" kern="1200">
                  <a:solidFill>
                    <a:schemeClr val="tx2"/>
                  </a:solidFill>
                  <a:latin typeface="Arial" charset="0"/>
                  <a:ea typeface="Osaka" pitchFamily="-16" charset="-128"/>
                  <a:cs typeface="+mn-cs"/>
                </a:defRPr>
              </a:lvl3pPr>
              <a:lvl4pPr marL="1371600" algn="l" rtl="0" fontAlgn="base">
                <a:spcBef>
                  <a:spcPct val="0"/>
                </a:spcBef>
                <a:spcAft>
                  <a:spcPct val="0"/>
                </a:spcAft>
                <a:defRPr sz="2000" b="1" u="sng" kern="1200">
                  <a:solidFill>
                    <a:schemeClr val="tx2"/>
                  </a:solidFill>
                  <a:latin typeface="Arial" charset="0"/>
                  <a:ea typeface="Osaka" pitchFamily="-16" charset="-128"/>
                  <a:cs typeface="+mn-cs"/>
                </a:defRPr>
              </a:lvl4pPr>
              <a:lvl5pPr marL="1828800" algn="l" rtl="0" fontAlgn="base">
                <a:spcBef>
                  <a:spcPct val="0"/>
                </a:spcBef>
                <a:spcAft>
                  <a:spcPct val="0"/>
                </a:spcAft>
                <a:defRPr sz="2000" b="1" u="sng" kern="1200">
                  <a:solidFill>
                    <a:schemeClr val="tx2"/>
                  </a:solidFill>
                  <a:latin typeface="Arial" charset="0"/>
                  <a:ea typeface="Osaka" pitchFamily="-16" charset="-128"/>
                  <a:cs typeface="+mn-cs"/>
                </a:defRPr>
              </a:lvl5pPr>
              <a:lvl6pPr marL="2286000" algn="l" defTabSz="914400" rtl="0" eaLnBrk="1" latinLnBrk="0" hangingPunct="1">
                <a:defRPr sz="2000" b="1" u="sng" kern="1200">
                  <a:solidFill>
                    <a:schemeClr val="tx2"/>
                  </a:solidFill>
                  <a:latin typeface="Arial" charset="0"/>
                  <a:ea typeface="Osaka" pitchFamily="-16" charset="-128"/>
                  <a:cs typeface="+mn-cs"/>
                </a:defRPr>
              </a:lvl6pPr>
              <a:lvl7pPr marL="2743200" algn="l" defTabSz="914400" rtl="0" eaLnBrk="1" latinLnBrk="0" hangingPunct="1">
                <a:defRPr sz="2000" b="1" u="sng" kern="1200">
                  <a:solidFill>
                    <a:schemeClr val="tx2"/>
                  </a:solidFill>
                  <a:latin typeface="Arial" charset="0"/>
                  <a:ea typeface="Osaka" pitchFamily="-16" charset="-128"/>
                  <a:cs typeface="+mn-cs"/>
                </a:defRPr>
              </a:lvl7pPr>
              <a:lvl8pPr marL="3200400" algn="l" defTabSz="914400" rtl="0" eaLnBrk="1" latinLnBrk="0" hangingPunct="1">
                <a:defRPr sz="2000" b="1" u="sng" kern="1200">
                  <a:solidFill>
                    <a:schemeClr val="tx2"/>
                  </a:solidFill>
                  <a:latin typeface="Arial" charset="0"/>
                  <a:ea typeface="Osaka" pitchFamily="-16" charset="-128"/>
                  <a:cs typeface="+mn-cs"/>
                </a:defRPr>
              </a:lvl8pPr>
              <a:lvl9pPr marL="3657600" algn="l" defTabSz="914400" rtl="0" eaLnBrk="1" latinLnBrk="0" hangingPunct="1">
                <a:defRPr sz="2000" b="1" u="sng" kern="1200">
                  <a:solidFill>
                    <a:schemeClr val="tx2"/>
                  </a:solidFill>
                  <a:latin typeface="Arial" charset="0"/>
                  <a:ea typeface="Osaka" pitchFamily="-16" charset="-128"/>
                  <a:cs typeface="+mn-cs"/>
                </a:defRPr>
              </a:lvl9pPr>
            </a:lstStyle>
            <a:p>
              <a:pPr algn="ctr" eaLnBrk="0" hangingPunct="0">
                <a:defRPr/>
              </a:pPr>
              <a:r>
                <a:rPr lang="en-US" sz="1600" b="0" u="none" dirty="0" smtClean="0">
                  <a:solidFill>
                    <a:schemeClr val="tx1"/>
                  </a:solidFill>
                  <a:latin typeface="+mn-lt"/>
                  <a:ea typeface="ＭＳ Ｐゴシック" pitchFamily="34" charset="-128"/>
                  <a:cs typeface="Times New Roman" pitchFamily="-16" charset="0"/>
                </a:rPr>
                <a:t>Orientations </a:t>
              </a:r>
              <a:r>
                <a:rPr lang="en-US" sz="1600" b="0" u="none" dirty="0">
                  <a:solidFill>
                    <a:schemeClr val="tx1"/>
                  </a:solidFill>
                  <a:latin typeface="+mn-lt"/>
                  <a:ea typeface="ＭＳ Ｐゴシック" pitchFamily="34" charset="-128"/>
                  <a:cs typeface="Times New Roman" pitchFamily="-16" charset="0"/>
                </a:rPr>
                <a:t>to</a:t>
              </a:r>
              <a:br>
                <a:rPr lang="en-US" sz="1600" b="0" u="none" dirty="0">
                  <a:solidFill>
                    <a:schemeClr val="tx1"/>
                  </a:solidFill>
                  <a:latin typeface="+mn-lt"/>
                  <a:ea typeface="ＭＳ Ｐゴシック" pitchFamily="34" charset="-128"/>
                  <a:cs typeface="Times New Roman" pitchFamily="-16" charset="0"/>
                </a:rPr>
              </a:br>
              <a:r>
                <a:rPr lang="en-US" sz="1600" b="0" u="none" dirty="0">
                  <a:solidFill>
                    <a:schemeClr val="tx1"/>
                  </a:solidFill>
                  <a:latin typeface="+mn-lt"/>
                  <a:ea typeface="ＭＳ Ｐゴシック" pitchFamily="34" charset="-128"/>
                  <a:cs typeface="Times New Roman" pitchFamily="-16" charset="0"/>
                </a:rPr>
                <a:t>Science Teaching</a:t>
              </a:r>
            </a:p>
            <a:p>
              <a:pPr eaLnBrk="0" hangingPunct="0">
                <a:defRPr/>
              </a:pPr>
              <a:endParaRPr lang="en-US" sz="1200" b="0" u="none" dirty="0">
                <a:solidFill>
                  <a:schemeClr val="tx1"/>
                </a:solidFill>
                <a:ea typeface="ＭＳ Ｐゴシック" pitchFamily="34" charset="-128"/>
                <a:cs typeface="Times New Roman" pitchFamily="-16" charset="0"/>
              </a:endParaRPr>
            </a:p>
          </p:txBody>
        </p:sp>
        <p:sp>
          <p:nvSpPr>
            <p:cNvPr id="14346" name="Text Box 11"/>
            <p:cNvSpPr txBox="1">
              <a:spLocks noChangeArrowheads="1"/>
            </p:cNvSpPr>
            <p:nvPr/>
          </p:nvSpPr>
          <p:spPr bwMode="auto">
            <a:xfrm>
              <a:off x="1664" y="5859"/>
              <a:ext cx="2442" cy="866"/>
            </a:xfrm>
            <a:prstGeom prst="rect">
              <a:avLst/>
            </a:prstGeom>
            <a:solidFill>
              <a:srgbClr val="92D050"/>
            </a:solidFill>
            <a:ln w="28575">
              <a:solidFill>
                <a:srgbClr val="000000"/>
              </a:solidFill>
              <a:miter lim="800000"/>
              <a:headEnd/>
              <a:tailEnd/>
            </a:ln>
          </p:spPr>
          <p:txBody>
            <a:bodyPr/>
            <a:lstStyle/>
            <a:p>
              <a:pPr algn="ctr" eaLnBrk="0" hangingPunct="0"/>
              <a:r>
                <a:rPr lang="en-US" sz="1600" dirty="0">
                  <a:ea typeface="ＭＳ Ｐゴシック"/>
                  <a:cs typeface="Times New Roman" pitchFamily="18" charset="0"/>
                </a:rPr>
                <a:t>Knowledge of Science Learners</a:t>
              </a:r>
            </a:p>
          </p:txBody>
        </p:sp>
        <p:sp>
          <p:nvSpPr>
            <p:cNvPr id="14347" name="Text Box 12"/>
            <p:cNvSpPr txBox="1">
              <a:spLocks noChangeArrowheads="1"/>
            </p:cNvSpPr>
            <p:nvPr/>
          </p:nvSpPr>
          <p:spPr bwMode="auto">
            <a:xfrm>
              <a:off x="5194" y="3241"/>
              <a:ext cx="1125" cy="430"/>
            </a:xfrm>
            <a:prstGeom prst="rect">
              <a:avLst/>
            </a:prstGeom>
            <a:solidFill>
              <a:srgbClr val="FFFFFF"/>
            </a:solidFill>
            <a:ln w="28575">
              <a:solidFill>
                <a:srgbClr val="000000"/>
              </a:solidFill>
              <a:miter lim="800000"/>
              <a:headEnd/>
              <a:tailEnd/>
            </a:ln>
          </p:spPr>
          <p:txBody>
            <a:bodyPr/>
            <a:lstStyle/>
            <a:p>
              <a:pPr algn="ctr" eaLnBrk="0" hangingPunct="0"/>
              <a:r>
                <a:rPr lang="en-US" sz="1200" dirty="0">
                  <a:ea typeface="ＭＳ Ｐゴシック"/>
                  <a:cs typeface="Times New Roman" pitchFamily="18" charset="0"/>
                </a:rPr>
                <a:t>includes</a:t>
              </a:r>
            </a:p>
          </p:txBody>
        </p:sp>
        <p:sp>
          <p:nvSpPr>
            <p:cNvPr id="14348" name="Text Box 13"/>
            <p:cNvSpPr txBox="1">
              <a:spLocks noChangeArrowheads="1"/>
            </p:cNvSpPr>
            <p:nvPr/>
          </p:nvSpPr>
          <p:spPr bwMode="auto">
            <a:xfrm>
              <a:off x="7282" y="6034"/>
              <a:ext cx="2938" cy="921"/>
            </a:xfrm>
            <a:prstGeom prst="rect">
              <a:avLst/>
            </a:prstGeom>
            <a:solidFill>
              <a:schemeClr val="accent6">
                <a:lumMod val="60000"/>
                <a:lumOff val="40000"/>
              </a:schemeClr>
            </a:solidFill>
            <a:ln w="28575">
              <a:solidFill>
                <a:srgbClr val="000000"/>
              </a:solidFill>
              <a:miter lim="800000"/>
              <a:headEnd/>
              <a:tailEnd/>
            </a:ln>
          </p:spPr>
          <p:txBody>
            <a:bodyPr/>
            <a:lstStyle/>
            <a:p>
              <a:pPr algn="ctr" eaLnBrk="0" hangingPunct="0"/>
              <a:r>
                <a:rPr lang="en-US" sz="1600" dirty="0">
                  <a:ea typeface="ＭＳ Ｐゴシック"/>
                  <a:cs typeface="Times New Roman" pitchFamily="18" charset="0"/>
                </a:rPr>
                <a:t>Knowledge of Assessment of</a:t>
              </a:r>
            </a:p>
            <a:p>
              <a:pPr algn="ctr" eaLnBrk="0" hangingPunct="0"/>
              <a:r>
                <a:rPr lang="en-US" sz="1600" dirty="0">
                  <a:ea typeface="ＭＳ Ｐゴシック"/>
                  <a:cs typeface="Times New Roman" pitchFamily="18" charset="0"/>
                </a:rPr>
                <a:t>Scientific Literacy</a:t>
              </a:r>
            </a:p>
          </p:txBody>
        </p:sp>
        <p:sp>
          <p:nvSpPr>
            <p:cNvPr id="14349" name="Text Box 14"/>
            <p:cNvSpPr txBox="1">
              <a:spLocks noChangeArrowheads="1"/>
            </p:cNvSpPr>
            <p:nvPr/>
          </p:nvSpPr>
          <p:spPr bwMode="auto">
            <a:xfrm>
              <a:off x="2480" y="7581"/>
              <a:ext cx="2805" cy="871"/>
            </a:xfrm>
            <a:prstGeom prst="rect">
              <a:avLst/>
            </a:prstGeom>
            <a:solidFill>
              <a:schemeClr val="bg1"/>
            </a:solidFill>
            <a:ln w="28575">
              <a:solidFill>
                <a:srgbClr val="000000"/>
              </a:solidFill>
              <a:miter lim="800000"/>
              <a:headEnd/>
              <a:tailEnd/>
            </a:ln>
          </p:spPr>
          <p:txBody>
            <a:bodyPr/>
            <a:lstStyle/>
            <a:p>
              <a:pPr algn="ctr" eaLnBrk="0" hangingPunct="0"/>
              <a:r>
                <a:rPr lang="en-US" sz="1600" dirty="0">
                  <a:ea typeface="ＭＳ Ｐゴシック"/>
                  <a:cs typeface="Times New Roman" pitchFamily="18" charset="0"/>
                </a:rPr>
                <a:t>Knowledge of Science Instructional Strategies</a:t>
              </a:r>
            </a:p>
          </p:txBody>
        </p:sp>
        <p:sp>
          <p:nvSpPr>
            <p:cNvPr id="15" name="Text Box 15"/>
            <p:cNvSpPr txBox="1">
              <a:spLocks noChangeArrowheads="1"/>
            </p:cNvSpPr>
            <p:nvPr/>
          </p:nvSpPr>
          <p:spPr bwMode="auto">
            <a:xfrm>
              <a:off x="5894" y="7595"/>
              <a:ext cx="3012" cy="857"/>
            </a:xfrm>
            <a:prstGeom prst="rect">
              <a:avLst/>
            </a:prstGeom>
            <a:solidFill>
              <a:schemeClr val="bg1"/>
            </a:solidFill>
            <a:ln w="28575">
              <a:solidFill>
                <a:schemeClr val="tx1"/>
              </a:solidFill>
              <a:miter lim="800000"/>
              <a:headEnd/>
              <a:tailEnd/>
            </a:ln>
          </p:spPr>
          <p:txBody>
            <a:bodyPr/>
            <a:lstStyle>
              <a:defPPr>
                <a:defRPr lang="en-US"/>
              </a:defPPr>
              <a:lvl1pPr algn="l" rtl="0" fontAlgn="base">
                <a:spcBef>
                  <a:spcPct val="0"/>
                </a:spcBef>
                <a:spcAft>
                  <a:spcPct val="0"/>
                </a:spcAft>
                <a:defRPr sz="2000" b="1" u="sng" kern="1200">
                  <a:solidFill>
                    <a:schemeClr val="tx2"/>
                  </a:solidFill>
                  <a:latin typeface="Arial" charset="0"/>
                  <a:ea typeface="Osaka" pitchFamily="-16" charset="-128"/>
                  <a:cs typeface="+mn-cs"/>
                </a:defRPr>
              </a:lvl1pPr>
              <a:lvl2pPr marL="457200" algn="l" rtl="0" fontAlgn="base">
                <a:spcBef>
                  <a:spcPct val="0"/>
                </a:spcBef>
                <a:spcAft>
                  <a:spcPct val="0"/>
                </a:spcAft>
                <a:defRPr sz="2000" b="1" u="sng" kern="1200">
                  <a:solidFill>
                    <a:schemeClr val="tx2"/>
                  </a:solidFill>
                  <a:latin typeface="Arial" charset="0"/>
                  <a:ea typeface="Osaka" pitchFamily="-16" charset="-128"/>
                  <a:cs typeface="+mn-cs"/>
                </a:defRPr>
              </a:lvl2pPr>
              <a:lvl3pPr marL="914400" algn="l" rtl="0" fontAlgn="base">
                <a:spcBef>
                  <a:spcPct val="0"/>
                </a:spcBef>
                <a:spcAft>
                  <a:spcPct val="0"/>
                </a:spcAft>
                <a:defRPr sz="2000" b="1" u="sng" kern="1200">
                  <a:solidFill>
                    <a:schemeClr val="tx2"/>
                  </a:solidFill>
                  <a:latin typeface="Arial" charset="0"/>
                  <a:ea typeface="Osaka" pitchFamily="-16" charset="-128"/>
                  <a:cs typeface="+mn-cs"/>
                </a:defRPr>
              </a:lvl3pPr>
              <a:lvl4pPr marL="1371600" algn="l" rtl="0" fontAlgn="base">
                <a:spcBef>
                  <a:spcPct val="0"/>
                </a:spcBef>
                <a:spcAft>
                  <a:spcPct val="0"/>
                </a:spcAft>
                <a:defRPr sz="2000" b="1" u="sng" kern="1200">
                  <a:solidFill>
                    <a:schemeClr val="tx2"/>
                  </a:solidFill>
                  <a:latin typeface="Arial" charset="0"/>
                  <a:ea typeface="Osaka" pitchFamily="-16" charset="-128"/>
                  <a:cs typeface="+mn-cs"/>
                </a:defRPr>
              </a:lvl4pPr>
              <a:lvl5pPr marL="1828800" algn="l" rtl="0" fontAlgn="base">
                <a:spcBef>
                  <a:spcPct val="0"/>
                </a:spcBef>
                <a:spcAft>
                  <a:spcPct val="0"/>
                </a:spcAft>
                <a:defRPr sz="2000" b="1" u="sng" kern="1200">
                  <a:solidFill>
                    <a:schemeClr val="tx2"/>
                  </a:solidFill>
                  <a:latin typeface="Arial" charset="0"/>
                  <a:ea typeface="Osaka" pitchFamily="-16" charset="-128"/>
                  <a:cs typeface="+mn-cs"/>
                </a:defRPr>
              </a:lvl5pPr>
              <a:lvl6pPr marL="2286000" algn="l" defTabSz="914400" rtl="0" eaLnBrk="1" latinLnBrk="0" hangingPunct="1">
                <a:defRPr sz="2000" b="1" u="sng" kern="1200">
                  <a:solidFill>
                    <a:schemeClr val="tx2"/>
                  </a:solidFill>
                  <a:latin typeface="Arial" charset="0"/>
                  <a:ea typeface="Osaka" pitchFamily="-16" charset="-128"/>
                  <a:cs typeface="+mn-cs"/>
                </a:defRPr>
              </a:lvl6pPr>
              <a:lvl7pPr marL="2743200" algn="l" defTabSz="914400" rtl="0" eaLnBrk="1" latinLnBrk="0" hangingPunct="1">
                <a:defRPr sz="2000" b="1" u="sng" kern="1200">
                  <a:solidFill>
                    <a:schemeClr val="tx2"/>
                  </a:solidFill>
                  <a:latin typeface="Arial" charset="0"/>
                  <a:ea typeface="Osaka" pitchFamily="-16" charset="-128"/>
                  <a:cs typeface="+mn-cs"/>
                </a:defRPr>
              </a:lvl7pPr>
              <a:lvl8pPr marL="3200400" algn="l" defTabSz="914400" rtl="0" eaLnBrk="1" latinLnBrk="0" hangingPunct="1">
                <a:defRPr sz="2000" b="1" u="sng" kern="1200">
                  <a:solidFill>
                    <a:schemeClr val="tx2"/>
                  </a:solidFill>
                  <a:latin typeface="Arial" charset="0"/>
                  <a:ea typeface="Osaka" pitchFamily="-16" charset="-128"/>
                  <a:cs typeface="+mn-cs"/>
                </a:defRPr>
              </a:lvl8pPr>
              <a:lvl9pPr marL="3657600" algn="l" defTabSz="914400" rtl="0" eaLnBrk="1" latinLnBrk="0" hangingPunct="1">
                <a:defRPr sz="2000" b="1" u="sng" kern="1200">
                  <a:solidFill>
                    <a:schemeClr val="tx2"/>
                  </a:solidFill>
                  <a:latin typeface="Arial" charset="0"/>
                  <a:ea typeface="Osaka" pitchFamily="-16" charset="-128"/>
                  <a:cs typeface="+mn-cs"/>
                </a:defRPr>
              </a:lvl9pPr>
            </a:lstStyle>
            <a:p>
              <a:pPr algn="ctr" eaLnBrk="0" hangingPunct="0">
                <a:defRPr/>
              </a:pPr>
              <a:r>
                <a:rPr lang="en-US" sz="1600" b="0" u="none" dirty="0">
                  <a:solidFill>
                    <a:schemeClr val="tx1"/>
                  </a:solidFill>
                  <a:latin typeface="+mn-lt"/>
                  <a:ea typeface="ＭＳ Ｐゴシック" pitchFamily="34" charset="-128"/>
                  <a:cs typeface="Times New Roman" pitchFamily="-16" charset="0"/>
                </a:rPr>
                <a:t>Knowledge of</a:t>
              </a:r>
            </a:p>
            <a:p>
              <a:pPr algn="ctr" eaLnBrk="0" hangingPunct="0">
                <a:defRPr/>
              </a:pPr>
              <a:r>
                <a:rPr lang="en-US" sz="1600" b="0" u="none" dirty="0">
                  <a:solidFill>
                    <a:schemeClr val="tx1"/>
                  </a:solidFill>
                  <a:latin typeface="+mn-lt"/>
                  <a:ea typeface="ＭＳ Ｐゴシック" pitchFamily="34" charset="-128"/>
                  <a:cs typeface="Times New Roman" pitchFamily="-16" charset="0"/>
                </a:rPr>
                <a:t>Science Curriculum</a:t>
              </a:r>
            </a:p>
          </p:txBody>
        </p:sp>
        <p:sp>
          <p:nvSpPr>
            <p:cNvPr id="14351" name="Line 16"/>
            <p:cNvSpPr>
              <a:spLocks noChangeShapeType="1"/>
            </p:cNvSpPr>
            <p:nvPr/>
          </p:nvSpPr>
          <p:spPr bwMode="auto">
            <a:xfrm>
              <a:off x="5828" y="4627"/>
              <a:ext cx="1338" cy="2976"/>
            </a:xfrm>
            <a:prstGeom prst="line">
              <a:avLst/>
            </a:prstGeom>
            <a:noFill/>
            <a:ln w="28575">
              <a:solidFill>
                <a:srgbClr val="000000"/>
              </a:solidFill>
              <a:round/>
              <a:headEnd type="triangle" w="med" len="med"/>
              <a:tailEnd type="triangle" w="med" len="med"/>
            </a:ln>
          </p:spPr>
          <p:txBody>
            <a:bodyPr/>
            <a:lstStyle/>
            <a:p>
              <a:endParaRPr lang="en-US"/>
            </a:p>
          </p:txBody>
        </p:sp>
        <p:sp>
          <p:nvSpPr>
            <p:cNvPr id="14352" name="Text Box 17"/>
            <p:cNvSpPr txBox="1">
              <a:spLocks noChangeArrowheads="1"/>
            </p:cNvSpPr>
            <p:nvPr/>
          </p:nvSpPr>
          <p:spPr bwMode="auto">
            <a:xfrm>
              <a:off x="3081" y="5227"/>
              <a:ext cx="1566" cy="414"/>
            </a:xfrm>
            <a:prstGeom prst="rect">
              <a:avLst/>
            </a:prstGeom>
            <a:solidFill>
              <a:srgbClr val="FFFFFF"/>
            </a:solidFill>
            <a:ln w="28575">
              <a:solidFill>
                <a:srgbClr val="000000"/>
              </a:solidFill>
              <a:miter lim="800000"/>
              <a:headEnd/>
              <a:tailEnd/>
            </a:ln>
          </p:spPr>
          <p:txBody>
            <a:bodyPr/>
            <a:lstStyle/>
            <a:p>
              <a:pPr algn="ctr" eaLnBrk="0" hangingPunct="0"/>
              <a:r>
                <a:rPr lang="en-US" sz="1200" dirty="0">
                  <a:ea typeface="ＭＳ Ｐゴシック"/>
                  <a:cs typeface="Times New Roman" pitchFamily="18" charset="0"/>
                </a:rPr>
                <a:t>which </a:t>
              </a:r>
              <a:r>
                <a:rPr lang="en-US" sz="1200" dirty="0" smtClean="0">
                  <a:ea typeface="ＭＳ Ｐゴシック"/>
                  <a:cs typeface="Times New Roman" pitchFamily="18" charset="0"/>
                </a:rPr>
                <a:t>shape</a:t>
              </a:r>
              <a:endParaRPr lang="en-US" sz="1200" dirty="0">
                <a:ea typeface="ＭＳ Ｐゴシック"/>
                <a:cs typeface="Times New Roman" pitchFamily="18" charset="0"/>
              </a:endParaRPr>
            </a:p>
          </p:txBody>
        </p:sp>
        <p:sp>
          <p:nvSpPr>
            <p:cNvPr id="14353" name="Text Box 18"/>
            <p:cNvSpPr txBox="1">
              <a:spLocks noChangeArrowheads="1"/>
            </p:cNvSpPr>
            <p:nvPr/>
          </p:nvSpPr>
          <p:spPr bwMode="auto">
            <a:xfrm>
              <a:off x="5757" y="6364"/>
              <a:ext cx="1407" cy="361"/>
            </a:xfrm>
            <a:prstGeom prst="rect">
              <a:avLst/>
            </a:prstGeom>
            <a:solidFill>
              <a:srgbClr val="FFFFFF"/>
            </a:solidFill>
            <a:ln w="28575">
              <a:solidFill>
                <a:srgbClr val="000000"/>
              </a:solidFill>
              <a:miter lim="800000"/>
              <a:headEnd/>
              <a:tailEnd/>
            </a:ln>
          </p:spPr>
          <p:txBody>
            <a:bodyPr/>
            <a:lstStyle/>
            <a:p>
              <a:pPr algn="ctr" eaLnBrk="0" hangingPunct="0"/>
              <a:r>
                <a:rPr lang="en-US" sz="1200" dirty="0">
                  <a:ea typeface="ＭＳ Ｐゴシック"/>
                  <a:cs typeface="Times New Roman" pitchFamily="18" charset="0"/>
                </a:rPr>
                <a:t>which </a:t>
              </a:r>
              <a:r>
                <a:rPr lang="en-US" sz="1200" dirty="0" smtClean="0">
                  <a:ea typeface="ＭＳ Ｐゴシック"/>
                  <a:cs typeface="Times New Roman" pitchFamily="18" charset="0"/>
                </a:rPr>
                <a:t>shape</a:t>
              </a:r>
              <a:endParaRPr lang="en-US" sz="1200" dirty="0">
                <a:ea typeface="ＭＳ Ｐゴシック"/>
                <a:cs typeface="Times New Roman" pitchFamily="18" charset="0"/>
              </a:endParaRPr>
            </a:p>
          </p:txBody>
        </p:sp>
        <p:sp>
          <p:nvSpPr>
            <p:cNvPr id="14354" name="Text Box 19"/>
            <p:cNvSpPr txBox="1">
              <a:spLocks noChangeArrowheads="1"/>
            </p:cNvSpPr>
            <p:nvPr/>
          </p:nvSpPr>
          <p:spPr bwMode="auto">
            <a:xfrm>
              <a:off x="4227" y="5856"/>
              <a:ext cx="1409" cy="394"/>
            </a:xfrm>
            <a:prstGeom prst="rect">
              <a:avLst/>
            </a:prstGeom>
            <a:solidFill>
              <a:srgbClr val="FFFFFF"/>
            </a:solidFill>
            <a:ln w="28575">
              <a:solidFill>
                <a:srgbClr val="000000"/>
              </a:solidFill>
              <a:miter lim="800000"/>
              <a:headEnd/>
              <a:tailEnd/>
            </a:ln>
          </p:spPr>
          <p:txBody>
            <a:bodyPr/>
            <a:lstStyle/>
            <a:p>
              <a:pPr algn="ctr" eaLnBrk="0" hangingPunct="0"/>
              <a:r>
                <a:rPr lang="en-US" sz="1200" dirty="0">
                  <a:ea typeface="ＭＳ Ｐゴシック"/>
                  <a:cs typeface="Times New Roman" pitchFamily="18" charset="0"/>
                </a:rPr>
                <a:t>which </a:t>
              </a:r>
              <a:r>
                <a:rPr lang="en-US" sz="1200" dirty="0" smtClean="0">
                  <a:ea typeface="ＭＳ Ｐゴシック"/>
                  <a:cs typeface="Times New Roman" pitchFamily="18" charset="0"/>
                </a:rPr>
                <a:t>shape</a:t>
              </a:r>
              <a:endParaRPr lang="en-US" sz="1200" dirty="0">
                <a:ea typeface="ＭＳ Ｐゴシック"/>
                <a:cs typeface="Times New Roman" pitchFamily="18" charset="0"/>
              </a:endParaRPr>
            </a:p>
          </p:txBody>
        </p:sp>
        <p:sp>
          <p:nvSpPr>
            <p:cNvPr id="14355" name="Line 20"/>
            <p:cNvSpPr>
              <a:spLocks noChangeShapeType="1"/>
            </p:cNvSpPr>
            <p:nvPr/>
          </p:nvSpPr>
          <p:spPr bwMode="auto">
            <a:xfrm flipH="1" flipV="1">
              <a:off x="6396" y="4680"/>
              <a:ext cx="2218" cy="1274"/>
            </a:xfrm>
            <a:prstGeom prst="line">
              <a:avLst/>
            </a:prstGeom>
            <a:noFill/>
            <a:ln w="28575">
              <a:solidFill>
                <a:srgbClr val="000000"/>
              </a:solidFill>
              <a:round/>
              <a:headEnd type="triangle" w="med" len="med"/>
              <a:tailEnd type="triangle" w="med" len="med"/>
            </a:ln>
          </p:spPr>
          <p:txBody>
            <a:bodyPr/>
            <a:lstStyle/>
            <a:p>
              <a:endParaRPr lang="en-US"/>
            </a:p>
          </p:txBody>
        </p:sp>
        <p:sp>
          <p:nvSpPr>
            <p:cNvPr id="14356" name="Text Box 21"/>
            <p:cNvSpPr txBox="1">
              <a:spLocks noChangeArrowheads="1"/>
            </p:cNvSpPr>
            <p:nvPr/>
          </p:nvSpPr>
          <p:spPr bwMode="auto">
            <a:xfrm>
              <a:off x="7112" y="5232"/>
              <a:ext cx="1630" cy="456"/>
            </a:xfrm>
            <a:prstGeom prst="rect">
              <a:avLst/>
            </a:prstGeom>
            <a:solidFill>
              <a:srgbClr val="FFFFFF"/>
            </a:solidFill>
            <a:ln w="28575">
              <a:solidFill>
                <a:srgbClr val="000000"/>
              </a:solidFill>
              <a:miter lim="800000"/>
              <a:headEnd/>
              <a:tailEnd/>
            </a:ln>
          </p:spPr>
          <p:txBody>
            <a:bodyPr/>
            <a:lstStyle/>
            <a:p>
              <a:pPr algn="ctr" eaLnBrk="0" hangingPunct="0"/>
              <a:r>
                <a:rPr lang="en-US" sz="1200" dirty="0">
                  <a:ea typeface="ＭＳ Ｐゴシック"/>
                  <a:cs typeface="Times New Roman" pitchFamily="18" charset="0"/>
                </a:rPr>
                <a:t>which </a:t>
              </a:r>
              <a:r>
                <a:rPr lang="en-US" sz="1200" dirty="0" smtClean="0">
                  <a:ea typeface="ＭＳ Ｐゴシック"/>
                  <a:cs typeface="Times New Roman" pitchFamily="18" charset="0"/>
                </a:rPr>
                <a:t>shape</a:t>
              </a:r>
              <a:endParaRPr lang="en-US" sz="1200" dirty="0">
                <a:ea typeface="ＭＳ Ｐゴシック"/>
                <a:cs typeface="Times New Roman" pitchFamily="18" charset="0"/>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How do PTs develop science teaching orientations?</a:t>
            </a:r>
            <a:endParaRPr lang="en-US" sz="4000" dirty="0"/>
          </a:p>
        </p:txBody>
      </p:sp>
      <p:sp>
        <p:nvSpPr>
          <p:cNvPr id="3" name="Content Placeholder 2"/>
          <p:cNvSpPr>
            <a:spLocks noGrp="1"/>
          </p:cNvSpPr>
          <p:nvPr>
            <p:ph idx="1"/>
          </p:nvPr>
        </p:nvSpPr>
        <p:spPr>
          <a:xfrm>
            <a:off x="457200" y="2743200"/>
            <a:ext cx="8229600" cy="3810001"/>
          </a:xfrm>
        </p:spPr>
        <p:txBody>
          <a:bodyPr>
            <a:normAutofit lnSpcReduction="10000"/>
          </a:bodyPr>
          <a:lstStyle/>
          <a:p>
            <a:pPr>
              <a:buNone/>
            </a:pPr>
            <a:r>
              <a:rPr lang="en-US" dirty="0" smtClean="0"/>
              <a:t>Seeds and Eggs </a:t>
            </a:r>
            <a:r>
              <a:rPr lang="en-US" dirty="0" err="1" smtClean="0"/>
              <a:t>Videocase</a:t>
            </a:r>
            <a:endParaRPr lang="en-US" dirty="0" smtClean="0"/>
          </a:p>
          <a:p>
            <a:r>
              <a:rPr lang="en-US" dirty="0"/>
              <a:t>You are going to watch a first grade teacher beginning a science unit called “Seeds and Eggs.”  Before viewing this teacher, think and write about the following:  What do you expect to see in this first grade science lesson?  On what do you base your expectations?</a:t>
            </a:r>
          </a:p>
        </p:txBody>
      </p:sp>
      <p:sp>
        <p:nvSpPr>
          <p:cNvPr id="5" name="TextBox 4"/>
          <p:cNvSpPr txBox="1"/>
          <p:nvPr/>
        </p:nvSpPr>
        <p:spPr>
          <a:xfrm>
            <a:off x="6019800" y="2438400"/>
            <a:ext cx="2286000" cy="400110"/>
          </a:xfrm>
          <a:prstGeom prst="rect">
            <a:avLst/>
          </a:prstGeom>
          <a:noFill/>
        </p:spPr>
        <p:txBody>
          <a:bodyPr wrap="square" rtlCol="0">
            <a:spAutoFit/>
          </a:bodyPr>
          <a:lstStyle/>
          <a:p>
            <a:r>
              <a:rPr lang="en-US" dirty="0" smtClean="0"/>
              <a:t>(</a:t>
            </a:r>
            <a:r>
              <a:rPr lang="en-US" sz="2000" dirty="0" smtClean="0">
                <a:hlinkClick r:id="rId2" action="ppaction://hlinkfile"/>
              </a:rPr>
              <a:t>roes.missouri.edu</a:t>
            </a:r>
            <a:r>
              <a:rPr lang="en-US" sz="2000" dirty="0" smtClean="0"/>
              <a:t>)</a:t>
            </a:r>
            <a:endParaRPr lang="en-US" sz="2000" dirty="0"/>
          </a:p>
        </p:txBody>
      </p:sp>
      <p:pic>
        <p:nvPicPr>
          <p:cNvPr id="38914" name="Picture 2"/>
          <p:cNvPicPr>
            <a:picLocks noChangeAspect="1" noChangeArrowheads="1"/>
          </p:cNvPicPr>
          <p:nvPr/>
        </p:nvPicPr>
        <p:blipFill>
          <a:blip r:embed="rId3"/>
          <a:srcRect/>
          <a:stretch>
            <a:fillRect/>
          </a:stretch>
        </p:blipFill>
        <p:spPr bwMode="auto">
          <a:xfrm>
            <a:off x="390256" y="1600200"/>
            <a:ext cx="7229744" cy="95001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respond?</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PT Answers—Before Viewing</a:t>
            </a:r>
            <a:endParaRPr lang="en-US" sz="4000" dirty="0"/>
          </a:p>
        </p:txBody>
      </p:sp>
      <p:sp>
        <p:nvSpPr>
          <p:cNvPr id="3" name="Content Placeholder 2"/>
          <p:cNvSpPr>
            <a:spLocks noGrp="1"/>
          </p:cNvSpPr>
          <p:nvPr>
            <p:ph idx="1"/>
          </p:nvPr>
        </p:nvSpPr>
        <p:spPr>
          <a:xfrm>
            <a:off x="152400" y="1676400"/>
            <a:ext cx="8534400" cy="4419600"/>
          </a:xfrm>
        </p:spPr>
        <p:txBody>
          <a:bodyPr>
            <a:noAutofit/>
          </a:bodyPr>
          <a:lstStyle/>
          <a:p>
            <a:pPr hangingPunct="0"/>
            <a:r>
              <a:rPr lang="en-US" sz="2800" i="1" dirty="0"/>
              <a:t>Since first graders typically have a short attention span, I think the teacher will probably provide short periods of instruction and then allow the students to participate in some type of hands-on activity.  The materials will probably be presented in a simple straight-forward manner so that the students will stay focused. </a:t>
            </a:r>
          </a:p>
          <a:p>
            <a:pPr hangingPunct="0"/>
            <a:r>
              <a:rPr lang="en-US" sz="2800" i="1" dirty="0" smtClean="0"/>
              <a:t>In </a:t>
            </a:r>
            <a:r>
              <a:rPr lang="en-US" sz="2800" i="1" dirty="0"/>
              <a:t>first grade I expect to see simple science lessons.  I expect to see the children doing hands-on activities to keep them motivated and interested in the activity or lesson... I expect the lesson to be simple, but interesting and motivating for the child.  </a:t>
            </a:r>
          </a:p>
          <a:p>
            <a:endParaRPr lang="en-US" sz="2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Before</a:t>
            </a:r>
            <a:endParaRPr lang="en-US" sz="4000" dirty="0"/>
          </a:p>
        </p:txBody>
      </p:sp>
      <p:sp>
        <p:nvSpPr>
          <p:cNvPr id="3" name="Content Placeholder 2"/>
          <p:cNvSpPr>
            <a:spLocks noGrp="1"/>
          </p:cNvSpPr>
          <p:nvPr>
            <p:ph idx="1"/>
          </p:nvPr>
        </p:nvSpPr>
        <p:spPr>
          <a:xfrm>
            <a:off x="228600" y="1600200"/>
            <a:ext cx="8229600" cy="4800600"/>
          </a:xfrm>
        </p:spPr>
        <p:txBody>
          <a:bodyPr>
            <a:normAutofit fontScale="85000" lnSpcReduction="10000"/>
          </a:bodyPr>
          <a:lstStyle/>
          <a:p>
            <a:r>
              <a:rPr lang="en-US" i="1" dirty="0" smtClean="0"/>
              <a:t>I expect this first grade teacher may present this lesson by talking about how things start out and eventually grow and change.  I expect the teacher to have hands-on activity, but it may be dominated by the teacher because of the students’ young age.  </a:t>
            </a:r>
          </a:p>
          <a:p>
            <a:r>
              <a:rPr lang="en-US" i="1" dirty="0" smtClean="0">
                <a:latin typeface="Calibri" pitchFamily="34" charset="0"/>
              </a:rPr>
              <a:t>When I think of a first grade science lesson, I think mainly of the teacher showing and explaining simple science related topics.... It will be the teacher talking the most.  </a:t>
            </a:r>
          </a:p>
          <a:p>
            <a:r>
              <a:rPr lang="en-US" i="1" dirty="0" smtClean="0">
                <a:latin typeface="Calibri" pitchFamily="34" charset="0"/>
              </a:rPr>
              <a:t>I don’t believe the lesson will be very interactive because I never had interactive science lessons while I was in elementary school.</a:t>
            </a:r>
          </a:p>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Before</a:t>
            </a:r>
            <a:endParaRPr lang="en-US" sz="4000" dirty="0"/>
          </a:p>
        </p:txBody>
      </p:sp>
      <p:sp>
        <p:nvSpPr>
          <p:cNvPr id="3" name="Content Placeholder 2"/>
          <p:cNvSpPr>
            <a:spLocks noGrp="1"/>
          </p:cNvSpPr>
          <p:nvPr>
            <p:ph idx="1"/>
          </p:nvPr>
        </p:nvSpPr>
        <p:spPr>
          <a:xfrm>
            <a:off x="228600" y="1600200"/>
            <a:ext cx="8610600" cy="5257800"/>
          </a:xfrm>
        </p:spPr>
        <p:txBody>
          <a:bodyPr>
            <a:normAutofit fontScale="32500" lnSpcReduction="20000"/>
          </a:bodyPr>
          <a:lstStyle/>
          <a:p>
            <a:pPr hangingPunct="0"/>
            <a:r>
              <a:rPr lang="en-US" sz="7400" i="1" dirty="0" smtClean="0"/>
              <a:t>I </a:t>
            </a:r>
            <a:r>
              <a:rPr lang="en-US" sz="7400" i="1" dirty="0"/>
              <a:t>expect the teacher to first ask her students if they can identify these two objects.  Secondly, the teacher will ask the students what a seed does (grow into some kind of plant) and what an egg forms into (some kind of small animal--chicken).  Thirdly, the students will bury the seeds in the dirt and place the eggs gently in a heated cage.  Fourthly, the students will make daily observations of the changes these objects experience (with the teacher’s help).  </a:t>
            </a:r>
          </a:p>
          <a:p>
            <a:pPr hangingPunct="0"/>
            <a:r>
              <a:rPr lang="en-US" sz="7400" i="1" dirty="0" smtClean="0"/>
              <a:t>I </a:t>
            </a:r>
            <a:r>
              <a:rPr lang="en-US" sz="7400" i="1" dirty="0"/>
              <a:t>might expect to see the teacher introducing the seeds and eggs unit through an initial discussion with the students.  Questions and answers will help the teacher assess how much the students already know.  I would also expect the teacher to show the kids a plant and its seed as well as, for example, an egg and a picture (or real!) of a chicken.  I predict the class will plant lima beans in white cups and take them home or put on windowsill.  Maybe a book will have been read, also. </a:t>
            </a:r>
          </a:p>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Seeds and Eggs </a:t>
            </a:r>
            <a:r>
              <a:rPr lang="en-US" dirty="0" err="1" smtClean="0"/>
              <a:t>Videocase</a:t>
            </a:r>
            <a:endParaRPr lang="en-US" dirty="0"/>
          </a:p>
        </p:txBody>
      </p:sp>
      <p:pic>
        <p:nvPicPr>
          <p:cNvPr id="4" name="c1d1_project_2mins_0001.wmv">
            <a:hlinkClick r:id="" action="ppaction://media"/>
          </p:cNvPr>
          <p:cNvPicPr>
            <a:picLocks noGrp="1" noRot="1" noChangeAspect="1"/>
          </p:cNvPicPr>
          <p:nvPr>
            <p:ph idx="1"/>
            <a:videoFile r:link="rId1"/>
          </p:nvPr>
        </p:nvPicPr>
        <p:blipFill>
          <a:blip r:embed="rId3"/>
          <a:stretch>
            <a:fillRect/>
          </a:stretch>
        </p:blipFill>
        <p:spPr>
          <a:xfrm>
            <a:off x="3200400" y="2895600"/>
            <a:ext cx="2946400" cy="2209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Seeds and Eggs </a:t>
            </a:r>
            <a:r>
              <a:rPr lang="en-US" dirty="0" err="1" smtClean="0"/>
              <a:t>Videocase</a:t>
            </a:r>
            <a:endParaRPr lang="en-US" dirty="0"/>
          </a:p>
        </p:txBody>
      </p:sp>
      <p:pic>
        <p:nvPicPr>
          <p:cNvPr id="36867" name="Picture 3" descr="C:\Documents and Settings\abells\Desktop\video stills\c1-d1[(002884)10-16-24].JPG"/>
          <p:cNvPicPr>
            <a:picLocks noGrp="1" noChangeAspect="1" noChangeArrowheads="1"/>
          </p:cNvPicPr>
          <p:nvPr>
            <p:ph idx="1"/>
          </p:nvPr>
        </p:nvPicPr>
        <p:blipFill>
          <a:blip r:embed="rId2"/>
          <a:srcRect/>
          <a:stretch>
            <a:fillRect/>
          </a:stretch>
        </p:blipFill>
        <p:spPr bwMode="auto">
          <a:xfrm>
            <a:off x="1066800" y="2057400"/>
            <a:ext cx="2590800" cy="1943100"/>
          </a:xfrm>
          <a:prstGeom prst="rect">
            <a:avLst/>
          </a:prstGeom>
          <a:noFill/>
        </p:spPr>
      </p:pic>
      <p:pic>
        <p:nvPicPr>
          <p:cNvPr id="36868" name="Picture 4" descr="C:\Documents and Settings\abells\Desktop\video stills\c1-d1[(001188)10-14-47].JPG"/>
          <p:cNvPicPr>
            <a:picLocks noChangeAspect="1" noChangeArrowheads="1"/>
          </p:cNvPicPr>
          <p:nvPr/>
        </p:nvPicPr>
        <p:blipFill>
          <a:blip r:embed="rId3"/>
          <a:srcRect/>
          <a:stretch>
            <a:fillRect/>
          </a:stretch>
        </p:blipFill>
        <p:spPr bwMode="auto">
          <a:xfrm>
            <a:off x="4800600" y="1828800"/>
            <a:ext cx="2540000" cy="1905000"/>
          </a:xfrm>
          <a:prstGeom prst="rect">
            <a:avLst/>
          </a:prstGeom>
          <a:noFill/>
        </p:spPr>
      </p:pic>
      <p:pic>
        <p:nvPicPr>
          <p:cNvPr id="36869" name="Picture 5" descr="C:\Documents and Settings\abells\Desktop\video stills\c1-d5[(002922)10-19-24].JPG"/>
          <p:cNvPicPr>
            <a:picLocks noChangeAspect="1" noChangeArrowheads="1"/>
          </p:cNvPicPr>
          <p:nvPr/>
        </p:nvPicPr>
        <p:blipFill>
          <a:blip r:embed="rId4"/>
          <a:srcRect/>
          <a:stretch>
            <a:fillRect/>
          </a:stretch>
        </p:blipFill>
        <p:spPr bwMode="auto">
          <a:xfrm>
            <a:off x="1981200" y="4495800"/>
            <a:ext cx="2635729" cy="1981470"/>
          </a:xfrm>
          <a:prstGeom prst="rect">
            <a:avLst/>
          </a:prstGeom>
          <a:noFill/>
        </p:spPr>
      </p:pic>
      <p:pic>
        <p:nvPicPr>
          <p:cNvPr id="36870" name="Picture 6" descr="C:\Documents and Settings\abells\Desktop\video stills\c1-d7-1[(004503)10-28-07].JPG"/>
          <p:cNvPicPr>
            <a:picLocks noChangeAspect="1" noChangeArrowheads="1"/>
          </p:cNvPicPr>
          <p:nvPr/>
        </p:nvPicPr>
        <p:blipFill>
          <a:blip r:embed="rId5"/>
          <a:srcRect/>
          <a:stretch>
            <a:fillRect/>
          </a:stretch>
        </p:blipFill>
        <p:spPr bwMode="auto">
          <a:xfrm>
            <a:off x="5334000" y="4191000"/>
            <a:ext cx="2590800" cy="19431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rmAutofit/>
          </a:bodyPr>
          <a:lstStyle/>
          <a:p>
            <a:r>
              <a:rPr lang="en-US" sz="4000" dirty="0" smtClean="0"/>
              <a:t>Knowledge for Teaching</a:t>
            </a:r>
          </a:p>
        </p:txBody>
      </p:sp>
      <p:graphicFrame>
        <p:nvGraphicFramePr>
          <p:cNvPr id="6" name="Diagram 5"/>
          <p:cNvGraphicFramePr/>
          <p:nvPr/>
        </p:nvGraphicFramePr>
        <p:xfrm>
          <a:off x="1524000" y="1752600"/>
          <a:ext cx="6096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PT Answers—After Viewing</a:t>
            </a:r>
            <a:endParaRPr lang="en-US" sz="4000" dirty="0"/>
          </a:p>
        </p:txBody>
      </p:sp>
      <p:sp>
        <p:nvSpPr>
          <p:cNvPr id="3" name="Content Placeholder 2"/>
          <p:cNvSpPr>
            <a:spLocks noGrp="1"/>
          </p:cNvSpPr>
          <p:nvPr>
            <p:ph idx="1"/>
          </p:nvPr>
        </p:nvSpPr>
        <p:spPr>
          <a:xfrm>
            <a:off x="228600" y="1600201"/>
            <a:ext cx="8458200" cy="4800600"/>
          </a:xfrm>
        </p:spPr>
        <p:txBody>
          <a:bodyPr>
            <a:normAutofit fontScale="85000" lnSpcReduction="10000"/>
          </a:bodyPr>
          <a:lstStyle/>
          <a:p>
            <a:r>
              <a:rPr lang="en-US" i="1" dirty="0"/>
              <a:t>I really enjoyed watching the lesson.  Before I had only a dry concept of what a seeds and eggs lesson would be.  I now see that there are other options for this lesson.  I now look at it as a lesson that can be fun and progressive, not just a strict read about </a:t>
            </a:r>
            <a:r>
              <a:rPr lang="en-US" i="1" dirty="0" smtClean="0"/>
              <a:t>lesson.</a:t>
            </a:r>
          </a:p>
          <a:p>
            <a:r>
              <a:rPr lang="en-US" i="1" dirty="0"/>
              <a:t>I most vividly remember how the teacher facilitated the conversation between herself and the students and among the students themselves.  Many of my science experiences were with teachers who didn’t want conversation on a topic or students’ opinions about the topic.  The teachers just wanted correct answers.  </a:t>
            </a:r>
            <a:endParaRPr lang="en-US" i="1"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PT Answers—After Viewing</a:t>
            </a:r>
            <a:endParaRPr lang="en-US" sz="4000" dirty="0"/>
          </a:p>
        </p:txBody>
      </p:sp>
      <p:sp>
        <p:nvSpPr>
          <p:cNvPr id="3" name="Content Placeholder 2"/>
          <p:cNvSpPr>
            <a:spLocks noGrp="1"/>
          </p:cNvSpPr>
          <p:nvPr>
            <p:ph idx="1"/>
          </p:nvPr>
        </p:nvSpPr>
        <p:spPr>
          <a:xfrm>
            <a:off x="228600" y="1600201"/>
            <a:ext cx="8458200" cy="2514599"/>
          </a:xfrm>
        </p:spPr>
        <p:txBody>
          <a:bodyPr>
            <a:normAutofit fontScale="85000" lnSpcReduction="20000"/>
          </a:bodyPr>
          <a:lstStyle/>
          <a:p>
            <a:r>
              <a:rPr lang="en-US" i="1" dirty="0" smtClean="0"/>
              <a:t>After </a:t>
            </a:r>
            <a:r>
              <a:rPr lang="en-US" i="1" dirty="0"/>
              <a:t>viewing the video, I know that [the teacher] used creative and innovative methods for teaching about science.  I feel that, now, the more innovative methods help children more readily understand concepts because they are involved in the science processes</a:t>
            </a:r>
            <a:r>
              <a:rPr lang="en-US" i="1" dirty="0" smtClean="0"/>
              <a:t>.</a:t>
            </a:r>
          </a:p>
          <a:p>
            <a:r>
              <a:rPr lang="en-US" i="1" dirty="0"/>
              <a:t>The children all got to voice their opinion and ideas without the fear of being told they are </a:t>
            </a:r>
            <a:r>
              <a:rPr lang="en-US" i="1" dirty="0" smtClean="0"/>
              <a:t>wrong.</a:t>
            </a:r>
            <a:endParaRPr lang="en-US" i="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Yet, Life is not all rosy...</a:t>
            </a:r>
            <a:endParaRPr lang="en-US" sz="4000" dirty="0"/>
          </a:p>
        </p:txBody>
      </p:sp>
      <p:sp>
        <p:nvSpPr>
          <p:cNvPr id="3" name="Content Placeholder 2"/>
          <p:cNvSpPr>
            <a:spLocks noGrp="1"/>
          </p:cNvSpPr>
          <p:nvPr>
            <p:ph idx="1"/>
          </p:nvPr>
        </p:nvSpPr>
        <p:spPr>
          <a:xfrm>
            <a:off x="228600" y="1600201"/>
            <a:ext cx="8458200" cy="4495799"/>
          </a:xfrm>
        </p:spPr>
        <p:txBody>
          <a:bodyPr>
            <a:normAutofit fontScale="85000" lnSpcReduction="10000"/>
          </a:bodyPr>
          <a:lstStyle/>
          <a:p>
            <a:pPr hangingPunct="0"/>
            <a:r>
              <a:rPr lang="en-US" i="1" dirty="0"/>
              <a:t>I didn’t like the end--[the teacher] didn’t tell the students if they were right or wrong.  </a:t>
            </a:r>
          </a:p>
          <a:p>
            <a:pPr hangingPunct="0"/>
            <a:r>
              <a:rPr lang="en-US" i="1" dirty="0"/>
              <a:t>I would feel comfortable using the hands on experiences as she did.  However, I would not feel comfortable not ever giving the students the right answers.  </a:t>
            </a:r>
          </a:p>
          <a:p>
            <a:pPr hangingPunct="0"/>
            <a:r>
              <a:rPr lang="en-US" i="1" dirty="0"/>
              <a:t>I would feel uncomfortable not correcting incorrect conclusions.  I would want students leaving the unit knowing some correct generalizations.  </a:t>
            </a:r>
          </a:p>
          <a:p>
            <a:pPr hangingPunct="0"/>
            <a:r>
              <a:rPr lang="en-US" i="1" dirty="0"/>
              <a:t>One thing that I didn’t expect to happen was the way the lesson ended.  I felt that she didn’t “cover” eggs very well.  </a:t>
            </a:r>
          </a:p>
          <a:p>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What can we say about PT learning of orientations?</a:t>
            </a:r>
            <a:endParaRPr lang="en-US" sz="4000" dirty="0"/>
          </a:p>
        </p:txBody>
      </p:sp>
      <p:sp>
        <p:nvSpPr>
          <p:cNvPr id="3" name="Content Placeholder 2"/>
          <p:cNvSpPr>
            <a:spLocks noGrp="1"/>
          </p:cNvSpPr>
          <p:nvPr>
            <p:ph idx="1"/>
          </p:nvPr>
        </p:nvSpPr>
        <p:spPr/>
        <p:txBody>
          <a:bodyPr>
            <a:normAutofit/>
          </a:bodyPr>
          <a:lstStyle/>
          <a:p>
            <a:pPr marL="552450" indent="-552450">
              <a:buFont typeface="Wingdings" pitchFamily="2" charset="2"/>
              <a:buAutoNum type="arabicPeriod"/>
            </a:pPr>
            <a:r>
              <a:rPr lang="en-US" dirty="0" smtClean="0"/>
              <a:t>Prior learning matters—Students need opportunities to confront and revise their ideas.</a:t>
            </a:r>
          </a:p>
          <a:p>
            <a:pPr marL="552450" indent="-552450">
              <a:buFont typeface="Wingdings" pitchFamily="2" charset="2"/>
              <a:buAutoNum type="arabicPeriod"/>
            </a:pPr>
            <a:r>
              <a:rPr lang="en-US" dirty="0" smtClean="0"/>
              <a:t>Learning is active--Students need opportunities to experience a phenomenon.</a:t>
            </a:r>
          </a:p>
          <a:p>
            <a:pPr marL="552450" indent="-552450">
              <a:buFont typeface="Wingdings" pitchFamily="2" charset="2"/>
              <a:buAutoNum type="arabicPeriod"/>
            </a:pPr>
            <a:r>
              <a:rPr lang="en-US" dirty="0" smtClean="0"/>
              <a:t>Learning is social—Students need opportunities to talk it out.</a:t>
            </a:r>
          </a:p>
          <a:p>
            <a:pPr marL="552450" indent="-552450">
              <a:buFont typeface="Wingdings" pitchFamily="2" charset="2"/>
              <a:buAutoNum type="arabicPeriod"/>
            </a:pPr>
            <a:r>
              <a:rPr lang="en-US" dirty="0" smtClean="0"/>
              <a:t>Learning takes time—Students need multiple and varied opportunities to learn.</a:t>
            </a:r>
          </a:p>
          <a:p>
            <a:pPr marL="552450" indent="-552450">
              <a:buNone/>
            </a:pPr>
            <a:endParaRPr lang="en-US" dirty="0" smtClean="0"/>
          </a:p>
          <a:p>
            <a:pPr marL="552450" indent="-552450">
              <a:buNone/>
            </a:pPr>
            <a:endParaRPr lang="en-US" dirty="0" smtClean="0"/>
          </a:p>
          <a:p>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 PTs learn about science learners?</a:t>
            </a:r>
            <a:endParaRPr lang="en-US" sz="4000" dirty="0"/>
          </a:p>
        </p:txBody>
      </p:sp>
      <p:sp>
        <p:nvSpPr>
          <p:cNvPr id="3" name="Content Placeholder 2"/>
          <p:cNvSpPr>
            <a:spLocks noGrp="1"/>
          </p:cNvSpPr>
          <p:nvPr>
            <p:ph idx="1"/>
          </p:nvPr>
        </p:nvSpPr>
        <p:spPr/>
        <p:txBody>
          <a:bodyPr/>
          <a:lstStyle/>
          <a:p>
            <a:pPr>
              <a:buNone/>
            </a:pPr>
            <a:r>
              <a:rPr lang="en-US" dirty="0" smtClean="0"/>
              <a:t>Levers </a:t>
            </a:r>
            <a:r>
              <a:rPr lang="en-US" dirty="0" err="1" smtClean="0"/>
              <a:t>Videocase</a:t>
            </a:r>
            <a:r>
              <a:rPr lang="en-US" dirty="0" smtClean="0"/>
              <a:t> (</a:t>
            </a:r>
            <a:r>
              <a:rPr lang="en-US" dirty="0" smtClean="0">
                <a:hlinkClick r:id="rId2"/>
              </a:rPr>
              <a:t>roes.missouri.edu</a:t>
            </a:r>
            <a:r>
              <a:rPr lang="en-US" dirty="0" smtClean="0"/>
              <a:t>)</a:t>
            </a:r>
          </a:p>
          <a:p>
            <a:r>
              <a:rPr lang="en-US" dirty="0" err="1" smtClean="0"/>
              <a:t>Preservice</a:t>
            </a:r>
            <a:r>
              <a:rPr lang="en-US" dirty="0" smtClean="0"/>
              <a:t> teachers participate in levers activities</a:t>
            </a:r>
          </a:p>
          <a:p>
            <a:r>
              <a:rPr lang="en-US" dirty="0" smtClean="0"/>
              <a:t>Teacher:  “</a:t>
            </a:r>
            <a:r>
              <a:rPr lang="en-US" i="1" dirty="0" smtClean="0"/>
              <a:t>Look for children’s ideas of why things balance</a:t>
            </a:r>
            <a:r>
              <a:rPr lang="en-US" dirty="0" smtClean="0"/>
              <a:t>.”</a:t>
            </a:r>
            <a:endParaRPr lang="en-US" dirty="0"/>
          </a:p>
        </p:txBody>
      </p:sp>
      <p:pic>
        <p:nvPicPr>
          <p:cNvPr id="4" name="Picture 3" descr="C:\Documents and Settings\abells\Desktop\video stills\m3-f[(001941)10-33-26].JPG"/>
          <p:cNvPicPr>
            <a:picLocks noChangeAspect="1" noChangeArrowheads="1"/>
          </p:cNvPicPr>
          <p:nvPr/>
        </p:nvPicPr>
        <p:blipFill>
          <a:blip r:embed="rId3"/>
          <a:srcRect/>
          <a:stretch>
            <a:fillRect/>
          </a:stretch>
        </p:blipFill>
        <p:spPr bwMode="auto">
          <a:xfrm>
            <a:off x="4572000" y="4038600"/>
            <a:ext cx="2971800" cy="2228850"/>
          </a:xfrm>
          <a:prstGeom prst="rect">
            <a:avLst/>
          </a:prstGeom>
          <a:noFill/>
        </p:spPr>
      </p:pic>
      <p:pic>
        <p:nvPicPr>
          <p:cNvPr id="5" name="Picture 5" descr="C:\Documents and Settings\abells\Desktop\video stills\m3-a-r1[(003651)10-36-52].JPG"/>
          <p:cNvPicPr>
            <a:picLocks noChangeAspect="1" noChangeArrowheads="1"/>
          </p:cNvPicPr>
          <p:nvPr/>
        </p:nvPicPr>
        <p:blipFill>
          <a:blip r:embed="rId4"/>
          <a:srcRect/>
          <a:stretch>
            <a:fillRect/>
          </a:stretch>
        </p:blipFill>
        <p:spPr bwMode="auto">
          <a:xfrm>
            <a:off x="1143000" y="4419600"/>
            <a:ext cx="2971800" cy="2228850"/>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Levers </a:t>
            </a:r>
            <a:r>
              <a:rPr lang="en-US" dirty="0" err="1" smtClean="0"/>
              <a:t>Videocase</a:t>
            </a:r>
            <a:endParaRPr lang="en-US" dirty="0"/>
          </a:p>
        </p:txBody>
      </p:sp>
      <p:pic>
        <p:nvPicPr>
          <p:cNvPr id="8" name="m3_c_84sec.wmv">
            <a:hlinkClick r:id="" action="ppaction://media"/>
          </p:cNvPr>
          <p:cNvPicPr>
            <a:picLocks noRot="1" noChangeAspect="1"/>
          </p:cNvPicPr>
          <p:nvPr>
            <a:videoFile r:link="rId1"/>
          </p:nvPr>
        </p:nvPicPr>
        <p:blipFill>
          <a:blip r:embed="rId3"/>
          <a:stretch>
            <a:fillRect/>
          </a:stretch>
        </p:blipFill>
        <p:spPr>
          <a:xfrm>
            <a:off x="2667000" y="2667000"/>
            <a:ext cx="3657600" cy="2743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PT Responses—After Viewing</a:t>
            </a:r>
            <a:endParaRPr lang="en-US" sz="4000" dirty="0"/>
          </a:p>
        </p:txBody>
      </p:sp>
      <p:sp>
        <p:nvSpPr>
          <p:cNvPr id="3" name="Content Placeholder 2"/>
          <p:cNvSpPr>
            <a:spLocks noGrp="1"/>
          </p:cNvSpPr>
          <p:nvPr>
            <p:ph idx="1"/>
          </p:nvPr>
        </p:nvSpPr>
        <p:spPr/>
        <p:txBody>
          <a:bodyPr>
            <a:normAutofit/>
          </a:bodyPr>
          <a:lstStyle/>
          <a:p>
            <a:r>
              <a:rPr lang="en-US" dirty="0" smtClean="0"/>
              <a:t>5</a:t>
            </a:r>
            <a:r>
              <a:rPr lang="en-US" baseline="30000" dirty="0" smtClean="0"/>
              <a:t>th</a:t>
            </a:r>
            <a:r>
              <a:rPr lang="en-US" dirty="0" smtClean="0"/>
              <a:t> graders insist </a:t>
            </a:r>
            <a:r>
              <a:rPr lang="en-US" dirty="0"/>
              <a:t>that each setup, including the balancing broom, balances because both sides “</a:t>
            </a:r>
            <a:r>
              <a:rPr lang="en-US" i="1" dirty="0"/>
              <a:t>weigh the same</a:t>
            </a:r>
            <a:r>
              <a:rPr lang="en-US" dirty="0"/>
              <a:t>.”  They fail to take distance from the fulcrum into account in their explanations. </a:t>
            </a:r>
            <a:endParaRPr lang="en-US" dirty="0" smtClean="0"/>
          </a:p>
          <a:p>
            <a:r>
              <a:rPr lang="en-US" dirty="0" err="1" smtClean="0"/>
              <a:t>Preservice</a:t>
            </a:r>
            <a:r>
              <a:rPr lang="en-US" dirty="0" smtClean="0"/>
              <a:t> teachers exclaim, “</a:t>
            </a:r>
            <a:r>
              <a:rPr lang="en-US" i="1" dirty="0" smtClean="0"/>
              <a:t>That’s </a:t>
            </a:r>
            <a:r>
              <a:rPr lang="en-US" i="1" dirty="0"/>
              <a:t>what some of us thought!</a:t>
            </a:r>
            <a:r>
              <a:rPr lang="en-US" dirty="0"/>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a:t>
            </a:r>
            <a:endParaRPr lang="en-US" dirty="0"/>
          </a:p>
        </p:txBody>
      </p:sp>
      <p:sp>
        <p:nvSpPr>
          <p:cNvPr id="3" name="Content Placeholder 2"/>
          <p:cNvSpPr>
            <a:spLocks noGrp="1"/>
          </p:cNvSpPr>
          <p:nvPr>
            <p:ph idx="1"/>
          </p:nvPr>
        </p:nvSpPr>
        <p:spPr/>
        <p:txBody>
          <a:bodyPr>
            <a:normAutofit/>
          </a:bodyPr>
          <a:lstStyle/>
          <a:p>
            <a:r>
              <a:rPr lang="en-US" dirty="0" smtClean="0"/>
              <a:t>5</a:t>
            </a:r>
            <a:r>
              <a:rPr lang="en-US" baseline="30000" dirty="0" smtClean="0"/>
              <a:t>th</a:t>
            </a:r>
            <a:r>
              <a:rPr lang="en-US" dirty="0" smtClean="0"/>
              <a:t> graders fail </a:t>
            </a:r>
            <a:r>
              <a:rPr lang="en-US" dirty="0"/>
              <a:t>to accept the broom-weighing results, and one </a:t>
            </a:r>
            <a:r>
              <a:rPr lang="en-US" dirty="0" smtClean="0"/>
              <a:t>shouts, </a:t>
            </a:r>
            <a:r>
              <a:rPr lang="en-US" dirty="0"/>
              <a:t>“</a:t>
            </a:r>
            <a:r>
              <a:rPr lang="en-US" i="1" dirty="0"/>
              <a:t>We need a new scale</a:t>
            </a:r>
            <a:r>
              <a:rPr lang="en-US" dirty="0"/>
              <a:t>!”  </a:t>
            </a:r>
            <a:endParaRPr lang="en-US" dirty="0" smtClean="0"/>
          </a:p>
          <a:p>
            <a:r>
              <a:rPr lang="en-US" dirty="0" err="1" smtClean="0"/>
              <a:t>Preservice</a:t>
            </a:r>
            <a:r>
              <a:rPr lang="en-US" dirty="0" smtClean="0"/>
              <a:t> teachers laugh.  In subsequent discussion, </a:t>
            </a:r>
            <a:r>
              <a:rPr lang="en-US" dirty="0"/>
              <a:t>they </a:t>
            </a:r>
            <a:r>
              <a:rPr lang="en-US" dirty="0" smtClean="0"/>
              <a:t>apply </a:t>
            </a:r>
            <a:r>
              <a:rPr lang="en-US" dirty="0"/>
              <a:t>the theory they </a:t>
            </a:r>
            <a:r>
              <a:rPr lang="en-US" dirty="0" smtClean="0"/>
              <a:t>read </a:t>
            </a:r>
            <a:r>
              <a:rPr lang="en-US" dirty="0"/>
              <a:t>about--that children’s science ideas are strongly held and difficult to change--to this real classroom episode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can we say about PT learning about science learners?</a:t>
            </a:r>
            <a:endParaRPr lang="en-US" dirty="0"/>
          </a:p>
        </p:txBody>
      </p:sp>
      <p:sp>
        <p:nvSpPr>
          <p:cNvPr id="3" name="Content Placeholder 2"/>
          <p:cNvSpPr>
            <a:spLocks noGrp="1"/>
          </p:cNvSpPr>
          <p:nvPr>
            <p:ph idx="1"/>
          </p:nvPr>
        </p:nvSpPr>
        <p:spPr/>
        <p:txBody>
          <a:bodyPr/>
          <a:lstStyle/>
          <a:p>
            <a:pPr marL="552450" indent="-552450">
              <a:buFont typeface="Wingdings" pitchFamily="2" charset="2"/>
              <a:buAutoNum type="arabicPeriod"/>
            </a:pPr>
            <a:r>
              <a:rPr lang="en-US" dirty="0" smtClean="0"/>
              <a:t>Prior learning matters—Students need opportunities to confront and revise their ideas.</a:t>
            </a:r>
          </a:p>
          <a:p>
            <a:pPr marL="552450" indent="-552450">
              <a:buFont typeface="Wingdings" pitchFamily="2" charset="2"/>
              <a:buAutoNum type="arabicPeriod"/>
            </a:pPr>
            <a:r>
              <a:rPr lang="en-US" dirty="0" smtClean="0"/>
              <a:t>Learning is active--Students need opportunities to experience a phenomenon.</a:t>
            </a:r>
          </a:p>
          <a:p>
            <a:pPr marL="552450" indent="-552450">
              <a:buFont typeface="Wingdings" pitchFamily="2" charset="2"/>
              <a:buAutoNum type="arabicPeriod"/>
            </a:pPr>
            <a:r>
              <a:rPr lang="en-US" dirty="0" smtClean="0"/>
              <a:t>Learning is social—Students need opportunities to talk it out.</a:t>
            </a:r>
          </a:p>
          <a:p>
            <a:pPr marL="552450" indent="-552450">
              <a:buFont typeface="Wingdings" pitchFamily="2" charset="2"/>
              <a:buAutoNum type="arabicPeriod"/>
            </a:pPr>
            <a:r>
              <a:rPr lang="en-US" dirty="0" smtClean="0"/>
              <a:t>Learning takes time—Students need multiple and varied opportunities to learn.</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How do PTs learn about science assessment?</a:t>
            </a:r>
            <a:endParaRPr lang="en-US" dirty="0"/>
          </a:p>
        </p:txBody>
      </p:sp>
      <p:sp>
        <p:nvSpPr>
          <p:cNvPr id="3" name="Content Placeholder 2"/>
          <p:cNvSpPr>
            <a:spLocks noGrp="1"/>
          </p:cNvSpPr>
          <p:nvPr>
            <p:ph idx="1"/>
          </p:nvPr>
        </p:nvSpPr>
        <p:spPr/>
        <p:txBody>
          <a:bodyPr/>
          <a:lstStyle/>
          <a:p>
            <a:pPr>
              <a:buNone/>
            </a:pPr>
            <a:r>
              <a:rPr lang="en-US" dirty="0" smtClean="0"/>
              <a:t>Levers </a:t>
            </a:r>
            <a:r>
              <a:rPr lang="en-US" dirty="0" err="1"/>
              <a:t>V</a:t>
            </a:r>
            <a:r>
              <a:rPr lang="en-US" dirty="0" err="1" smtClean="0"/>
              <a:t>ideocase</a:t>
            </a:r>
            <a:endParaRPr lang="en-US" dirty="0" smtClean="0"/>
          </a:p>
          <a:p>
            <a:r>
              <a:rPr lang="en-US" dirty="0" smtClean="0"/>
              <a:t>Classroom teacher reflects on lesson: “</a:t>
            </a:r>
            <a:r>
              <a:rPr lang="en-US" i="1" dirty="0" smtClean="0"/>
              <a:t>There </a:t>
            </a:r>
            <a:r>
              <a:rPr lang="en-US" i="1" dirty="0"/>
              <a:t>isn’t </a:t>
            </a:r>
            <a:r>
              <a:rPr lang="en-US" i="1" dirty="0" err="1"/>
              <a:t>gonna</a:t>
            </a:r>
            <a:r>
              <a:rPr lang="en-US" i="1" dirty="0"/>
              <a:t> be closure on this lesson as soon as I thought there would be, and even when the lesson is over, there are going to be many kids that still don’t understand, really understand what’s going on.  I’m </a:t>
            </a:r>
            <a:r>
              <a:rPr lang="en-US" i="1" dirty="0" err="1"/>
              <a:t>gonna</a:t>
            </a:r>
            <a:r>
              <a:rPr lang="en-US" i="1" dirty="0"/>
              <a:t> probably have to just accept that</a:t>
            </a:r>
            <a:r>
              <a:rPr lang="en-US" dirty="0"/>
              <a:t>. </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rmAutofit/>
          </a:bodyPr>
          <a:lstStyle/>
          <a:p>
            <a:r>
              <a:rPr lang="en-US" sz="4000" dirty="0" smtClean="0"/>
              <a:t>Knowledge for Teaching</a:t>
            </a:r>
          </a:p>
        </p:txBody>
      </p:sp>
      <p:graphicFrame>
        <p:nvGraphicFramePr>
          <p:cNvPr id="6" name="Diagram 5"/>
          <p:cNvGraphicFramePr/>
          <p:nvPr/>
        </p:nvGraphicFramePr>
        <p:xfrm>
          <a:off x="1524000" y="1752600"/>
          <a:ext cx="6096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respond?</a:t>
            </a:r>
            <a:endParaRPr lang="en-US" dirty="0"/>
          </a:p>
        </p:txBody>
      </p:sp>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 Initial Responses</a:t>
            </a:r>
            <a:endParaRPr lang="en-US" dirty="0"/>
          </a:p>
        </p:txBody>
      </p:sp>
      <p:sp>
        <p:nvSpPr>
          <p:cNvPr id="3" name="Content Placeholder 2"/>
          <p:cNvSpPr>
            <a:spLocks noGrp="1"/>
          </p:cNvSpPr>
          <p:nvPr>
            <p:ph idx="1"/>
          </p:nvPr>
        </p:nvSpPr>
        <p:spPr/>
        <p:txBody>
          <a:bodyPr/>
          <a:lstStyle/>
          <a:p>
            <a:r>
              <a:rPr lang="en-US" i="1" dirty="0"/>
              <a:t>How can she accept all children’s not understanding</a:t>
            </a:r>
            <a:r>
              <a:rPr lang="en-US" i="1" dirty="0" smtClean="0"/>
              <a:t>? </a:t>
            </a:r>
          </a:p>
          <a:p>
            <a:r>
              <a:rPr lang="en-US" i="1" dirty="0" smtClean="0"/>
              <a:t>It </a:t>
            </a:r>
            <a:r>
              <a:rPr lang="en-US" i="1" dirty="0"/>
              <a:t>doesn’t seem to be fair to just go on</a:t>
            </a:r>
            <a:r>
              <a:rPr lang="en-US" i="1" dirty="0" smtClean="0"/>
              <a:t>.</a:t>
            </a:r>
          </a:p>
          <a:p>
            <a:r>
              <a:rPr lang="en-US" i="1" dirty="0" smtClean="0"/>
              <a:t> Isn’t </a:t>
            </a:r>
            <a:r>
              <a:rPr lang="en-US" i="1" dirty="0"/>
              <a:t>it the teacher’s job to motivate students and make sure all students understand</a:t>
            </a:r>
            <a:r>
              <a:rPr lang="en-US" i="1" dirty="0" smtClean="0"/>
              <a:t>? </a:t>
            </a:r>
          </a:p>
          <a:p>
            <a:r>
              <a:rPr lang="en-US" i="1" dirty="0" smtClean="0"/>
              <a:t>She </a:t>
            </a:r>
            <a:r>
              <a:rPr lang="en-US" i="1" dirty="0"/>
              <a:t>should just keep students in at recess and give them extra help until they get </a:t>
            </a:r>
            <a:r>
              <a:rPr lang="en-US" i="1" dirty="0" smtClean="0"/>
              <a:t>it.</a:t>
            </a:r>
            <a:endParaRPr lang="en-US" i="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 Later Responses</a:t>
            </a:r>
            <a:endParaRPr lang="en-US" dirty="0"/>
          </a:p>
        </p:txBody>
      </p:sp>
      <p:sp>
        <p:nvSpPr>
          <p:cNvPr id="3" name="Content Placeholder 2"/>
          <p:cNvSpPr>
            <a:spLocks noGrp="1"/>
          </p:cNvSpPr>
          <p:nvPr>
            <p:ph idx="1"/>
          </p:nvPr>
        </p:nvSpPr>
        <p:spPr>
          <a:xfrm>
            <a:off x="457200" y="1600201"/>
            <a:ext cx="8229600" cy="4800600"/>
          </a:xfrm>
        </p:spPr>
        <p:txBody>
          <a:bodyPr>
            <a:normAutofit fontScale="85000" lnSpcReduction="10000"/>
          </a:bodyPr>
          <a:lstStyle/>
          <a:p>
            <a:pPr marL="109538" indent="9525">
              <a:buNone/>
            </a:pPr>
            <a:r>
              <a:rPr lang="en-US" dirty="0" smtClean="0"/>
              <a:t>After class discussions, moon study, and time in elementary classrooms:</a:t>
            </a:r>
          </a:p>
          <a:p>
            <a:r>
              <a:rPr lang="en-US" i="1" dirty="0"/>
              <a:t>I think science is one of those things that you can’t just tell someone 50 times the reason, but it will just hit</a:t>
            </a:r>
            <a:r>
              <a:rPr lang="en-US" i="1" dirty="0" smtClean="0"/>
              <a:t>.  </a:t>
            </a:r>
          </a:p>
          <a:p>
            <a:r>
              <a:rPr lang="en-US" i="1" dirty="0" smtClean="0"/>
              <a:t>It’s </a:t>
            </a:r>
            <a:r>
              <a:rPr lang="en-US" i="1" dirty="0"/>
              <a:t>like with our study of the moon in this class.  No one understands the moon now like a scientist, but everyone understands it better than when we </a:t>
            </a:r>
            <a:r>
              <a:rPr lang="en-US" i="1" dirty="0" smtClean="0"/>
              <a:t>started.</a:t>
            </a:r>
          </a:p>
          <a:p>
            <a:r>
              <a:rPr lang="en-US" i="1" dirty="0"/>
              <a:t>I wish I could change what I said in </a:t>
            </a:r>
            <a:r>
              <a:rPr lang="en-US" i="1" dirty="0" smtClean="0"/>
              <a:t>class. Now </a:t>
            </a:r>
            <a:r>
              <a:rPr lang="en-US" i="1" dirty="0"/>
              <a:t>I can see how kids understand at different levels and how unrealistic it is to think all kids will get it at the end of the lesson</a:t>
            </a:r>
            <a:r>
              <a:rPr lang="en-US" i="1" dirty="0" smtClean="0"/>
              <a:t>.</a:t>
            </a:r>
            <a:endParaRPr lang="en-US" i="1"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is important about PT learning?</a:t>
            </a:r>
            <a:endParaRPr lang="en-US" dirty="0"/>
          </a:p>
        </p:txBody>
      </p:sp>
      <p:sp>
        <p:nvSpPr>
          <p:cNvPr id="3" name="Content Placeholder 2"/>
          <p:cNvSpPr>
            <a:spLocks noGrp="1"/>
          </p:cNvSpPr>
          <p:nvPr>
            <p:ph idx="1"/>
          </p:nvPr>
        </p:nvSpPr>
        <p:spPr/>
        <p:txBody>
          <a:bodyPr/>
          <a:lstStyle/>
          <a:p>
            <a:pPr marL="552450" indent="-552450">
              <a:buFont typeface="Wingdings" pitchFamily="2" charset="2"/>
              <a:buAutoNum type="arabicPeriod"/>
            </a:pPr>
            <a:r>
              <a:rPr lang="en-US" dirty="0" smtClean="0"/>
              <a:t>Prior learning matters—Students need opportunities to confront and revise their ideas.</a:t>
            </a:r>
          </a:p>
          <a:p>
            <a:pPr marL="552450" indent="-552450">
              <a:buFont typeface="Wingdings" pitchFamily="2" charset="2"/>
              <a:buAutoNum type="arabicPeriod"/>
            </a:pPr>
            <a:r>
              <a:rPr lang="en-US" dirty="0" smtClean="0"/>
              <a:t>Learning is active--Students need opportunities to experience a phenomenon.</a:t>
            </a:r>
          </a:p>
          <a:p>
            <a:pPr marL="552450" indent="-552450">
              <a:buFont typeface="Wingdings" pitchFamily="2" charset="2"/>
              <a:buAutoNum type="arabicPeriod"/>
            </a:pPr>
            <a:r>
              <a:rPr lang="en-US" dirty="0" smtClean="0"/>
              <a:t>Learning is social—Students need opportunities to talk it out.</a:t>
            </a:r>
          </a:p>
          <a:p>
            <a:pPr marL="552450" indent="-552450">
              <a:buFont typeface="Wingdings" pitchFamily="2" charset="2"/>
              <a:buAutoNum type="arabicPeriod"/>
            </a:pPr>
            <a:r>
              <a:rPr lang="en-US" dirty="0" smtClean="0"/>
              <a:t>Learning takes time—Students need multiple and varied opportunities to learn.</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can supply multiple and varied opportunities for elementary PTs?</a:t>
            </a:r>
            <a:endParaRPr lang="en-US" dirty="0"/>
          </a:p>
        </p:txBody>
      </p:sp>
      <p:sp>
        <p:nvSpPr>
          <p:cNvPr id="3" name="Content Placeholder 2"/>
          <p:cNvSpPr>
            <a:spLocks noGrp="1"/>
          </p:cNvSpPr>
          <p:nvPr>
            <p:ph idx="1"/>
          </p:nvPr>
        </p:nvSpPr>
        <p:spPr/>
        <p:txBody>
          <a:bodyPr/>
          <a:lstStyle/>
          <a:p>
            <a:r>
              <a:rPr lang="en-US" dirty="0" smtClean="0"/>
              <a:t>Scientists</a:t>
            </a:r>
          </a:p>
          <a:p>
            <a:r>
              <a:rPr lang="en-US" dirty="0" smtClean="0"/>
              <a:t>Science educators</a:t>
            </a:r>
          </a:p>
          <a:p>
            <a:r>
              <a:rPr lang="en-US" dirty="0" smtClean="0"/>
              <a:t>K-6 teachers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Roles and Responsibilities in Elementary PT Education</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Scientists:  </a:t>
            </a:r>
          </a:p>
          <a:p>
            <a:pPr lvl="1">
              <a:lnSpc>
                <a:spcPct val="120000"/>
              </a:lnSpc>
            </a:pPr>
            <a:r>
              <a:rPr lang="en-US" dirty="0" smtClean="0"/>
              <a:t>Teach concepts aligned with standards for K-6</a:t>
            </a:r>
          </a:p>
          <a:p>
            <a:pPr lvl="1">
              <a:lnSpc>
                <a:spcPct val="120000"/>
              </a:lnSpc>
            </a:pPr>
            <a:r>
              <a:rPr lang="en-US" dirty="0" smtClean="0"/>
              <a:t>Teach concepts in line with how students learn</a:t>
            </a:r>
          </a:p>
          <a:p>
            <a:pPr>
              <a:lnSpc>
                <a:spcPct val="120000"/>
              </a:lnSpc>
            </a:pPr>
            <a:r>
              <a:rPr lang="en-US" dirty="0" smtClean="0"/>
              <a:t>Science educators:</a:t>
            </a:r>
          </a:p>
          <a:p>
            <a:pPr lvl="1">
              <a:lnSpc>
                <a:spcPct val="120000"/>
              </a:lnSpc>
            </a:pPr>
            <a:r>
              <a:rPr lang="en-US" dirty="0" smtClean="0"/>
              <a:t>Understand the knowledge base for teaching teachers</a:t>
            </a:r>
          </a:p>
          <a:p>
            <a:pPr lvl="1">
              <a:lnSpc>
                <a:spcPct val="120000"/>
              </a:lnSpc>
            </a:pPr>
            <a:r>
              <a:rPr lang="en-US" dirty="0" smtClean="0"/>
              <a:t>Teach in ways that move students from what they know and believe to reform-minded practice</a:t>
            </a:r>
          </a:p>
          <a:p>
            <a:pPr>
              <a:lnSpc>
                <a:spcPct val="120000"/>
              </a:lnSpc>
            </a:pPr>
            <a:r>
              <a:rPr lang="en-US" dirty="0" smtClean="0"/>
              <a:t>K-6 teachers:</a:t>
            </a:r>
          </a:p>
          <a:p>
            <a:pPr lvl="1">
              <a:lnSpc>
                <a:spcPct val="120000"/>
              </a:lnSpc>
            </a:pPr>
            <a:r>
              <a:rPr lang="en-US" dirty="0" smtClean="0"/>
              <a:t>Sponsor </a:t>
            </a:r>
            <a:r>
              <a:rPr lang="en-US" dirty="0" err="1" smtClean="0"/>
              <a:t>preservice</a:t>
            </a:r>
            <a:r>
              <a:rPr lang="en-US" dirty="0" smtClean="0"/>
              <a:t> teachers in K-6 classrooms</a:t>
            </a:r>
          </a:p>
          <a:p>
            <a:pPr lvl="1">
              <a:lnSpc>
                <a:spcPct val="120000"/>
              </a:lnSpc>
            </a:pPr>
            <a:r>
              <a:rPr lang="en-US" dirty="0" smtClean="0"/>
              <a:t>Help them reflect on their experience in light of what they are learning in their campus courses</a:t>
            </a:r>
          </a:p>
          <a:p>
            <a:pPr lvl="1">
              <a:lnSpc>
                <a:spcPct val="120000"/>
              </a:lnSpc>
            </a:pPr>
            <a:endParaRPr lang="en-US" dirty="0" smtClean="0"/>
          </a:p>
          <a:p>
            <a:pPr lvl="1"/>
            <a:endParaRPr lang="en-US" dirty="0"/>
          </a:p>
          <a:p>
            <a:pPr lvl="1">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Content Placeholder 2"/>
          <p:cNvSpPr>
            <a:spLocks noGrp="1"/>
          </p:cNvSpPr>
          <p:nvPr>
            <p:ph idx="1"/>
          </p:nvPr>
        </p:nvSpPr>
        <p:spPr/>
        <p:txBody>
          <a:bodyPr/>
          <a:lstStyle/>
          <a:p>
            <a:pPr algn="ctr">
              <a:buNone/>
            </a:pPr>
            <a:r>
              <a:rPr lang="en-US" dirty="0" smtClean="0"/>
              <a:t>abells@missouri.edu</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rmAutofit/>
          </a:bodyPr>
          <a:lstStyle/>
          <a:p>
            <a:r>
              <a:rPr lang="en-US" sz="4000" dirty="0" smtClean="0"/>
              <a:t>Knowledge for Teaching</a:t>
            </a:r>
          </a:p>
        </p:txBody>
      </p:sp>
      <p:graphicFrame>
        <p:nvGraphicFramePr>
          <p:cNvPr id="6" name="Diagram 5"/>
          <p:cNvGraphicFramePr/>
          <p:nvPr/>
        </p:nvGraphicFramePr>
        <p:xfrm>
          <a:off x="1524000" y="1752600"/>
          <a:ext cx="6096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 </a:t>
            </a:r>
            <a:r>
              <a:rPr lang="en-US" sz="4000" dirty="0" err="1" smtClean="0"/>
              <a:t>preservice</a:t>
            </a:r>
            <a:r>
              <a:rPr lang="en-US" sz="4000" dirty="0" smtClean="0"/>
              <a:t> elementary teachers (PTs) learn science content?</a:t>
            </a:r>
            <a:endParaRPr lang="en-US" sz="4000" dirty="0"/>
          </a:p>
        </p:txBody>
      </p:sp>
      <p:sp>
        <p:nvSpPr>
          <p:cNvPr id="3" name="Content Placeholder 2"/>
          <p:cNvSpPr>
            <a:spLocks noGrp="1"/>
          </p:cNvSpPr>
          <p:nvPr>
            <p:ph idx="1"/>
          </p:nvPr>
        </p:nvSpPr>
        <p:spPr>
          <a:xfrm>
            <a:off x="457200" y="1775191"/>
            <a:ext cx="5029200" cy="4625609"/>
          </a:xfrm>
        </p:spPr>
        <p:txBody>
          <a:bodyPr>
            <a:normAutofit lnSpcReduction="10000"/>
          </a:bodyPr>
          <a:lstStyle/>
          <a:p>
            <a:pPr>
              <a:buNone/>
            </a:pPr>
            <a:r>
              <a:rPr lang="en-US" dirty="0" smtClean="0"/>
              <a:t>Moon study pretest:</a:t>
            </a:r>
          </a:p>
          <a:p>
            <a:r>
              <a:rPr lang="en-US" dirty="0" smtClean="0"/>
              <a:t>You may have noticed that the moon appears to be different shapes (e.g., full moon, crescent, half circle).  What is your best explanation for this phenomenon?  Use pictures and words to explain.</a:t>
            </a:r>
          </a:p>
          <a:p>
            <a:endParaRPr lang="en-US" dirty="0"/>
          </a:p>
        </p:txBody>
      </p:sp>
      <p:pic>
        <p:nvPicPr>
          <p:cNvPr id="4" name="Picture 3" descr="P1000230.JPG"/>
          <p:cNvPicPr>
            <a:picLocks noChangeAspect="1"/>
          </p:cNvPicPr>
          <p:nvPr/>
        </p:nvPicPr>
        <p:blipFill>
          <a:blip r:embed="rId2" cstate="print"/>
          <a:stretch>
            <a:fillRect/>
          </a:stretch>
        </p:blipFill>
        <p:spPr>
          <a:xfrm>
            <a:off x="5638800" y="2362200"/>
            <a:ext cx="2946400" cy="22098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22832"/>
            <a:ext cx="8229600" cy="1143000"/>
          </a:xfrm>
        </p:spPr>
        <p:txBody>
          <a:bodyPr>
            <a:noAutofit/>
          </a:bodyPr>
          <a:lstStyle/>
          <a:p>
            <a:pPr eaLnBrk="1" hangingPunct="1"/>
            <a:r>
              <a:rPr lang="en-US" sz="4000" dirty="0" smtClean="0"/>
              <a:t>Answers from Research with All Learners</a:t>
            </a:r>
          </a:p>
        </p:txBody>
      </p:sp>
      <p:pic>
        <p:nvPicPr>
          <p:cNvPr id="14339" name="Picture 3"/>
          <p:cNvPicPr>
            <a:picLocks noGrp="1" noChangeAspect="1" noChangeArrowheads="1"/>
          </p:cNvPicPr>
          <p:nvPr>
            <p:ph idx="1"/>
          </p:nvPr>
        </p:nvPicPr>
        <p:blipFill>
          <a:blip r:embed="rId2"/>
          <a:stretch>
            <a:fillRect/>
          </a:stretch>
        </p:blipFill>
        <p:spPr>
          <a:xfrm>
            <a:off x="2057400" y="1469408"/>
            <a:ext cx="4472332" cy="5388592"/>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a:bodyPr>
          <a:lstStyle/>
          <a:p>
            <a:pPr eaLnBrk="1" fontAlgn="auto" hangingPunct="1">
              <a:spcAft>
                <a:spcPts val="0"/>
              </a:spcAft>
              <a:defRPr/>
            </a:pPr>
            <a:r>
              <a:rPr lang="en-US" sz="4000" dirty="0" smtClean="0"/>
              <a:t>PT Answers</a:t>
            </a:r>
          </a:p>
        </p:txBody>
      </p:sp>
      <p:sp>
        <p:nvSpPr>
          <p:cNvPr id="16387" name="Rectangle 3"/>
          <p:cNvSpPr>
            <a:spLocks noGrp="1" noChangeArrowheads="1"/>
          </p:cNvSpPr>
          <p:nvPr>
            <p:ph idx="1"/>
          </p:nvPr>
        </p:nvSpPr>
        <p:spPr/>
        <p:txBody>
          <a:bodyPr/>
          <a:lstStyle/>
          <a:p>
            <a:pPr eaLnBrk="1" hangingPunct="1">
              <a:buFontTx/>
              <a:buNone/>
            </a:pPr>
            <a:r>
              <a:rPr lang="en-US" dirty="0" smtClean="0"/>
              <a:t>Before the Investigation</a:t>
            </a:r>
          </a:p>
          <a:p>
            <a:pPr eaLnBrk="1" hangingPunct="1"/>
            <a:r>
              <a:rPr lang="en-US" sz="2800" i="1" dirty="0" smtClean="0"/>
              <a:t>The dark part of the moon (or whatever is not shown) is where the earth casts a shadow.  </a:t>
            </a:r>
          </a:p>
          <a:p>
            <a:pPr eaLnBrk="1" hangingPunct="1"/>
            <a:r>
              <a:rPr lang="en-US" sz="2800" i="1" dirty="0" smtClean="0"/>
              <a:t>The rotation of the Earth is what puts the shadow on the moon thus changing the shape.</a:t>
            </a:r>
          </a:p>
          <a:p>
            <a:pPr eaLnBrk="1" hangingPunct="1"/>
            <a:r>
              <a:rPr lang="en-US" sz="2800" i="1" dirty="0" smtClean="0"/>
              <a:t>I think, but am not sure, that the sun blocks out the view of the moon Because the moon goes around the sun.</a:t>
            </a:r>
          </a:p>
          <a:p>
            <a:pPr eaLnBrk="1" hangingPunct="1"/>
            <a:r>
              <a:rPr lang="en-US" sz="2800" i="1" dirty="0" smtClean="0"/>
              <a:t>Oh, science isn’t my best subject and I don’t really remember a lot of it from earlier years.</a:t>
            </a:r>
            <a:endParaRPr lang="en-US" sz="28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dirty="0" smtClean="0"/>
              <a:t>Before</a:t>
            </a:r>
          </a:p>
        </p:txBody>
      </p:sp>
      <p:sp>
        <p:nvSpPr>
          <p:cNvPr id="17411" name="Rectangle 3"/>
          <p:cNvSpPr>
            <a:spLocks noGrp="1" noChangeArrowheads="1"/>
          </p:cNvSpPr>
          <p:nvPr>
            <p:ph idx="1"/>
          </p:nvPr>
        </p:nvSpPr>
        <p:spPr>
          <a:xfrm>
            <a:off x="348016" y="1539920"/>
            <a:ext cx="8686800" cy="4191000"/>
          </a:xfrm>
        </p:spPr>
        <p:txBody>
          <a:bodyPr>
            <a:noAutofit/>
          </a:bodyPr>
          <a:lstStyle/>
          <a:p>
            <a:pPr eaLnBrk="1" hangingPunct="1"/>
            <a:r>
              <a:rPr lang="en-US" sz="2800" i="1" dirty="0" smtClean="0"/>
              <a:t>We can only see parts of the moon at certain times of the month because other planets cover it up.</a:t>
            </a:r>
          </a:p>
          <a:p>
            <a:pPr eaLnBrk="1" hangingPunct="1"/>
            <a:r>
              <a:rPr lang="en-US" sz="2800" i="1" dirty="0" smtClean="0"/>
              <a:t>I can’t think of a logical explanation for this phenomenon.</a:t>
            </a:r>
          </a:p>
          <a:p>
            <a:pPr eaLnBrk="1" hangingPunct="1"/>
            <a:r>
              <a:rPr lang="en-US" sz="2800" i="1" dirty="0" smtClean="0"/>
              <a:t>The shape of the moon deals with the earth’s rotation.  In a sense the sun shines through or reflects off of the moon giving it the light and shape of the moon.</a:t>
            </a:r>
          </a:p>
          <a:p>
            <a:pPr eaLnBrk="1" hangingPunct="1"/>
            <a:r>
              <a:rPr lang="en-US" sz="2800" i="1" dirty="0" smtClean="0"/>
              <a:t>The moon goes through different stages.  It is like a cycle that repeats itself.  During these different stages, the moon takes on different shapes.  It is always a “whole” moon, but depending on the stage, we can only see certain parts.</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4666</TotalTime>
  <Words>2543</Words>
  <Application>Microsoft Office PowerPoint</Application>
  <PresentationFormat>On-screen Show (4:3)</PresentationFormat>
  <Paragraphs>212</Paragraphs>
  <Slides>46</Slides>
  <Notes>5</Notes>
  <HiddenSlides>0</HiddenSlides>
  <MMClips>2</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Module</vt:lpstr>
      <vt:lpstr>Best Practices in Elementary Science Teacher Preparation</vt:lpstr>
      <vt:lpstr>Questions Framing this Talk</vt:lpstr>
      <vt:lpstr>Knowledge for Teaching</vt:lpstr>
      <vt:lpstr>Knowledge for Teaching</vt:lpstr>
      <vt:lpstr>Knowledge for Teaching</vt:lpstr>
      <vt:lpstr>How do preservice elementary teachers (PTs) learn science content?</vt:lpstr>
      <vt:lpstr>Answers from Research with All Learners</vt:lpstr>
      <vt:lpstr>PT Answers</vt:lpstr>
      <vt:lpstr>Before</vt:lpstr>
      <vt:lpstr>Before</vt:lpstr>
      <vt:lpstr>Slide 11</vt:lpstr>
      <vt:lpstr>During the Moon Investigation</vt:lpstr>
      <vt:lpstr>PT Answers</vt:lpstr>
      <vt:lpstr>After</vt:lpstr>
      <vt:lpstr>Slide 15</vt:lpstr>
      <vt:lpstr>Slide 16</vt:lpstr>
      <vt:lpstr>Slide 17</vt:lpstr>
      <vt:lpstr>Why did these PTs learn?</vt:lpstr>
      <vt:lpstr>Knowledge for Teaching</vt:lpstr>
      <vt:lpstr>Knowledge for Teaching</vt:lpstr>
      <vt:lpstr>Pedagogical Content Knowledge (PCK)</vt:lpstr>
      <vt:lpstr>Pedagogical Content Knowledge (PCK)</vt:lpstr>
      <vt:lpstr>How do PTs develop science teaching orientations?</vt:lpstr>
      <vt:lpstr>How would you respond?</vt:lpstr>
      <vt:lpstr>PT Answers—Before Viewing</vt:lpstr>
      <vt:lpstr>Before</vt:lpstr>
      <vt:lpstr>Before</vt:lpstr>
      <vt:lpstr>Seeds and Eggs Videocase</vt:lpstr>
      <vt:lpstr>Seeds and Eggs Videocase</vt:lpstr>
      <vt:lpstr>PT Answers—After Viewing</vt:lpstr>
      <vt:lpstr>PT Answers—After Viewing</vt:lpstr>
      <vt:lpstr>Yet, Life is not all rosy...</vt:lpstr>
      <vt:lpstr>What can we say about PT learning of orientations?</vt:lpstr>
      <vt:lpstr>How do PTs learn about science learners?</vt:lpstr>
      <vt:lpstr>Levers Videocase</vt:lpstr>
      <vt:lpstr>PT Responses—After Viewing</vt:lpstr>
      <vt:lpstr>After</vt:lpstr>
      <vt:lpstr>What can we say about PT learning about science learners?</vt:lpstr>
      <vt:lpstr>How do PTs learn about science assessment?</vt:lpstr>
      <vt:lpstr>How would you respond?</vt:lpstr>
      <vt:lpstr>PT Initial Responses</vt:lpstr>
      <vt:lpstr>PT Later Responses</vt:lpstr>
      <vt:lpstr>What is important about PT learning?</vt:lpstr>
      <vt:lpstr>Who can supply multiple and varied opportunities for elementary PTs?</vt:lpstr>
      <vt:lpstr>Roles and Responsibilities in Elementary PT Education</vt:lpstr>
      <vt:lpstr>Questions or Comments?</vt:lpstr>
    </vt:vector>
  </TitlesOfParts>
  <Company>Univeristy of Missouri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Elementary Science Teacher Preparation</dc:title>
  <dc:creator>AbellS</dc:creator>
  <cp:lastModifiedBy>AbellS</cp:lastModifiedBy>
  <cp:revision>42</cp:revision>
  <dcterms:created xsi:type="dcterms:W3CDTF">2009-02-03T14:40:36Z</dcterms:created>
  <dcterms:modified xsi:type="dcterms:W3CDTF">2009-02-07T17:49:02Z</dcterms:modified>
</cp:coreProperties>
</file>