
<file path=[Content_Types].xml><?xml version="1.0" encoding="utf-8"?>
<Types xmlns="http://schemas.openxmlformats.org/package/2006/content-types">
  <Override PartName="/ppt/slideLayouts/slideLayout12.xml" ContentType="application/vnd.openxmlformats-officedocument.presentationml.slideLayout+xml"/>
  <Override PartName="/docProps/core.xml" ContentType="application/vnd.openxmlformats-package.core-properties+xml"/>
  <Override PartName="/ppt/slideLayouts/slideLayout6.xml" ContentType="application/vnd.openxmlformats-officedocument.presentationml.slideLayout+xml"/>
  <Default Extension="rels" ContentType="application/vnd.openxmlformats-package.relationships+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ppt/slideLayouts/slideLayout13.xml" ContentType="application/vnd.openxmlformats-officedocument.presentationml.slideLayout+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9.xml" ContentType="application/vnd.openxmlformats-officedocument.presentationml.slideLayout+xml"/>
  <Default Extension="jpeg" ContentType="image/jpeg"/>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837" r:id="rId1"/>
  </p:sldMasterIdLst>
  <p:sldIdLst>
    <p:sldId id="256"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14826" autoAdjust="0"/>
    <p:restoredTop sz="94660"/>
  </p:normalViewPr>
  <p:slideViewPr>
    <p:cSldViewPr snapToGrid="0" snapToObjects="1">
      <p:cViewPr varScale="1">
        <p:scale>
          <a:sx n="19" d="100"/>
          <a:sy n="19" d="100"/>
        </p:scale>
        <p:origin x="-1376" y="-128"/>
      </p:cViewPr>
      <p:guideLst>
        <p:guide orient="horz" pos="10368"/>
        <p:guide pos="1382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70125" y="18127068"/>
            <a:ext cx="34542374" cy="7056120"/>
          </a:xfrm>
        </p:spPr>
        <p:txBody>
          <a:bodyPr vert="horz" lIns="438912" tIns="219456" rIns="438912" bIns="219456" rtlCol="0" anchor="b" anchorCtr="0">
            <a:noAutofit/>
          </a:bodyPr>
          <a:lstStyle>
            <a:lvl1pPr algn="l" defTabSz="4389120" rtl="0" eaLnBrk="1" latinLnBrk="0" hangingPunct="1">
              <a:spcBef>
                <a:spcPct val="0"/>
              </a:spcBef>
              <a:buNone/>
              <a:defRPr sz="230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370125" y="25237440"/>
            <a:ext cx="34542374" cy="4740250"/>
          </a:xfrm>
        </p:spPr>
        <p:txBody>
          <a:bodyPr vert="horz" lIns="438912" tIns="219456" rIns="438912" bIns="219456" rtlCol="0" anchor="t" anchorCtr="0">
            <a:noAutofit/>
          </a:bodyPr>
          <a:lstStyle>
            <a:lvl1pPr marL="0" indent="0" algn="l" defTabSz="4389120" rtl="0" eaLnBrk="1" latinLnBrk="0" hangingPunct="1">
              <a:spcBef>
                <a:spcPct val="0"/>
              </a:spcBef>
              <a:buFont typeface="Wingdings 2" pitchFamily="18" charset="2"/>
              <a:buNone/>
              <a:defRPr sz="86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FEBAB79-5D23-324C-B43D-D1EA4B72D6FC}" type="datetimeFigureOut">
              <a:rPr lang="en-US" smtClean="0"/>
              <a:pPr/>
              <a:t>7/27/12</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72843" y="20482560"/>
            <a:ext cx="36537902" cy="5280662"/>
          </a:xfrm>
        </p:spPr>
        <p:txBody>
          <a:bodyPr anchor="b"/>
          <a:lstStyle>
            <a:lvl1pPr algn="ctr">
              <a:defRPr sz="211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8539584" y="2162232"/>
            <a:ext cx="26334720" cy="17405827"/>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438912" tIns="219456" rIns="438912" bIns="219456" rtlCol="0">
            <a:normAutofit/>
          </a:bodyPr>
          <a:lstStyle>
            <a:lvl1pPr marL="1645920" indent="-1645920" algn="l" defTabSz="4389120" rtl="0" eaLnBrk="1" latinLnBrk="0" hangingPunct="1">
              <a:spcBef>
                <a:spcPts val="9600"/>
              </a:spcBef>
              <a:buFont typeface="Wingdings 2" pitchFamily="18" charset="2"/>
              <a:buNone/>
              <a:defRPr sz="8600" kern="1200">
                <a:solidFill>
                  <a:schemeClr val="bg1"/>
                </a:solidFill>
                <a:effectLst>
                  <a:outerShdw blurRad="63500" dist="50800" dir="2700000" algn="tl" rotWithShape="0">
                    <a:prstClr val="black">
                      <a:alpha val="50000"/>
                    </a:prstClr>
                  </a:outerShdw>
                </a:effectLst>
                <a:latin typeface="+mn-lt"/>
                <a:ea typeface="+mn-ea"/>
                <a:cs typeface="+mn-cs"/>
              </a:defRPr>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smtClean="0"/>
              <a:t>Drag picture to placeholder or click icon to add</a:t>
            </a:r>
            <a:endParaRPr/>
          </a:p>
        </p:txBody>
      </p:sp>
      <p:sp>
        <p:nvSpPr>
          <p:cNvPr id="4" name="Text Placeholder 3"/>
          <p:cNvSpPr>
            <a:spLocks noGrp="1"/>
          </p:cNvSpPr>
          <p:nvPr>
            <p:ph type="body" sz="half" idx="2"/>
          </p:nvPr>
        </p:nvSpPr>
        <p:spPr>
          <a:xfrm>
            <a:off x="3672843" y="26128982"/>
            <a:ext cx="36537902" cy="3863338"/>
          </a:xfrm>
        </p:spPr>
        <p:txBody>
          <a:bodyPr>
            <a:normAutofit/>
          </a:bodyPr>
          <a:lstStyle>
            <a:lvl1pPr marL="0" indent="0" algn="ctr">
              <a:spcBef>
                <a:spcPts val="1440"/>
              </a:spcBef>
              <a:buNone/>
              <a:defRPr sz="8600">
                <a:effectLst>
                  <a:outerShdw blurRad="63500" dist="50800" dir="2700000" algn="tl" rotWithShape="0">
                    <a:prstClr val="black">
                      <a:alpha val="50000"/>
                    </a:prstClr>
                  </a:outerShdw>
                </a:effectLst>
              </a:defRPr>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BAB79-5D23-324C-B43D-D1EA4B72D6FC}" type="datetimeFigureOut">
              <a:rPr lang="en-US" smtClean="0"/>
              <a:pPr/>
              <a:t>7/27/12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8F323B-CE2A-F947-9CEF-7CD06BC15CC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2941" y="1828800"/>
            <a:ext cx="15601728" cy="7833360"/>
          </a:xfrm>
        </p:spPr>
        <p:txBody>
          <a:bodyPr anchor="b"/>
          <a:lstStyle>
            <a:lvl1pPr algn="ctr">
              <a:defRPr sz="17300" b="0"/>
            </a:lvl1pPr>
          </a:lstStyle>
          <a:p>
            <a:r>
              <a:rPr lang="en-US" smtClean="0"/>
              <a:t>Click to edit Master title style</a:t>
            </a:r>
            <a:endParaRPr/>
          </a:p>
        </p:txBody>
      </p:sp>
      <p:sp>
        <p:nvSpPr>
          <p:cNvPr id="4" name="Text Placeholder 3"/>
          <p:cNvSpPr>
            <a:spLocks noGrp="1"/>
          </p:cNvSpPr>
          <p:nvPr>
            <p:ph type="body" sz="half" idx="2"/>
          </p:nvPr>
        </p:nvSpPr>
        <p:spPr>
          <a:xfrm>
            <a:off x="2922941" y="10005067"/>
            <a:ext cx="15601728" cy="18889978"/>
          </a:xfrm>
        </p:spPr>
        <p:txBody>
          <a:bodyPr vert="horz" lIns="438912" tIns="219456" rIns="438912" bIns="219456" rtlCol="0" anchor="t" anchorCtr="0">
            <a:noAutofit/>
          </a:bodyPr>
          <a:lstStyle>
            <a:lvl1pPr marL="0" indent="0" algn="ctr" defTabSz="4389120" rtl="0" eaLnBrk="1" latinLnBrk="0" hangingPunct="1">
              <a:spcBef>
                <a:spcPts val="2880"/>
              </a:spcBef>
              <a:buNone/>
              <a:defRPr sz="86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a:xfrm>
            <a:off x="21579840" y="30510482"/>
            <a:ext cx="5486400" cy="1752600"/>
          </a:xfrm>
        </p:spPr>
        <p:txBody>
          <a:bodyPr/>
          <a:lstStyle>
            <a:lvl1pPr algn="l">
              <a:defRPr/>
            </a:lvl1pPr>
          </a:lstStyle>
          <a:p>
            <a:fld id="{DFEBAB79-5D23-324C-B43D-D1EA4B72D6FC}" type="datetimeFigureOut">
              <a:rPr lang="en-US" smtClean="0"/>
              <a:pPr/>
              <a:t>7/27/12</a:t>
            </a:fld>
            <a:endParaRPr lang="en-US"/>
          </a:p>
        </p:txBody>
      </p:sp>
      <p:sp>
        <p:nvSpPr>
          <p:cNvPr id="6" name="Footer Placeholder 5"/>
          <p:cNvSpPr>
            <a:spLocks noGrp="1"/>
          </p:cNvSpPr>
          <p:nvPr>
            <p:ph type="ftr" sz="quarter" idx="11"/>
          </p:nvPr>
        </p:nvSpPr>
        <p:spPr>
          <a:xfrm>
            <a:off x="27797760" y="30510482"/>
            <a:ext cx="13898880" cy="1752600"/>
          </a:xfrm>
        </p:spPr>
        <p:txBody>
          <a:bodyPr/>
          <a:lstStyle>
            <a:lvl1pPr algn="r">
              <a:defRPr/>
            </a:lvl1pPr>
          </a:lstStyle>
          <a:p>
            <a:endParaRPr lang="en-US"/>
          </a:p>
        </p:txBody>
      </p:sp>
      <p:sp>
        <p:nvSpPr>
          <p:cNvPr id="7" name="Slide Number Placeholder 6"/>
          <p:cNvSpPr>
            <a:spLocks noGrp="1"/>
          </p:cNvSpPr>
          <p:nvPr>
            <p:ph type="sldNum" sz="quarter" idx="12"/>
          </p:nvPr>
        </p:nvSpPr>
        <p:spPr>
          <a:xfrm>
            <a:off x="9443645" y="30510482"/>
            <a:ext cx="2560320" cy="1752600"/>
          </a:xfrm>
        </p:spPr>
        <p:txBody>
          <a:bodyPr/>
          <a:lstStyle>
            <a:lvl1pPr>
              <a:defRPr>
                <a:solidFill>
                  <a:schemeClr val="tx2"/>
                </a:solidFill>
              </a:defRPr>
            </a:lvl1pPr>
          </a:lstStyle>
          <a:p>
            <a:fld id="{098F323B-CE2A-F947-9CEF-7CD06BC15CC7}" type="slidenum">
              <a:rPr lang="en-US" smtClean="0"/>
              <a:pPr/>
              <a:t>‹#›</a:t>
            </a:fld>
            <a:endParaRPr lang="en-US"/>
          </a:p>
        </p:txBody>
      </p:sp>
      <p:sp>
        <p:nvSpPr>
          <p:cNvPr id="9" name="Picture Placeholder 7"/>
          <p:cNvSpPr>
            <a:spLocks noGrp="1"/>
          </p:cNvSpPr>
          <p:nvPr>
            <p:ph type="pic" sz="quarter" idx="14"/>
          </p:nvPr>
        </p:nvSpPr>
        <p:spPr>
          <a:xfrm rot="307655">
            <a:off x="19597795" y="15301114"/>
            <a:ext cx="19877472" cy="13830614"/>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86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22192651" y="1622549"/>
            <a:ext cx="19877472" cy="138306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86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FEBAB79-5D23-324C-B43D-D1EA4B72D6FC}" type="datetimeFigureOut">
              <a:rPr lang="en-US" smtClean="0"/>
              <a:pPr/>
              <a:t>7/27/12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8F323B-CE2A-F947-9CEF-7CD06BC15CC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576000" y="2194560"/>
            <a:ext cx="7186109" cy="27889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385065" y="2194560"/>
            <a:ext cx="31264853" cy="27889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FEBAB79-5D23-324C-B43D-D1EA4B72D6FC}" type="datetimeFigureOut">
              <a:rPr lang="en-US" smtClean="0"/>
              <a:pPr/>
              <a:t>7/27/12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8F323B-CE2A-F947-9CEF-7CD06BC15CC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FEBAB79-5D23-324C-B43D-D1EA4B72D6FC}" type="datetimeFigureOut">
              <a:rPr lang="en-US" smtClean="0"/>
              <a:pPr/>
              <a:t>7/27/12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8F323B-CE2A-F947-9CEF-7CD06BC15CC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2385070" y="18116777"/>
            <a:ext cx="34556693" cy="7056120"/>
          </a:xfrm>
        </p:spPr>
        <p:txBody>
          <a:bodyPr anchor="b" anchorCtr="0"/>
          <a:lstStyle>
            <a:lvl1pPr algn="l">
              <a:defRPr sz="23000"/>
            </a:lvl1pPr>
          </a:lstStyle>
          <a:p>
            <a:r>
              <a:rPr lang="en-US" smtClean="0"/>
              <a:t>Click to edit Master title style</a:t>
            </a:r>
            <a:endParaRPr/>
          </a:p>
        </p:txBody>
      </p:sp>
      <p:sp>
        <p:nvSpPr>
          <p:cNvPr id="3" name="Subtitle 2"/>
          <p:cNvSpPr>
            <a:spLocks noGrp="1"/>
          </p:cNvSpPr>
          <p:nvPr>
            <p:ph type="subTitle" idx="1"/>
          </p:nvPr>
        </p:nvSpPr>
        <p:spPr>
          <a:xfrm>
            <a:off x="2385062" y="25237440"/>
            <a:ext cx="34556698" cy="4754880"/>
          </a:xfrm>
        </p:spPr>
        <p:txBody>
          <a:bodyPr vert="horz" lIns="438912" tIns="219456" rIns="438912" bIns="219456" rtlCol="0" anchor="t" anchorCtr="0">
            <a:noAutofit/>
          </a:bodyPr>
          <a:lstStyle>
            <a:lvl1pPr marL="0" indent="0" algn="l" defTabSz="4389120" rtl="0" eaLnBrk="1" latinLnBrk="0" hangingPunct="1">
              <a:spcBef>
                <a:spcPct val="0"/>
              </a:spcBef>
              <a:buNone/>
              <a:defRPr sz="86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FEBAB79-5D23-324C-B43D-D1EA4B72D6FC}" type="datetimeFigureOut">
              <a:rPr lang="en-US" smtClean="0"/>
              <a:pPr/>
              <a:t>7/27/12</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21569011" y="2664207"/>
            <a:ext cx="19883808" cy="14809910"/>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86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72843" y="10736134"/>
            <a:ext cx="36537902" cy="6537960"/>
          </a:xfrm>
        </p:spPr>
        <p:txBody>
          <a:bodyPr vert="horz" lIns="438912" tIns="219456" rIns="438912" bIns="219456" rtlCol="0" anchor="b" anchorCtr="0">
            <a:noAutofit/>
          </a:bodyPr>
          <a:lstStyle>
            <a:lvl1pPr algn="ctr" defTabSz="4389120" rtl="0" eaLnBrk="1" latinLnBrk="0" hangingPunct="1">
              <a:spcBef>
                <a:spcPct val="0"/>
              </a:spcBef>
              <a:buNone/>
              <a:defRPr sz="230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3672843" y="17362845"/>
            <a:ext cx="36537902" cy="7200898"/>
          </a:xfrm>
        </p:spPr>
        <p:txBody>
          <a:bodyPr vert="horz" lIns="438912" tIns="219456" rIns="438912" bIns="219456" rtlCol="0" anchor="t" anchorCtr="0">
            <a:noAutofit/>
          </a:bodyPr>
          <a:lstStyle>
            <a:lvl1pPr marL="0" indent="0" algn="ctr" defTabSz="4389120" rtl="0" eaLnBrk="1" latinLnBrk="0" hangingPunct="1">
              <a:spcBef>
                <a:spcPct val="0"/>
              </a:spcBef>
              <a:buNone/>
              <a:defRPr sz="86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EBAB79-5D23-324C-B43D-D1EA4B72D6FC}" type="datetimeFigureOut">
              <a:rPr lang="en-US" smtClean="0"/>
              <a:pPr/>
              <a:t>7/27/12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72838" y="381447"/>
            <a:ext cx="36537902" cy="6804662"/>
          </a:xfrm>
        </p:spPr>
        <p:txBody>
          <a:bodyPr/>
          <a:lstStyle/>
          <a:p>
            <a:r>
              <a:rPr lang="en-US" smtClean="0"/>
              <a:t>Click to edit Master title style</a:t>
            </a:r>
            <a:endParaRPr/>
          </a:p>
        </p:txBody>
      </p:sp>
      <p:sp>
        <p:nvSpPr>
          <p:cNvPr id="3" name="Content Placeholder 2"/>
          <p:cNvSpPr>
            <a:spLocks noGrp="1"/>
          </p:cNvSpPr>
          <p:nvPr>
            <p:ph sz="half" idx="1"/>
          </p:nvPr>
        </p:nvSpPr>
        <p:spPr>
          <a:xfrm>
            <a:off x="3672840" y="10005062"/>
            <a:ext cx="17556480" cy="20078698"/>
          </a:xfrm>
        </p:spPr>
        <p:txBody>
          <a:bodyPr>
            <a:normAutofit/>
          </a:bodyPr>
          <a:lstStyle>
            <a:lvl1pPr>
              <a:defRPr sz="9600"/>
            </a:lvl1pPr>
            <a:lvl2pPr>
              <a:defRPr sz="8600"/>
            </a:lvl2pPr>
            <a:lvl3pPr>
              <a:defRPr sz="8600"/>
            </a:lvl3pPr>
            <a:lvl4pPr>
              <a:defRPr sz="8600"/>
            </a:lvl4pPr>
            <a:lvl5pPr>
              <a:defRPr sz="8600"/>
            </a:lvl5pPr>
            <a:lvl6pPr marL="9867902" indent="-1653542">
              <a:defRPr sz="8600"/>
            </a:lvl6pPr>
            <a:lvl7pPr marL="9867902" indent="-1653542">
              <a:defRPr sz="8600"/>
            </a:lvl7pPr>
            <a:lvl8pPr marL="9867902" indent="-1653542">
              <a:defRPr sz="8600"/>
            </a:lvl8pPr>
            <a:lvl9pPr marL="9867902" indent="-1653542">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22654258" y="10005062"/>
            <a:ext cx="17556480" cy="20078698"/>
          </a:xfrm>
        </p:spPr>
        <p:txBody>
          <a:bodyPr>
            <a:normAutofit/>
          </a:bodyPr>
          <a:lstStyle>
            <a:lvl1pPr>
              <a:defRPr sz="9600"/>
            </a:lvl1pPr>
            <a:lvl2pPr>
              <a:defRPr sz="8600"/>
            </a:lvl2pPr>
            <a:lvl3pPr>
              <a:defRPr sz="8600"/>
            </a:lvl3pPr>
            <a:lvl4pPr>
              <a:defRPr sz="8600"/>
            </a:lvl4pPr>
            <a:lvl5pPr>
              <a:defRPr sz="8600"/>
            </a:lvl5pPr>
            <a:lvl6pPr marL="9867902" indent="-1653542">
              <a:defRPr sz="8600"/>
            </a:lvl6pPr>
            <a:lvl7pPr marL="9867902" indent="-1653542">
              <a:defRPr sz="8600"/>
            </a:lvl7pPr>
            <a:lvl8pPr marL="9867902" indent="-1653542">
              <a:defRPr sz="8600"/>
            </a:lvl8pPr>
            <a:lvl9pPr marL="9867902" indent="-1653542">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FEBAB79-5D23-324C-B43D-D1EA4B72D6FC}" type="datetimeFigureOut">
              <a:rPr lang="en-US" smtClean="0"/>
              <a:pPr/>
              <a:t>7/27/12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8F323B-CE2A-F947-9CEF-7CD06BC15CC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72838" y="381447"/>
            <a:ext cx="36537902" cy="68046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3672835" y="8100058"/>
            <a:ext cx="17556480" cy="4335782"/>
          </a:xfrm>
        </p:spPr>
        <p:txBody>
          <a:bodyPr anchor="ctr" anchorCtr="0">
            <a:noAutofit/>
          </a:bodyPr>
          <a:lstStyle>
            <a:lvl1pPr marL="0" indent="0" algn="ctr">
              <a:spcBef>
                <a:spcPts val="0"/>
              </a:spcBef>
              <a:buNone/>
              <a:defRPr sz="13400" b="0"/>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3672835" y="12715543"/>
            <a:ext cx="17556480" cy="17319806"/>
          </a:xfrm>
        </p:spPr>
        <p:txBody>
          <a:bodyPr>
            <a:normAutofit/>
          </a:bodyPr>
          <a:lstStyle>
            <a:lvl1pPr>
              <a:defRPr sz="9600"/>
            </a:lvl1pPr>
            <a:lvl2pPr>
              <a:defRPr sz="8600"/>
            </a:lvl2pPr>
            <a:lvl3pPr>
              <a:defRPr sz="8600"/>
            </a:lvl3pPr>
            <a:lvl4pPr>
              <a:defRPr sz="8600"/>
            </a:lvl4pPr>
            <a:lvl5pPr>
              <a:defRPr sz="8600"/>
            </a:lvl5pPr>
            <a:lvl6pPr marL="9867902" indent="-1653542">
              <a:defRPr sz="7700"/>
            </a:lvl6pPr>
            <a:lvl7pPr marL="9867902" indent="-1653542">
              <a:defRPr sz="7700"/>
            </a:lvl7pPr>
            <a:lvl8pPr marL="9867902" indent="-1653542">
              <a:defRPr sz="7700"/>
            </a:lvl8pPr>
            <a:lvl9pPr marL="9867902" indent="-1653542">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22654258" y="8100058"/>
            <a:ext cx="17556480" cy="4335782"/>
          </a:xfrm>
        </p:spPr>
        <p:txBody>
          <a:bodyPr anchor="ctr" anchorCtr="0">
            <a:noAutofit/>
          </a:bodyPr>
          <a:lstStyle>
            <a:lvl1pPr marL="0" indent="0" algn="ctr">
              <a:spcBef>
                <a:spcPts val="0"/>
              </a:spcBef>
              <a:buNone/>
              <a:defRPr sz="13400" b="0"/>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654258" y="12715543"/>
            <a:ext cx="17556480" cy="17319806"/>
          </a:xfrm>
        </p:spPr>
        <p:txBody>
          <a:bodyPr>
            <a:normAutofit/>
          </a:bodyPr>
          <a:lstStyle>
            <a:lvl1pPr>
              <a:defRPr sz="9600"/>
            </a:lvl1pPr>
            <a:lvl2pPr>
              <a:defRPr sz="8600"/>
            </a:lvl2pPr>
            <a:lvl3pPr>
              <a:defRPr sz="8600"/>
            </a:lvl3pPr>
            <a:lvl4pPr>
              <a:defRPr sz="8600"/>
            </a:lvl4pPr>
            <a:lvl5pPr>
              <a:defRPr sz="8600"/>
            </a:lvl5pPr>
            <a:lvl6pPr marL="9867902" indent="-1653542">
              <a:defRPr sz="7700"/>
            </a:lvl6pPr>
            <a:lvl7pPr marL="9867902" indent="-1653542">
              <a:defRPr sz="7700"/>
            </a:lvl7pPr>
            <a:lvl8pPr marL="9867902" indent="-1653542">
              <a:defRPr sz="7700"/>
            </a:lvl8pPr>
            <a:lvl9pPr marL="9867902" indent="-1653542">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FEBAB79-5D23-324C-B43D-D1EA4B72D6FC}" type="datetimeFigureOut">
              <a:rPr lang="en-US" smtClean="0"/>
              <a:pPr/>
              <a:t>7/27/12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8F323B-CE2A-F947-9CEF-7CD06BC15CC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FEBAB79-5D23-324C-B43D-D1EA4B72D6FC}" type="datetimeFigureOut">
              <a:rPr lang="en-US" smtClean="0"/>
              <a:pPr/>
              <a:t>7/27/12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8F323B-CE2A-F947-9CEF-7CD06BC15CC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BAB79-5D23-324C-B43D-D1EA4B72D6FC}" type="datetimeFigureOut">
              <a:rPr lang="en-US" smtClean="0"/>
              <a:pPr/>
              <a:t>7/27/12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8F323B-CE2A-F947-9CEF-7CD06BC15CC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2941" y="1828800"/>
            <a:ext cx="15601728" cy="7833360"/>
          </a:xfrm>
        </p:spPr>
        <p:txBody>
          <a:bodyPr anchor="b"/>
          <a:lstStyle>
            <a:lvl1pPr algn="ctr">
              <a:defRPr sz="17300" b="0"/>
            </a:lvl1pPr>
          </a:lstStyle>
          <a:p>
            <a:r>
              <a:rPr lang="en-US" smtClean="0"/>
              <a:t>Click to edit Master title style</a:t>
            </a:r>
            <a:endParaRPr/>
          </a:p>
        </p:txBody>
      </p:sp>
      <p:sp>
        <p:nvSpPr>
          <p:cNvPr id="3" name="Content Placeholder 2"/>
          <p:cNvSpPr>
            <a:spLocks noGrp="1"/>
          </p:cNvSpPr>
          <p:nvPr>
            <p:ph idx="1"/>
          </p:nvPr>
        </p:nvSpPr>
        <p:spPr>
          <a:xfrm>
            <a:off x="21579842" y="1828800"/>
            <a:ext cx="19918680" cy="28254960"/>
          </a:xfrm>
        </p:spPr>
        <p:txBody>
          <a:bodyPr>
            <a:normAutofit/>
          </a:bodyPr>
          <a:lstStyle>
            <a:lvl1pPr>
              <a:defRPr sz="11500"/>
            </a:lvl1pPr>
            <a:lvl2pPr>
              <a:defRPr sz="106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922941" y="10005067"/>
            <a:ext cx="15601728" cy="18889978"/>
          </a:xfrm>
        </p:spPr>
        <p:txBody>
          <a:bodyPr vert="horz" lIns="438912" tIns="219456" rIns="438912" bIns="219456" rtlCol="0" anchor="t" anchorCtr="0">
            <a:noAutofit/>
          </a:bodyPr>
          <a:lstStyle>
            <a:lvl1pPr marL="0" indent="0" algn="ctr" defTabSz="4389120" rtl="0" eaLnBrk="1" latinLnBrk="0" hangingPunct="1">
              <a:spcBef>
                <a:spcPts val="2880"/>
              </a:spcBef>
              <a:buNone/>
              <a:defRPr sz="86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a:xfrm>
            <a:off x="21579840" y="30510482"/>
            <a:ext cx="5486400" cy="1752600"/>
          </a:xfrm>
        </p:spPr>
        <p:txBody>
          <a:bodyPr/>
          <a:lstStyle>
            <a:lvl1pPr algn="l">
              <a:defRPr/>
            </a:lvl1pPr>
          </a:lstStyle>
          <a:p>
            <a:fld id="{DFEBAB79-5D23-324C-B43D-D1EA4B72D6FC}" type="datetimeFigureOut">
              <a:rPr lang="en-US" smtClean="0"/>
              <a:pPr/>
              <a:t>7/27/12</a:t>
            </a:fld>
            <a:endParaRPr lang="en-US"/>
          </a:p>
        </p:txBody>
      </p:sp>
      <p:sp>
        <p:nvSpPr>
          <p:cNvPr id="6" name="Footer Placeholder 5"/>
          <p:cNvSpPr>
            <a:spLocks noGrp="1"/>
          </p:cNvSpPr>
          <p:nvPr>
            <p:ph type="ftr" sz="quarter" idx="11"/>
          </p:nvPr>
        </p:nvSpPr>
        <p:spPr>
          <a:xfrm>
            <a:off x="27797760" y="30510482"/>
            <a:ext cx="13898880" cy="1752600"/>
          </a:xfrm>
        </p:spPr>
        <p:txBody>
          <a:bodyPr/>
          <a:lstStyle>
            <a:lvl1pPr algn="r">
              <a:defRPr/>
            </a:lvl1pPr>
          </a:lstStyle>
          <a:p>
            <a:endParaRPr lang="en-US"/>
          </a:p>
        </p:txBody>
      </p:sp>
      <p:sp>
        <p:nvSpPr>
          <p:cNvPr id="7" name="Slide Number Placeholder 6"/>
          <p:cNvSpPr>
            <a:spLocks noGrp="1"/>
          </p:cNvSpPr>
          <p:nvPr>
            <p:ph type="sldNum" sz="quarter" idx="12"/>
          </p:nvPr>
        </p:nvSpPr>
        <p:spPr>
          <a:xfrm>
            <a:off x="9443645" y="30510482"/>
            <a:ext cx="2560320" cy="1752600"/>
          </a:xfrm>
        </p:spPr>
        <p:txBody>
          <a:bodyPr/>
          <a:lstStyle>
            <a:lvl1pPr>
              <a:defRPr>
                <a:solidFill>
                  <a:schemeClr val="tx2"/>
                </a:solidFill>
              </a:defRPr>
            </a:lvl1pPr>
          </a:lstStyle>
          <a:p>
            <a:fld id="{098F323B-CE2A-F947-9CEF-7CD06BC15CC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6600"/>
            </a:gs>
            <a:gs pos="100000">
              <a:srgbClr val="FF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72838" y="381447"/>
            <a:ext cx="36537902" cy="6804662"/>
          </a:xfrm>
          <a:prstGeom prst="rect">
            <a:avLst/>
          </a:prstGeom>
        </p:spPr>
        <p:txBody>
          <a:bodyPr vert="horz" lIns="438912" tIns="219456" rIns="438912" bIns="219456"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3672840" y="9940063"/>
            <a:ext cx="36537907" cy="20073768"/>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1455360" y="30510482"/>
            <a:ext cx="10241280" cy="1752600"/>
          </a:xfrm>
          <a:prstGeom prst="rect">
            <a:avLst/>
          </a:prstGeom>
        </p:spPr>
        <p:txBody>
          <a:bodyPr vert="horz" lIns="438912" tIns="219456" rIns="438912" bIns="219456" rtlCol="0" anchor="ctr"/>
          <a:lstStyle>
            <a:lvl1pPr algn="r">
              <a:defRPr sz="5800">
                <a:solidFill>
                  <a:schemeClr val="bg1"/>
                </a:solidFill>
              </a:defRPr>
            </a:lvl1pPr>
          </a:lstStyle>
          <a:p>
            <a:fld id="{DFEBAB79-5D23-324C-B43D-D1EA4B72D6FC}" type="datetimeFigureOut">
              <a:rPr lang="en-US" smtClean="0"/>
              <a:pPr/>
              <a:t>7/27/12</a:t>
            </a:fld>
            <a:endParaRPr lang="en-US"/>
          </a:p>
        </p:txBody>
      </p:sp>
      <p:sp>
        <p:nvSpPr>
          <p:cNvPr id="5" name="Footer Placeholder 4"/>
          <p:cNvSpPr>
            <a:spLocks noGrp="1"/>
          </p:cNvSpPr>
          <p:nvPr>
            <p:ph type="ftr" sz="quarter" idx="3"/>
          </p:nvPr>
        </p:nvSpPr>
        <p:spPr>
          <a:xfrm>
            <a:off x="2130014" y="30510482"/>
            <a:ext cx="13898880" cy="1752600"/>
          </a:xfrm>
          <a:prstGeom prst="rect">
            <a:avLst/>
          </a:prstGeom>
        </p:spPr>
        <p:txBody>
          <a:bodyPr vert="horz" lIns="438912" tIns="219456" rIns="438912" bIns="219456" rtlCol="0" anchor="ctr"/>
          <a:lstStyle>
            <a:lvl1pPr algn="l">
              <a:defRPr sz="5800">
                <a:solidFill>
                  <a:schemeClr val="bg1"/>
                </a:solidFill>
              </a:defRPr>
            </a:lvl1pPr>
          </a:lstStyle>
          <a:p>
            <a:endParaRPr lang="en-US"/>
          </a:p>
        </p:txBody>
      </p:sp>
      <p:sp>
        <p:nvSpPr>
          <p:cNvPr id="6" name="Slide Number Placeholder 5"/>
          <p:cNvSpPr>
            <a:spLocks noGrp="1"/>
          </p:cNvSpPr>
          <p:nvPr>
            <p:ph type="sldNum" sz="quarter" idx="4"/>
          </p:nvPr>
        </p:nvSpPr>
        <p:spPr>
          <a:xfrm>
            <a:off x="20665440" y="30510482"/>
            <a:ext cx="2560320" cy="1752600"/>
          </a:xfrm>
          <a:prstGeom prst="rect">
            <a:avLst/>
          </a:prstGeom>
        </p:spPr>
        <p:txBody>
          <a:bodyPr vert="horz" lIns="438912" tIns="219456" rIns="438912" bIns="219456" rtlCol="0" anchor="ctr"/>
          <a:lstStyle>
            <a:lvl1pPr algn="ctr">
              <a:defRPr sz="5800">
                <a:solidFill>
                  <a:schemeClr val="bg1"/>
                </a:solidFill>
              </a:defRPr>
            </a:lvl1pPr>
          </a:lstStyle>
          <a:p>
            <a:fld id="{098F323B-CE2A-F947-9CEF-7CD06BC15CC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ctr" defTabSz="4389120" rtl="0" eaLnBrk="1" latinLnBrk="0" hangingPunct="1">
        <a:spcBef>
          <a:spcPct val="0"/>
        </a:spcBef>
        <a:buNone/>
        <a:defRPr sz="230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1645920" indent="-1645920" algn="l" defTabSz="4389120" rtl="0" eaLnBrk="1" latinLnBrk="0" hangingPunct="1">
        <a:spcBef>
          <a:spcPts val="9600"/>
        </a:spcBef>
        <a:buFont typeface="Wingdings 2" pitchFamily="18" charset="2"/>
        <a:buChar char=""/>
        <a:defRPr sz="11500" kern="1200">
          <a:solidFill>
            <a:schemeClr val="bg1"/>
          </a:solidFill>
          <a:effectLst>
            <a:outerShdw blurRad="63500" dist="50800" dir="2700000" algn="tl" rotWithShape="0">
              <a:prstClr val="black">
                <a:alpha val="50000"/>
              </a:prstClr>
            </a:outerShdw>
          </a:effectLst>
          <a:latin typeface="+mn-lt"/>
          <a:ea typeface="+mn-ea"/>
          <a:cs typeface="+mn-cs"/>
        </a:defRPr>
      </a:lvl1pPr>
      <a:lvl2pPr marL="3291840" indent="-1615440" algn="l" defTabSz="4389120" rtl="0" eaLnBrk="1" latinLnBrk="0" hangingPunct="1">
        <a:spcBef>
          <a:spcPts val="2880"/>
        </a:spcBef>
        <a:buFont typeface="Wingdings 2" pitchFamily="18" charset="2"/>
        <a:buChar char=""/>
        <a:defRPr sz="10600" kern="1200">
          <a:solidFill>
            <a:schemeClr val="bg1"/>
          </a:solidFill>
          <a:effectLst>
            <a:outerShdw blurRad="63500" dist="50800" dir="2700000" algn="tl" rotWithShape="0">
              <a:prstClr val="black">
                <a:alpha val="50000"/>
              </a:prstClr>
            </a:outerShdw>
          </a:effectLst>
          <a:latin typeface="+mn-lt"/>
          <a:ea typeface="+mn-ea"/>
          <a:cs typeface="+mn-cs"/>
        </a:defRPr>
      </a:lvl2pPr>
      <a:lvl3pPr marL="4968240" indent="-1676400" algn="l" defTabSz="4389120" rtl="0" eaLnBrk="1" latinLnBrk="0" hangingPunct="1">
        <a:spcBef>
          <a:spcPts val="2880"/>
        </a:spcBef>
        <a:buFont typeface="Wingdings 2" pitchFamily="18" charset="2"/>
        <a:buChar char=""/>
        <a:defRPr sz="9600" kern="1200">
          <a:solidFill>
            <a:schemeClr val="bg1"/>
          </a:solidFill>
          <a:effectLst>
            <a:outerShdw blurRad="63500" dist="50800" dir="2700000" algn="tl" rotWithShape="0">
              <a:prstClr val="black">
                <a:alpha val="50000"/>
              </a:prstClr>
            </a:outerShdw>
          </a:effectLst>
          <a:latin typeface="+mn-lt"/>
          <a:ea typeface="+mn-ea"/>
          <a:cs typeface="+mn-cs"/>
        </a:defRPr>
      </a:lvl3pPr>
      <a:lvl4pPr marL="6583680" indent="-1615440" algn="l" defTabSz="4389120" rtl="0" eaLnBrk="1" latinLnBrk="0" hangingPunct="1">
        <a:spcBef>
          <a:spcPts val="2880"/>
        </a:spcBef>
        <a:buFont typeface="Wingdings 2" pitchFamily="18" charset="2"/>
        <a:buChar char=""/>
        <a:defRPr sz="8600" kern="1200">
          <a:solidFill>
            <a:schemeClr val="bg1"/>
          </a:solidFill>
          <a:effectLst>
            <a:outerShdw blurRad="63500" dist="50800" dir="2700000" algn="tl" rotWithShape="0">
              <a:prstClr val="black">
                <a:alpha val="50000"/>
              </a:prstClr>
            </a:outerShdw>
          </a:effectLst>
          <a:latin typeface="+mn-lt"/>
          <a:ea typeface="+mn-ea"/>
          <a:cs typeface="+mn-cs"/>
        </a:defRPr>
      </a:lvl4pPr>
      <a:lvl5pPr marL="8260080" indent="-1676400" algn="l" defTabSz="4389120" rtl="0" eaLnBrk="1" latinLnBrk="0" hangingPunct="1">
        <a:spcBef>
          <a:spcPts val="2880"/>
        </a:spcBef>
        <a:buFont typeface="Wingdings 2" pitchFamily="18" charset="2"/>
        <a:buChar char=""/>
        <a:defRPr sz="8600" kern="1200">
          <a:solidFill>
            <a:schemeClr val="bg1"/>
          </a:solidFill>
          <a:effectLst>
            <a:outerShdw blurRad="63500" dist="50800" dir="2700000" algn="tl" rotWithShape="0">
              <a:prstClr val="black">
                <a:alpha val="50000"/>
              </a:prstClr>
            </a:outerShdw>
          </a:effectLst>
          <a:latin typeface="+mn-lt"/>
          <a:ea typeface="+mn-ea"/>
          <a:cs typeface="+mn-cs"/>
        </a:defRPr>
      </a:lvl5pPr>
      <a:lvl6pPr marL="9867902" indent="-1653542" algn="l" defTabSz="4389120" rtl="0" eaLnBrk="1" latinLnBrk="0" hangingPunct="1">
        <a:spcBef>
          <a:spcPct val="20000"/>
        </a:spcBef>
        <a:buFont typeface="Wingdings 2" pitchFamily="18" charset="2"/>
        <a:buChar char=""/>
        <a:defRPr lang="en-US" sz="86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11513822" indent="-1653542" algn="l" defTabSz="4389120" rtl="0" eaLnBrk="1" latinLnBrk="0" hangingPunct="1">
        <a:spcBef>
          <a:spcPct val="20000"/>
        </a:spcBef>
        <a:buFont typeface="Wingdings 2" pitchFamily="18" charset="2"/>
        <a:buChar char=""/>
        <a:defRPr lang="en-US" sz="86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13167360" indent="-1653542" algn="l" defTabSz="4389120" rtl="0" eaLnBrk="1" latinLnBrk="0" hangingPunct="1">
        <a:spcBef>
          <a:spcPct val="20000"/>
        </a:spcBef>
        <a:buFont typeface="Wingdings 2" pitchFamily="18" charset="2"/>
        <a:buChar char=""/>
        <a:defRPr lang="en-US" sz="86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14820902" indent="-1653542" algn="l" defTabSz="4389120" rtl="0" eaLnBrk="1" latinLnBrk="0" hangingPunct="1">
        <a:spcBef>
          <a:spcPct val="20000"/>
        </a:spcBef>
        <a:buFont typeface="Wingdings 2" pitchFamily="18" charset="2"/>
        <a:buChar char=""/>
        <a:defRPr lang="en-US" sz="86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6600"/>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681734" y="73025"/>
            <a:ext cx="34651231" cy="4514850"/>
          </a:xfrm>
        </p:spPr>
        <p:txBody>
          <a:bodyPr>
            <a:normAutofit fontScale="90000"/>
          </a:bodyPr>
          <a:lstStyle/>
          <a:p>
            <a:pPr marL="0" indent="0" algn="l">
              <a:buNone/>
            </a:pPr>
            <a:r>
              <a:rPr lang="en-US" sz="11000" b="1" dirty="0"/>
              <a:t>WNYPTA </a:t>
            </a:r>
            <a:r>
              <a:rPr lang="en-US" sz="11000" b="1" dirty="0" smtClean="0"/>
              <a:t> - Western New York Physics Teachers Alliance</a:t>
            </a:r>
            <a:br>
              <a:rPr lang="en-US" sz="11000" b="1" dirty="0" smtClean="0"/>
            </a:br>
            <a:r>
              <a:rPr lang="en-US" sz="7200" b="1" i="1" dirty="0" smtClean="0"/>
              <a:t>Over 20 Years of Grass-Roots Professional Development</a:t>
            </a:r>
            <a:r>
              <a:rPr lang="en-US" sz="7200" dirty="0" smtClean="0"/>
              <a:t/>
            </a:r>
            <a:br>
              <a:rPr lang="en-US" sz="7200" dirty="0" smtClean="0"/>
            </a:br>
            <a:r>
              <a:rPr lang="en-US" sz="4800" b="0" dirty="0" smtClean="0"/>
              <a:t>Joseph </a:t>
            </a:r>
            <a:r>
              <a:rPr lang="en-US" sz="4800" b="0" dirty="0"/>
              <a:t>L. </a:t>
            </a:r>
            <a:r>
              <a:rPr lang="en-US" sz="4800" b="0" dirty="0" err="1" smtClean="0"/>
              <a:t>Zawicki</a:t>
            </a:r>
            <a:r>
              <a:rPr lang="en-US" sz="4800" b="0" dirty="0" smtClean="0"/>
              <a:t>, Kathleen </a:t>
            </a:r>
            <a:r>
              <a:rPr lang="en-US" sz="4800" b="0" dirty="0"/>
              <a:t>A. Falconer, David Henry, Dan </a:t>
            </a:r>
            <a:r>
              <a:rPr lang="en-US" sz="4800" b="0" dirty="0" err="1"/>
              <a:t>MacIsaac</a:t>
            </a:r>
            <a:r>
              <a:rPr lang="en-US" sz="4800" b="0" dirty="0"/>
              <a:t>, David Abbott, SUNY </a:t>
            </a:r>
            <a:r>
              <a:rPr lang="en-US" sz="4800" b="0" dirty="0" smtClean="0"/>
              <a:t>Buffalo State College</a:t>
            </a:r>
            <a:endParaRPr lang="en-US" sz="4800" dirty="0"/>
          </a:p>
        </p:txBody>
      </p:sp>
      <p:graphicFrame>
        <p:nvGraphicFramePr>
          <p:cNvPr id="16" name="Table 1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642571262"/>
              </p:ext>
            </p:extLst>
          </p:nvPr>
        </p:nvGraphicFramePr>
        <p:xfrm>
          <a:off x="60972" y="4608207"/>
          <a:ext cx="43106328" cy="28431929"/>
        </p:xfrm>
        <a:graphic>
          <a:graphicData uri="http://schemas.openxmlformats.org/drawingml/2006/table">
            <a:tbl>
              <a:tblPr firstRow="1" bandRow="1">
                <a:tableStyleId>{2D5ABB26-0587-4C30-8999-92F81FD0307C}</a:tableStyleId>
              </a:tblPr>
              <a:tblGrid>
                <a:gridCol w="14375752"/>
                <a:gridCol w="14375752"/>
                <a:gridCol w="14354824"/>
              </a:tblGrid>
              <a:tr h="28431929">
                <a:tc>
                  <a:txBody>
                    <a:bodyPr/>
                    <a:lstStyle/>
                    <a:p>
                      <a:pPr algn="l"/>
                      <a:r>
                        <a:rPr lang="en-US" sz="3900" b="1" dirty="0" smtClean="0">
                          <a:latin typeface="+mn-lt"/>
                        </a:rPr>
                        <a:t>Abstract</a:t>
                      </a:r>
                    </a:p>
                    <a:p>
                      <a:pPr algn="just"/>
                      <a:r>
                        <a:rPr lang="en-US" sz="2500" b="0" i="0" u="none" strike="noStrike" kern="1200" baseline="0" dirty="0" smtClean="0">
                          <a:solidFill>
                            <a:schemeClr val="tx1"/>
                          </a:solidFill>
                          <a:latin typeface="+mn-lt"/>
                          <a:ea typeface="+mn-ea"/>
                          <a:cs typeface="+mn-cs"/>
                        </a:rPr>
                        <a:t>The Western New York Physics Teachers Alliance (WNYPTA) was originally developed at the State University of New York at Buffalo, following the model used by the New York State Mentor Networks. The initial statewide networks were grant-funded and supported a network of physics teachers throughout New York state. The New Physics Teacher Institute at the State University of New York at Buffalo met regularly during the summers and occasionally during the school year, and developed a cadre of local physics teacher talent. WNYPTA grew out of a series of Saturday morning presentations initially hosted by Buffalo State College. The program meets once a month on Saturday mornings during the school year, with the meeting agendas collaboratively developed by the participants.</a:t>
                      </a:r>
                      <a:endParaRPr lang="en-US" sz="2500" b="0" dirty="0" smtClean="0">
                        <a:latin typeface="+mn-lt"/>
                      </a:endParaRPr>
                    </a:p>
                    <a:p>
                      <a:endParaRPr lang="en-US" sz="3900" dirty="0" smtClean="0"/>
                    </a:p>
                    <a:p>
                      <a:r>
                        <a:rPr lang="en-US" sz="3900" b="1" dirty="0" smtClean="0"/>
                        <a:t>Historical Development</a:t>
                      </a:r>
                    </a:p>
                    <a:p>
                      <a:pPr algn="just"/>
                      <a:r>
                        <a:rPr lang="en-US" sz="2500" b="0" dirty="0" smtClean="0"/>
                        <a:t>The WNYPTA was an outgrowth</a:t>
                      </a:r>
                      <a:r>
                        <a:rPr lang="en-US" sz="2500" b="0" baseline="0" dirty="0" smtClean="0"/>
                        <a:t> of earlier professional development programs dating as early as the late 1980’s. Local science teachers met on an irregular basis on Saturday mornings to learn about a wide range of topics, from solar powered canoes to PER topics. The program met at SUNY Buffalo State College, but drew speakers from local institutions and enterprises. The program met irregularly from 1988-1993 under the direction of Michael </a:t>
                      </a:r>
                      <a:r>
                        <a:rPr lang="en-US" sz="2500" b="0" baseline="0" dirty="0" err="1" smtClean="0"/>
                        <a:t>DeMarco</a:t>
                      </a:r>
                      <a:r>
                        <a:rPr lang="en-US" sz="2500" b="0" baseline="0" dirty="0" smtClean="0"/>
                        <a:t>; after a brief hiatus, the program was resumed in 2002 by David Henry, and has been further bolstered by Dan </a:t>
                      </a:r>
                      <a:r>
                        <a:rPr lang="en-US" sz="2500" b="0" baseline="0" dirty="0" err="1" smtClean="0"/>
                        <a:t>MacIsaac</a:t>
                      </a:r>
                      <a:r>
                        <a:rPr lang="en-US" sz="2500" b="0" baseline="0" dirty="0" smtClean="0"/>
                        <a:t>, Kathleen Falconer, </a:t>
                      </a:r>
                      <a:r>
                        <a:rPr lang="en-US" sz="2500" b="0" baseline="0" dirty="0" err="1" smtClean="0"/>
                        <a:t>Luanna</a:t>
                      </a:r>
                      <a:r>
                        <a:rPr lang="en-US" sz="2500" b="0" baseline="0" dirty="0" smtClean="0"/>
                        <a:t> Gomez and David Abbott.</a:t>
                      </a:r>
                    </a:p>
                    <a:p>
                      <a:pPr algn="just"/>
                      <a:endParaRPr lang="en-US" sz="2500" b="0" baseline="0" dirty="0" smtClean="0"/>
                    </a:p>
                    <a:p>
                      <a:pPr marL="0" marR="0" indent="0" algn="just" defTabSz="4389120" rtl="0" eaLnBrk="1" fontAlgn="auto" latinLnBrk="0" hangingPunct="1">
                        <a:lnSpc>
                          <a:spcPct val="100000"/>
                        </a:lnSpc>
                        <a:spcBef>
                          <a:spcPts val="0"/>
                        </a:spcBef>
                        <a:spcAft>
                          <a:spcPts val="0"/>
                        </a:spcAft>
                        <a:buClrTx/>
                        <a:buSzTx/>
                        <a:buFontTx/>
                        <a:buNone/>
                        <a:tabLst/>
                        <a:defRPr/>
                      </a:pPr>
                      <a:r>
                        <a:rPr lang="en-US" sz="3900" b="1" baseline="0" dirty="0" smtClean="0"/>
                        <a:t>The New Physics Teacher Institute</a:t>
                      </a:r>
                    </a:p>
                    <a:p>
                      <a:pPr algn="just"/>
                      <a:r>
                        <a:rPr lang="en-US" sz="2500" b="0" baseline="0" dirty="0" smtClean="0"/>
                        <a:t>At about the same time, the initiation of the New Physics Teacher Workshop at SUNY Buffalo, by Professor Rodney Doran, increased interest and the number of program participants. The workshops were funded through New York State Eisenhower grants, and included numerous presentations by practicing high school physics teachers. Participants actively engaged in touchstone physics activities. The program moved to SUNY Buffalo State College in 2002.</a:t>
                      </a:r>
                    </a:p>
                    <a:p>
                      <a:pPr algn="just"/>
                      <a:endParaRPr lang="en-US" sz="2500" b="0" baseline="0" dirty="0" smtClean="0"/>
                    </a:p>
                    <a:p>
                      <a:pPr algn="ctr"/>
                      <a:r>
                        <a:rPr lang="en-US" sz="3900" b="1" baseline="0" dirty="0" smtClean="0"/>
                        <a:t>SUNY Buffalo, 1987</a:t>
                      </a:r>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1" baseline="0" dirty="0" smtClean="0"/>
                    </a:p>
                    <a:p>
                      <a:pPr algn="just"/>
                      <a:endParaRPr lang="en-US" sz="2500" b="0" baseline="0" dirty="0" smtClean="0"/>
                    </a:p>
                    <a:p>
                      <a:pPr algn="just"/>
                      <a:endParaRPr lang="en-US" sz="2500" b="0" baseline="0" dirty="0" smtClean="0"/>
                    </a:p>
                    <a:p>
                      <a:pPr algn="just"/>
                      <a:r>
                        <a:rPr lang="en-US" sz="2500" b="0" baseline="0" dirty="0" smtClean="0"/>
                        <a:t>Eisenhower funding also supported the creation of the New York State Mentor Networks. Each science, including physics, trained master teachers using materials and resources developed specifically for New York State curricula. Biology and network was initially housed at Finger Lakes Community College, under the direction of Lee Drake; the Chemistry Mentor network was instituted at Stony Brook under the direction of Linda </a:t>
                      </a:r>
                      <a:r>
                        <a:rPr lang="en-US" sz="2500" b="0" baseline="0" dirty="0" err="1" smtClean="0"/>
                        <a:t>Padwa</a:t>
                      </a:r>
                      <a:r>
                        <a:rPr lang="en-US" sz="2500" b="0" baseline="0" dirty="0" smtClean="0"/>
                        <a:t>. The Earth Science and Physics Mentor networks were affiliated with SUNY Oneonta and were respectively directed by Jim Ebert and Reuben James. Mentors were individually associated with specific BOCES centers or with the large cities. The biology and chemistry networks were initiated in approximately 1984-1985; the redirection of Eisenhower funds led to the demise of many of the mentor networks. </a:t>
                      </a:r>
                    </a:p>
                    <a:p>
                      <a:pPr algn="just"/>
                      <a:endParaRPr lang="en-US" sz="2500" b="0" baseline="0" dirty="0" smtClean="0"/>
                    </a:p>
                    <a:p>
                      <a:pPr algn="just"/>
                      <a:r>
                        <a:rPr lang="en-US" sz="3900" b="1" baseline="0" dirty="0" smtClean="0"/>
                        <a:t>Current</a:t>
                      </a:r>
                    </a:p>
                    <a:p>
                      <a:pPr algn="just"/>
                      <a:r>
                        <a:rPr lang="en-US" sz="2500" b="0" baseline="0" dirty="0" smtClean="0"/>
                        <a:t>The participants in WNYPTA have a voice in what activities occur; they regularly present those activities. Regular meetings draw approximately 20-30 participants; Physics Olympics events draw over 120 middle and high school students, as well as 30-40 additional (adult) visitors. The images in the center panel of this poster were taken at a recent Physics Olympics event sponsored by the WNYPTA. Master Teachers participate and present in both the summer workshops and in the WNYPTA meetings.</a:t>
                      </a:r>
                    </a:p>
                  </a:txBody>
                  <a:tcPr marL="970373" marR="970373" marT="48519" marB="48519"/>
                </a:tc>
                <a:tc>
                  <a:txBody>
                    <a:bodyPr/>
                    <a:lstStyle/>
                    <a:p>
                      <a:pPr algn="ctr"/>
                      <a:r>
                        <a:rPr lang="en-US" sz="3900" b="1" dirty="0" smtClean="0"/>
                        <a:t>Physics Olympics</a:t>
                      </a:r>
                      <a:endParaRPr lang="en-US" sz="3900" b="1" dirty="0"/>
                    </a:p>
                  </a:txBody>
                  <a:tcPr marL="970373" marR="970373" marT="48519" marB="48519"/>
                </a:tc>
                <a:tc>
                  <a:txBody>
                    <a:bodyPr/>
                    <a:lstStyle/>
                    <a:p>
                      <a:r>
                        <a:rPr lang="en-US" sz="3900" b="1" dirty="0" smtClean="0"/>
                        <a:t>Categorization of 10 Years of WNYPTA</a:t>
                      </a:r>
                      <a:r>
                        <a:rPr lang="en-US" sz="3900" b="1" baseline="0" dirty="0" smtClean="0"/>
                        <a:t> Activities</a:t>
                      </a:r>
                    </a:p>
                    <a:p>
                      <a:pPr marL="0" indent="0" algn="just">
                        <a:buFont typeface="Wingdings" charset="2"/>
                        <a:buNone/>
                      </a:pPr>
                      <a:r>
                        <a:rPr lang="en-US" sz="2500" b="0" baseline="0" dirty="0" smtClean="0"/>
                        <a:t>Almost every WNYPTA meeting contains two common components:</a:t>
                      </a:r>
                    </a:p>
                    <a:p>
                      <a:pPr marL="457200" indent="-457200" algn="just">
                        <a:buFont typeface="Wingdings" charset="2"/>
                        <a:buAutoNum type="arabicParenR"/>
                      </a:pPr>
                      <a:r>
                        <a:rPr lang="en-US" sz="2500" b="0" baseline="0" dirty="0" smtClean="0"/>
                        <a:t>an open session for contributed physics teaching ideas, and</a:t>
                      </a:r>
                    </a:p>
                    <a:p>
                      <a:pPr marL="457200" indent="-457200" algn="just">
                        <a:buFont typeface="Wingdings" charset="2"/>
                        <a:buAutoNum type="arabicParenR"/>
                      </a:pPr>
                      <a:r>
                        <a:rPr lang="en-US" sz="2500" b="0" baseline="0" dirty="0" smtClean="0"/>
                        <a:t>make and take activities (such as Doppler Frisbees, water bottle rocket launchers, soda pop can van de Graff generators, soda pop can electroscopes, diffraction gratings, holiday light series and parallel circuit activities, hover craft construction, ring launcher, center of mass demonstrations, PET cart slingshots, electrostatic field demonstrator, laser communication system (transmitter and receiver), monkey and hunter demonstration, LED AC/DC demonstrator, stadium horn, sound conducting coat hanger gongs, and many more…)</a:t>
                      </a:r>
                    </a:p>
                    <a:p>
                      <a:pPr marL="0" indent="0" algn="just">
                        <a:buFont typeface="Wingdings" charset="2"/>
                        <a:buNone/>
                      </a:pPr>
                      <a:endParaRPr lang="en-US" sz="2500" b="0" baseline="0" dirty="0" smtClean="0"/>
                    </a:p>
                    <a:p>
                      <a:pPr marL="0" indent="0" algn="just">
                        <a:buFont typeface="Wingdings" charset="2"/>
                        <a:buNone/>
                      </a:pPr>
                      <a:r>
                        <a:rPr lang="en-US" sz="2500" b="0" baseline="0" dirty="0" smtClean="0"/>
                        <a:t>Some activities are repeated on an annual basis:</a:t>
                      </a:r>
                    </a:p>
                    <a:p>
                      <a:pPr marL="342900" lvl="0" indent="-342900">
                        <a:buFont typeface="Wingdings" charset="2"/>
                        <a:buChar char="q"/>
                      </a:pPr>
                      <a:r>
                        <a:rPr lang="en-US" sz="2500" b="0" dirty="0" smtClean="0"/>
                        <a:t>Preparation for the Physics Olympics</a:t>
                      </a:r>
                    </a:p>
                    <a:p>
                      <a:pPr marL="342900" lvl="0" indent="-342900">
                        <a:buFont typeface="Wingdings" charset="2"/>
                        <a:buChar char="q"/>
                      </a:pPr>
                      <a:r>
                        <a:rPr lang="en-US" sz="2500" b="0" dirty="0" smtClean="0"/>
                        <a:t>Physics</a:t>
                      </a:r>
                      <a:r>
                        <a:rPr lang="en-US" sz="2500" b="0" baseline="0" dirty="0" smtClean="0"/>
                        <a:t> Olympics</a:t>
                      </a:r>
                    </a:p>
                    <a:p>
                      <a:pPr marL="342900" lvl="0" indent="-342900">
                        <a:buFont typeface="Wingdings" charset="2"/>
                        <a:buChar char="q"/>
                      </a:pPr>
                      <a:r>
                        <a:rPr lang="en-US" sz="2500" b="0" baseline="0" dirty="0" smtClean="0"/>
                        <a:t>AP Exam teaching resources and grading discussion</a:t>
                      </a:r>
                      <a:endParaRPr lang="en-US" sz="2500" b="0" dirty="0" smtClean="0"/>
                    </a:p>
                    <a:p>
                      <a:pPr marL="342900" lvl="0" indent="-342900">
                        <a:buFont typeface="Wingdings" charset="2"/>
                        <a:buChar char="q"/>
                      </a:pPr>
                      <a:r>
                        <a:rPr lang="en-US" sz="2500" b="0" dirty="0" smtClean="0"/>
                        <a:t>Most</a:t>
                      </a:r>
                      <a:r>
                        <a:rPr lang="en-US" sz="2500" b="0" baseline="0" dirty="0" smtClean="0"/>
                        <a:t> recent year </a:t>
                      </a:r>
                      <a:r>
                        <a:rPr lang="en-US" sz="2500" b="0" dirty="0" smtClean="0"/>
                        <a:t>Regents Physics</a:t>
                      </a:r>
                      <a:r>
                        <a:rPr lang="en-US" sz="2500" b="0" baseline="0" dirty="0" smtClean="0"/>
                        <a:t> Exam Data Analysis</a:t>
                      </a:r>
                    </a:p>
                    <a:p>
                      <a:pPr marL="0" lvl="0" indent="0">
                        <a:buFont typeface="Wingdings" charset="2"/>
                        <a:buNone/>
                      </a:pPr>
                      <a:endParaRPr lang="en-US" sz="2500" b="0" baseline="0" dirty="0" smtClean="0"/>
                    </a:p>
                    <a:p>
                      <a:pPr marL="0" lvl="0" indent="0">
                        <a:buFont typeface="Wingdings" charset="2"/>
                        <a:buNone/>
                      </a:pPr>
                      <a:r>
                        <a:rPr lang="en-US" sz="2500" b="0" baseline="0" dirty="0" smtClean="0"/>
                        <a:t>Other activities and presentations include:</a:t>
                      </a:r>
                    </a:p>
                    <a:p>
                      <a:pPr marL="342900" lvl="0" indent="-342900" algn="just">
                        <a:buFont typeface="Wingdings" charset="2"/>
                        <a:buChar char="q"/>
                      </a:pPr>
                      <a:r>
                        <a:rPr lang="en-US" sz="2500" b="0" baseline="0" dirty="0" smtClean="0"/>
                        <a:t>Standards discussions (including the National Science Education Standards (1996), the transition from the NYS Syllabus (1988) to the NYS Core Curriculum (2002), the New York State adoption of the Common Core ELA and math standards (2012), and the preliminary drafts of the Next Generation Science Standards (2012),…)</a:t>
                      </a:r>
                    </a:p>
                    <a:p>
                      <a:pPr marL="342900" lvl="0" indent="-342900" algn="just">
                        <a:buFont typeface="Wingdings" charset="2"/>
                        <a:buChar char="q"/>
                      </a:pPr>
                      <a:r>
                        <a:rPr lang="en-US" sz="2500" b="0" baseline="0" dirty="0" smtClean="0"/>
                        <a:t>Cutting-edge Physics (Space exploration, materials science, green energy, wind power, quantum mechanics, and others…)</a:t>
                      </a:r>
                    </a:p>
                    <a:p>
                      <a:pPr marL="342900" lvl="0" indent="-342900" algn="just">
                        <a:buFont typeface="Wingdings" charset="2"/>
                        <a:buChar char="q"/>
                      </a:pPr>
                      <a:r>
                        <a:rPr lang="en-US" sz="2500" b="0" baseline="0" dirty="0" smtClean="0"/>
                        <a:t>Pedagogy and PCK (including curricular reviews – Physics for Everyday Thinking (PET), Investigative Science Learning Environment (ISLE), </a:t>
                      </a:r>
                      <a:r>
                        <a:rPr lang="en-US" sz="2500" dirty="0" smtClean="0"/>
                        <a:t>Capacitor-Aided System for Teaching and Learning Electricity</a:t>
                      </a:r>
                      <a:r>
                        <a:rPr lang="en-US" sz="2500" b="0" baseline="0" dirty="0" smtClean="0"/>
                        <a:t> (CASTLE),…)</a:t>
                      </a:r>
                    </a:p>
                    <a:p>
                      <a:pPr marL="342900" lvl="0" indent="-342900" algn="just">
                        <a:buFont typeface="Wingdings" charset="2"/>
                        <a:buChar char="q"/>
                      </a:pPr>
                      <a:r>
                        <a:rPr lang="en-US" sz="2500" b="0" baseline="0" dirty="0" smtClean="0"/>
                        <a:t>Demonstrations (including a Cavendish balance, B-field demonstrator, inexpensive high-speed camera demonstration, Newton’s Rings, Optical interference, microwave transmitter,…)</a:t>
                      </a:r>
                    </a:p>
                    <a:p>
                      <a:pPr marL="342900" lvl="0" indent="-342900" algn="just">
                        <a:buFont typeface="Wingdings" charset="2"/>
                        <a:buChar char="q"/>
                      </a:pPr>
                      <a:r>
                        <a:rPr lang="en-US" sz="2500" b="0" baseline="0" dirty="0" smtClean="0"/>
                        <a:t>Electronic and web resources</a:t>
                      </a:r>
                    </a:p>
                    <a:p>
                      <a:pPr marL="0" indent="0">
                        <a:buFont typeface="Wingdings" charset="2"/>
                        <a:buNone/>
                      </a:pPr>
                      <a:endParaRPr lang="en-US" sz="2500" b="0" dirty="0" smtClean="0"/>
                    </a:p>
                    <a:p>
                      <a:r>
                        <a:rPr lang="en-US" sz="3900" b="1" dirty="0" smtClean="0"/>
                        <a:t>WNYPTA</a:t>
                      </a:r>
                      <a:r>
                        <a:rPr lang="en-US" sz="3900" b="1" baseline="0" dirty="0" smtClean="0"/>
                        <a:t> Schedule (2011-2012)</a:t>
                      </a:r>
                    </a:p>
                    <a:p>
                      <a:pPr algn="just"/>
                      <a:r>
                        <a:rPr lang="en-US" sz="2500" b="0" baseline="0" dirty="0" smtClean="0"/>
                        <a:t>The meetings occur every month of the year with the exception of July and August. The meetings are usually held on the third Saturday of the month. A tentative schedule for the following year is developed at the June meeting. At least one notice, including  an agenda, is distributed via the WNYPTA listserv, for each meeting. Participants travel from local districts up to 90 miles from the Buffalo State meeting site. The WNYPTA listserv includes over 300 subscribers.</a:t>
                      </a:r>
                    </a:p>
                    <a:p>
                      <a:pPr algn="ctr"/>
                      <a:endParaRPr lang="en-US" sz="3900" b="1" baseline="0" dirty="0" smtClean="0"/>
                    </a:p>
                    <a:p>
                      <a:pPr algn="ctr"/>
                      <a:endParaRPr lang="en-US" sz="3900" b="1" baseline="0" dirty="0" smtClean="0"/>
                    </a:p>
                    <a:p>
                      <a:pPr algn="ctr"/>
                      <a:endParaRPr lang="en-US" sz="3900" b="1" baseline="0" dirty="0" smtClean="0"/>
                    </a:p>
                    <a:p>
                      <a:pPr algn="l"/>
                      <a:r>
                        <a:rPr lang="en-US" sz="3900" b="1" baseline="0" dirty="0" smtClean="0"/>
                        <a:t>                   Sample Letter:</a:t>
                      </a:r>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endParaRPr lang="en-US" sz="2500" b="0" dirty="0" smtClean="0"/>
                    </a:p>
                    <a:p>
                      <a:r>
                        <a:rPr lang="en-US" sz="3900" b="1" dirty="0" smtClean="0"/>
                        <a:t>References Cited</a:t>
                      </a:r>
                    </a:p>
                    <a:p>
                      <a:r>
                        <a:rPr lang="en-US" sz="1800" b="0" dirty="0" err="1" smtClean="0"/>
                        <a:t>DeMarco</a:t>
                      </a:r>
                      <a:r>
                        <a:rPr lang="en-US" sz="1800" b="0" dirty="0" smtClean="0"/>
                        <a:t>, Michael. (2012). </a:t>
                      </a:r>
                      <a:r>
                        <a:rPr lang="en-US" sz="1800" b="0" baseline="0" dirty="0" smtClean="0"/>
                        <a:t>Personal communication, May 2012.</a:t>
                      </a:r>
                      <a:endParaRPr lang="en-US" sz="1800" b="0" dirty="0" smtClean="0"/>
                    </a:p>
                    <a:p>
                      <a:r>
                        <a:rPr lang="en-US" sz="1800" b="0" dirty="0" smtClean="0"/>
                        <a:t>Doran, Rodney.</a:t>
                      </a:r>
                      <a:r>
                        <a:rPr lang="en-US" sz="1800" b="0" baseline="0" dirty="0" smtClean="0"/>
                        <a:t> (2012). Personal communication, May 2012.</a:t>
                      </a:r>
                    </a:p>
                    <a:p>
                      <a:r>
                        <a:rPr lang="en-US" sz="1800" kern="1200" dirty="0" err="1" smtClean="0">
                          <a:solidFill>
                            <a:schemeClr val="tx1"/>
                          </a:solidFill>
                          <a:latin typeface="+mn-lt"/>
                          <a:ea typeface="+mn-ea"/>
                          <a:cs typeface="+mn-cs"/>
                        </a:rPr>
                        <a:t>Hansgen</a:t>
                      </a:r>
                      <a:r>
                        <a:rPr lang="en-US" sz="1800" kern="1200" dirty="0" smtClean="0">
                          <a:solidFill>
                            <a:schemeClr val="tx1"/>
                          </a:solidFill>
                          <a:latin typeface="+mn-lt"/>
                          <a:ea typeface="+mn-ea"/>
                          <a:cs typeface="+mn-cs"/>
                        </a:rPr>
                        <a:t>, R. D. (1989). An Alliance between a College and Schools to Improve the Teaching of Physics. </a:t>
                      </a:r>
                      <a:r>
                        <a:rPr lang="en-US" sz="1800" i="1" kern="1200" dirty="0" smtClean="0">
                          <a:solidFill>
                            <a:schemeClr val="tx1"/>
                          </a:solidFill>
                          <a:latin typeface="+mn-lt"/>
                          <a:ea typeface="+mn-ea"/>
                          <a:cs typeface="+mn-cs"/>
                        </a:rPr>
                        <a:t>Action In  </a:t>
                      </a:r>
                    </a:p>
                    <a:p>
                      <a:r>
                        <a:rPr lang="en-US" sz="1800" i="1" kern="1200" dirty="0" smtClean="0">
                          <a:solidFill>
                            <a:schemeClr val="tx1"/>
                          </a:solidFill>
                          <a:latin typeface="+mn-lt"/>
                          <a:ea typeface="+mn-ea"/>
                          <a:cs typeface="+mn-cs"/>
                        </a:rPr>
                        <a:t>     Teacher Education</a:t>
                      </a:r>
                      <a:r>
                        <a:rPr lang="en-US" sz="1800" kern="1200" dirty="0" smtClean="0">
                          <a:solidFill>
                            <a:schemeClr val="tx1"/>
                          </a:solidFill>
                          <a:latin typeface="+mn-lt"/>
                          <a:ea typeface="+mn-ea"/>
                          <a:cs typeface="+mn-cs"/>
                        </a:rPr>
                        <a:t>, 10(4), 57-58.</a:t>
                      </a:r>
                    </a:p>
                    <a:p>
                      <a:r>
                        <a:rPr lang="en-US" sz="1800" kern="1200" dirty="0" smtClean="0">
                          <a:solidFill>
                            <a:schemeClr val="tx1"/>
                          </a:solidFill>
                          <a:latin typeface="+mn-lt"/>
                          <a:ea typeface="+mn-ea"/>
                          <a:cs typeface="+mn-cs"/>
                        </a:rPr>
                        <a:t>Hicks, J. L. (2007). Physics Northwest: An Academic Alliance. </a:t>
                      </a:r>
                      <a:r>
                        <a:rPr lang="en-US" sz="1800" i="1" kern="1200" dirty="0" smtClean="0">
                          <a:solidFill>
                            <a:schemeClr val="tx1"/>
                          </a:solidFill>
                          <a:latin typeface="+mn-lt"/>
                          <a:ea typeface="+mn-ea"/>
                          <a:cs typeface="+mn-cs"/>
                        </a:rPr>
                        <a:t>Physics Teacher</a:t>
                      </a:r>
                      <a:r>
                        <a:rPr lang="en-US" sz="1800" kern="1200" dirty="0" smtClean="0">
                          <a:solidFill>
                            <a:schemeClr val="tx1"/>
                          </a:solidFill>
                          <a:latin typeface="+mn-lt"/>
                          <a:ea typeface="+mn-ea"/>
                          <a:cs typeface="+mn-cs"/>
                        </a:rPr>
                        <a:t>, 45(7), 421-424.</a:t>
                      </a:r>
                    </a:p>
                    <a:p>
                      <a:r>
                        <a:rPr lang="en-US" sz="1800" kern="1200" dirty="0" err="1" smtClean="0">
                          <a:solidFill>
                            <a:schemeClr val="tx1"/>
                          </a:solidFill>
                          <a:latin typeface="+mn-lt"/>
                          <a:ea typeface="+mn-ea"/>
                          <a:cs typeface="+mn-cs"/>
                        </a:rPr>
                        <a:t>MacIsaac</a:t>
                      </a:r>
                      <a:r>
                        <a:rPr lang="en-US" sz="1800" kern="1200" dirty="0" smtClean="0">
                          <a:solidFill>
                            <a:schemeClr val="tx1"/>
                          </a:solidFill>
                          <a:latin typeface="+mn-lt"/>
                          <a:ea typeface="+mn-ea"/>
                          <a:cs typeface="+mn-cs"/>
                        </a:rPr>
                        <a:t>, D. (2000). Communities of On-Line Physics Educators. </a:t>
                      </a:r>
                      <a:r>
                        <a:rPr lang="en-US" sz="1800" i="1" kern="1200" dirty="0" smtClean="0">
                          <a:solidFill>
                            <a:schemeClr val="tx1"/>
                          </a:solidFill>
                          <a:latin typeface="+mn-lt"/>
                          <a:ea typeface="+mn-ea"/>
                          <a:cs typeface="+mn-cs"/>
                        </a:rPr>
                        <a:t>Physics Teacher</a:t>
                      </a:r>
                      <a:r>
                        <a:rPr lang="en-US" sz="1800" i="0" kern="1200" dirty="0" smtClean="0">
                          <a:solidFill>
                            <a:schemeClr val="tx1"/>
                          </a:solidFill>
                          <a:latin typeface="+mn-lt"/>
                          <a:ea typeface="+mn-ea"/>
                          <a:cs typeface="+mn-cs"/>
                        </a:rPr>
                        <a:t>, </a:t>
                      </a:r>
                      <a:r>
                        <a:rPr lang="en-US" sz="1800" i="1" kern="1200" dirty="0" smtClean="0">
                          <a:solidFill>
                            <a:schemeClr val="tx1"/>
                          </a:solidFill>
                          <a:latin typeface="+mn-lt"/>
                          <a:ea typeface="+mn-ea"/>
                          <a:cs typeface="+mn-cs"/>
                        </a:rPr>
                        <a:t>38</a:t>
                      </a:r>
                      <a:r>
                        <a:rPr lang="en-US" sz="1800" i="0" kern="1200" dirty="0" smtClean="0">
                          <a:solidFill>
                            <a:schemeClr val="tx1"/>
                          </a:solidFill>
                          <a:latin typeface="+mn-lt"/>
                          <a:ea typeface="+mn-ea"/>
                          <a:cs typeface="+mn-cs"/>
                        </a:rPr>
                        <a:t>(4), 210-13.</a:t>
                      </a:r>
                    </a:p>
                    <a:p>
                      <a:r>
                        <a:rPr lang="en-US" sz="1800" i="0" kern="1200" dirty="0" err="1" smtClean="0">
                          <a:solidFill>
                            <a:schemeClr val="tx1"/>
                          </a:solidFill>
                          <a:latin typeface="+mn-lt"/>
                          <a:ea typeface="+mn-ea"/>
                          <a:cs typeface="+mn-cs"/>
                        </a:rPr>
                        <a:t>MacIsaac</a:t>
                      </a:r>
                      <a:r>
                        <a:rPr lang="en-US" sz="1800" i="0" kern="1200" dirty="0" smtClean="0">
                          <a:solidFill>
                            <a:schemeClr val="tx1"/>
                          </a:solidFill>
                          <a:latin typeface="+mn-lt"/>
                          <a:ea typeface="+mn-ea"/>
                          <a:cs typeface="+mn-cs"/>
                        </a:rPr>
                        <a:t>, D., Henry, D., &amp; </a:t>
                      </a:r>
                      <a:r>
                        <a:rPr lang="en-US" sz="1800" i="0" kern="1200" dirty="0" err="1" smtClean="0">
                          <a:solidFill>
                            <a:schemeClr val="tx1"/>
                          </a:solidFill>
                          <a:latin typeface="+mn-lt"/>
                          <a:ea typeface="+mn-ea"/>
                          <a:cs typeface="+mn-cs"/>
                        </a:rPr>
                        <a:t>Zawicki</a:t>
                      </a:r>
                      <a:r>
                        <a:rPr lang="en-US" sz="1800" i="0" kern="1200" dirty="0" smtClean="0">
                          <a:solidFill>
                            <a:schemeClr val="tx1"/>
                          </a:solidFill>
                          <a:latin typeface="+mn-lt"/>
                          <a:ea typeface="+mn-ea"/>
                          <a:cs typeface="+mn-cs"/>
                        </a:rPr>
                        <a:t>, J. (2004). Physics Teacher by Choice or Chance? </a:t>
                      </a:r>
                      <a:r>
                        <a:rPr lang="en-US" sz="1800" i="1" kern="1200" dirty="0" smtClean="0">
                          <a:solidFill>
                            <a:schemeClr val="tx1"/>
                          </a:solidFill>
                          <a:latin typeface="+mn-lt"/>
                          <a:ea typeface="+mn-ea"/>
                          <a:cs typeface="+mn-cs"/>
                        </a:rPr>
                        <a:t>Physics Teacher</a:t>
                      </a:r>
                      <a:r>
                        <a:rPr lang="en-US" sz="1800" i="0" kern="1200" dirty="0" smtClean="0">
                          <a:solidFill>
                            <a:schemeClr val="tx1"/>
                          </a:solidFill>
                          <a:latin typeface="+mn-lt"/>
                          <a:ea typeface="+mn-ea"/>
                          <a:cs typeface="+mn-cs"/>
                        </a:rPr>
                        <a:t>, 42(9), 558-559.</a:t>
                      </a:r>
                    </a:p>
                    <a:p>
                      <a:r>
                        <a:rPr lang="en-US" sz="1800" i="0" kern="1200" dirty="0" err="1" smtClean="0">
                          <a:solidFill>
                            <a:schemeClr val="tx1"/>
                          </a:solidFill>
                          <a:latin typeface="+mn-lt"/>
                          <a:ea typeface="+mn-ea"/>
                          <a:cs typeface="+mn-cs"/>
                        </a:rPr>
                        <a:t>MacIsaac</a:t>
                      </a:r>
                      <a:r>
                        <a:rPr lang="en-US" sz="1800" i="0" kern="1200" dirty="0" smtClean="0">
                          <a:solidFill>
                            <a:schemeClr val="tx1"/>
                          </a:solidFill>
                          <a:latin typeface="+mn-lt"/>
                          <a:ea typeface="+mn-ea"/>
                          <a:cs typeface="+mn-cs"/>
                        </a:rPr>
                        <a:t>, D. (2008). </a:t>
                      </a:r>
                      <a:r>
                        <a:rPr lang="en-US" sz="1800" i="0" kern="1200" dirty="0" err="1" smtClean="0">
                          <a:solidFill>
                            <a:schemeClr val="tx1"/>
                          </a:solidFill>
                          <a:latin typeface="+mn-lt"/>
                          <a:ea typeface="+mn-ea"/>
                          <a:cs typeface="+mn-cs"/>
                        </a:rPr>
                        <a:t>Websights</a:t>
                      </a:r>
                      <a:r>
                        <a:rPr lang="en-US" sz="1800" i="0" kern="1200" dirty="0" smtClean="0">
                          <a:solidFill>
                            <a:schemeClr val="tx1"/>
                          </a:solidFill>
                          <a:latin typeface="+mn-lt"/>
                          <a:ea typeface="+mn-ea"/>
                          <a:cs typeface="+mn-cs"/>
                        </a:rPr>
                        <a:t>. </a:t>
                      </a:r>
                      <a:r>
                        <a:rPr lang="en-US" sz="1800" i="1" kern="1200" dirty="0" smtClean="0">
                          <a:solidFill>
                            <a:schemeClr val="tx1"/>
                          </a:solidFill>
                          <a:latin typeface="+mn-lt"/>
                          <a:ea typeface="+mn-ea"/>
                          <a:cs typeface="+mn-cs"/>
                        </a:rPr>
                        <a:t>Physics Teacher</a:t>
                      </a:r>
                      <a:r>
                        <a:rPr lang="en-US" sz="1800" i="0" kern="1200" dirty="0" smtClean="0">
                          <a:solidFill>
                            <a:schemeClr val="tx1"/>
                          </a:solidFill>
                          <a:latin typeface="+mn-lt"/>
                          <a:ea typeface="+mn-ea"/>
                          <a:cs typeface="+mn-cs"/>
                        </a:rPr>
                        <a:t>, 46(6), 383.</a:t>
                      </a:r>
                      <a:endParaRPr lang="en-US" sz="1800" b="0" baseline="0" dirty="0" smtClean="0"/>
                    </a:p>
                    <a:p>
                      <a:r>
                        <a:rPr lang="en-US" sz="1800" kern="1200" dirty="0" smtClean="0">
                          <a:solidFill>
                            <a:schemeClr val="tx1"/>
                          </a:solidFill>
                          <a:latin typeface="+mn-lt"/>
                          <a:ea typeface="+mn-ea"/>
                          <a:cs typeface="+mn-cs"/>
                        </a:rPr>
                        <a:t>Physics Education Server at Buffalo State College. (2012).</a:t>
                      </a:r>
                      <a:r>
                        <a:rPr lang="en-US" sz="1800" kern="1200" baseline="0" dirty="0" smtClean="0">
                          <a:solidFill>
                            <a:schemeClr val="tx1"/>
                          </a:solidFill>
                          <a:latin typeface="+mn-lt"/>
                          <a:ea typeface="+mn-ea"/>
                          <a:cs typeface="+mn-cs"/>
                        </a:rPr>
                        <a:t> WNYPTA (Archive). </a:t>
                      </a:r>
                    </a:p>
                    <a:p>
                      <a:r>
                        <a:rPr lang="en-US" sz="1800" kern="1200" baseline="0" dirty="0" smtClean="0">
                          <a:solidFill>
                            <a:schemeClr val="tx1"/>
                          </a:solidFill>
                          <a:latin typeface="+mn-lt"/>
                          <a:ea typeface="+mn-ea"/>
                          <a:cs typeface="+mn-cs"/>
                        </a:rPr>
                        <a:t>     Retrieved  from &lt;</a:t>
                      </a:r>
                      <a:r>
                        <a:rPr lang="en-US" sz="1800" kern="1200" baseline="0" dirty="0" err="1" smtClean="0">
                          <a:solidFill>
                            <a:schemeClr val="tx1"/>
                          </a:solidFill>
                          <a:latin typeface="+mn-lt"/>
                          <a:ea typeface="+mn-ea"/>
                          <a:cs typeface="+mn-cs"/>
                        </a:rPr>
                        <a:t>physicsed.buffalostate.edu</a:t>
                      </a:r>
                      <a:r>
                        <a:rPr lang="en-US" sz="1800" kern="1200" baseline="0" dirty="0" smtClean="0">
                          <a:solidFill>
                            <a:schemeClr val="tx1"/>
                          </a:solidFill>
                          <a:latin typeface="+mn-lt"/>
                          <a:ea typeface="+mn-ea"/>
                          <a:cs typeface="+mn-cs"/>
                        </a:rPr>
                        <a:t>/WNYPTA/&gt;.  Last accessed July 2012.*</a:t>
                      </a:r>
                    </a:p>
                    <a:p>
                      <a:pPr marL="0" marR="0" indent="0" algn="l" defTabSz="4389120" rtl="0" eaLnBrk="1" fontAlgn="auto" latinLnBrk="0" hangingPunct="1">
                        <a:lnSpc>
                          <a:spcPct val="100000"/>
                        </a:lnSpc>
                        <a:spcBef>
                          <a:spcPts val="0"/>
                        </a:spcBef>
                        <a:spcAft>
                          <a:spcPts val="0"/>
                        </a:spcAft>
                        <a:buClrTx/>
                        <a:buSzTx/>
                        <a:buFontTx/>
                        <a:buNone/>
                        <a:tabLst/>
                        <a:defRPr/>
                      </a:pPr>
                      <a:r>
                        <a:rPr lang="en-US" sz="1800" b="0" dirty="0" smtClean="0">
                          <a:solidFill>
                            <a:schemeClr val="tx1">
                              <a:lumMod val="95000"/>
                              <a:lumOff val="5000"/>
                            </a:schemeClr>
                          </a:solidFill>
                        </a:rPr>
                        <a:t>Secondary Physics Mentors Listserv. (2012). OPHUNL@LISTSERV.BUFFALO.EDU.</a:t>
                      </a:r>
                    </a:p>
                    <a:p>
                      <a:pPr marL="0" marR="0" indent="0" algn="l" defTabSz="4389120" rtl="0" eaLnBrk="1" fontAlgn="auto" latinLnBrk="0" hangingPunct="1">
                        <a:lnSpc>
                          <a:spcPct val="100000"/>
                        </a:lnSpc>
                        <a:spcBef>
                          <a:spcPts val="0"/>
                        </a:spcBef>
                        <a:spcAft>
                          <a:spcPts val="0"/>
                        </a:spcAft>
                        <a:buClrTx/>
                        <a:buSzTx/>
                        <a:buFontTx/>
                        <a:buNone/>
                        <a:tabLst/>
                        <a:defRPr/>
                      </a:pPr>
                      <a:r>
                        <a:rPr lang="en-US" sz="1800" b="0" dirty="0" smtClean="0">
                          <a:latin typeface="+mn-lt"/>
                        </a:rPr>
                        <a:t>WNYPTA Listserv.</a:t>
                      </a:r>
                      <a:r>
                        <a:rPr lang="en-US" sz="1800" b="0" baseline="0" dirty="0" smtClean="0">
                          <a:latin typeface="+mn-lt"/>
                        </a:rPr>
                        <a:t> (2012). WNYPTA-LIST@LISTSERV.BUFFALO.EDU.</a:t>
                      </a:r>
                    </a:p>
                    <a:p>
                      <a:pPr marL="0" marR="0" indent="0" algn="l" defTabSz="4389120" rtl="0" eaLnBrk="1" fontAlgn="auto" latinLnBrk="0" hangingPunct="1">
                        <a:lnSpc>
                          <a:spcPct val="100000"/>
                        </a:lnSpc>
                        <a:spcBef>
                          <a:spcPts val="0"/>
                        </a:spcBef>
                        <a:spcAft>
                          <a:spcPts val="0"/>
                        </a:spcAft>
                        <a:buClrTx/>
                        <a:buSzTx/>
                        <a:buFontTx/>
                        <a:buNone/>
                        <a:tabLst/>
                        <a:defRPr/>
                      </a:pPr>
                      <a:endParaRPr lang="en-US" sz="1800" b="0" baseline="0" dirty="0" smtClean="0">
                        <a:latin typeface="+mn-lt"/>
                      </a:endParaRPr>
                    </a:p>
                    <a:p>
                      <a:pPr marL="0" marR="0" indent="0" algn="l" defTabSz="4389120" rtl="0" eaLnBrk="1" fontAlgn="auto" latinLnBrk="0" hangingPunct="1">
                        <a:lnSpc>
                          <a:spcPct val="100000"/>
                        </a:lnSpc>
                        <a:spcBef>
                          <a:spcPts val="0"/>
                        </a:spcBef>
                        <a:spcAft>
                          <a:spcPts val="0"/>
                        </a:spcAft>
                        <a:buClrTx/>
                        <a:buSzTx/>
                        <a:buFontTx/>
                        <a:buNone/>
                        <a:tabLst/>
                        <a:defRPr/>
                      </a:pPr>
                      <a:r>
                        <a:rPr lang="en-US" sz="1800" b="0" dirty="0" smtClean="0">
                          <a:latin typeface="+mn-lt"/>
                        </a:rPr>
                        <a:t>*See particularly</a:t>
                      </a:r>
                      <a:r>
                        <a:rPr lang="en-US" sz="1800" b="0" baseline="0" dirty="0" smtClean="0">
                          <a:latin typeface="+mn-lt"/>
                        </a:rPr>
                        <a:t> </a:t>
                      </a:r>
                      <a:r>
                        <a:rPr lang="en-US" sz="1800" b="0" baseline="0" dirty="0" err="1" smtClean="0">
                          <a:latin typeface="+mn-lt"/>
                        </a:rPr>
                        <a:t>physicsed.buffalostate.edu</a:t>
                      </a:r>
                      <a:r>
                        <a:rPr lang="en-US" sz="1800" b="0" baseline="0" dirty="0" smtClean="0">
                          <a:latin typeface="+mn-lt"/>
                        </a:rPr>
                        <a:t>/WNYPTA/meetings/</a:t>
                      </a:r>
                      <a:r>
                        <a:rPr lang="en-US" sz="1800" dirty="0" smtClean="0"/>
                        <a:t>UMass-RutgersLinden-LPAlist2005/</a:t>
                      </a:r>
                      <a:endParaRPr lang="en-US" sz="1800" b="0" dirty="0">
                        <a:latin typeface="+mn-lt"/>
                      </a:endParaRPr>
                    </a:p>
                  </a:txBody>
                  <a:tcPr marL="970373" marR="970373" marT="48519" marB="48519"/>
                </a:tc>
              </a:tr>
            </a:tbl>
          </a:graphicData>
        </a:graphic>
      </p:graphicFrame>
      <p:pic>
        <p:nvPicPr>
          <p:cNvPr id="22" name="Picture 21"/>
          <p:cNvPicPr>
            <a:picLocks noChangeAspect="1"/>
          </p:cNvPicPr>
          <p:nvPr/>
        </p:nvPicPr>
        <p:blipFill>
          <a:blip r:embed="rId2"/>
          <a:stretch>
            <a:fillRect/>
          </a:stretch>
        </p:blipFill>
        <p:spPr>
          <a:xfrm>
            <a:off x="15748759" y="5532823"/>
            <a:ext cx="8012990" cy="6009743"/>
          </a:xfrm>
          <a:prstGeom prst="rect">
            <a:avLst/>
          </a:prstGeom>
        </p:spPr>
      </p:pic>
      <p:pic>
        <p:nvPicPr>
          <p:cNvPr id="2" name="Picture 1"/>
          <p:cNvPicPr>
            <a:picLocks noChangeAspect="1"/>
          </p:cNvPicPr>
          <p:nvPr/>
        </p:nvPicPr>
        <p:blipFill rotWithShape="1">
          <a:blip r:embed="rId3"/>
          <a:srcRect l="3605" t="21786" r="4792" b="28081"/>
          <a:stretch/>
        </p:blipFill>
        <p:spPr>
          <a:xfrm>
            <a:off x="1786467" y="17780040"/>
            <a:ext cx="11006666" cy="5046133"/>
          </a:xfrm>
          <a:prstGeom prst="rect">
            <a:avLst/>
          </a:prstGeom>
        </p:spPr>
      </p:pic>
      <p:pic>
        <p:nvPicPr>
          <p:cNvPr id="19" name="Picture 18"/>
          <p:cNvPicPr>
            <a:picLocks noChangeAspect="1"/>
          </p:cNvPicPr>
          <p:nvPr/>
        </p:nvPicPr>
        <p:blipFill>
          <a:blip r:embed="rId4"/>
          <a:stretch>
            <a:fillRect/>
          </a:stretch>
        </p:blipFill>
        <p:spPr>
          <a:xfrm>
            <a:off x="20392154" y="20311573"/>
            <a:ext cx="8128000" cy="6096000"/>
          </a:xfrm>
          <a:prstGeom prst="rect">
            <a:avLst/>
          </a:prstGeom>
        </p:spPr>
      </p:pic>
      <p:pic>
        <p:nvPicPr>
          <p:cNvPr id="23" name="Picture 22"/>
          <p:cNvPicPr>
            <a:picLocks noChangeAspect="1"/>
          </p:cNvPicPr>
          <p:nvPr/>
        </p:nvPicPr>
        <p:blipFill>
          <a:blip r:embed="rId5"/>
          <a:stretch>
            <a:fillRect/>
          </a:stretch>
        </p:blipFill>
        <p:spPr>
          <a:xfrm rot="20906521">
            <a:off x="17999346" y="25439838"/>
            <a:ext cx="7519280" cy="5639460"/>
          </a:xfrm>
          <a:prstGeom prst="rect">
            <a:avLst/>
          </a:prstGeom>
        </p:spPr>
      </p:pic>
      <p:pic>
        <p:nvPicPr>
          <p:cNvPr id="21" name="Picture 20"/>
          <p:cNvPicPr>
            <a:picLocks noChangeAspect="1"/>
          </p:cNvPicPr>
          <p:nvPr/>
        </p:nvPicPr>
        <p:blipFill>
          <a:blip r:embed="rId6"/>
          <a:stretch>
            <a:fillRect/>
          </a:stretch>
        </p:blipFill>
        <p:spPr>
          <a:xfrm rot="1327898">
            <a:off x="19678763" y="10405624"/>
            <a:ext cx="8128000" cy="6096000"/>
          </a:xfrm>
          <a:prstGeom prst="rect">
            <a:avLst/>
          </a:prstGeom>
        </p:spPr>
      </p:pic>
      <p:pic>
        <p:nvPicPr>
          <p:cNvPr id="18" name="Picture 17"/>
          <p:cNvPicPr>
            <a:picLocks noChangeAspect="1"/>
          </p:cNvPicPr>
          <p:nvPr/>
        </p:nvPicPr>
        <p:blipFill>
          <a:blip r:embed="rId7"/>
          <a:stretch>
            <a:fillRect/>
          </a:stretch>
        </p:blipFill>
        <p:spPr>
          <a:xfrm rot="20713979">
            <a:off x="16114510" y="14749102"/>
            <a:ext cx="8128000" cy="6096000"/>
          </a:xfrm>
          <a:prstGeom prst="rect">
            <a:avLst/>
          </a:prstGeom>
        </p:spPr>
      </p:pic>
      <p:grpSp>
        <p:nvGrpSpPr>
          <p:cNvPr id="3" name="Group 2"/>
          <p:cNvGrpSpPr/>
          <p:nvPr/>
        </p:nvGrpSpPr>
        <p:grpSpPr>
          <a:xfrm rot="1073648">
            <a:off x="35308154" y="20570242"/>
            <a:ext cx="6674850" cy="7503695"/>
            <a:chOff x="33032467" y="21551071"/>
            <a:chExt cx="4728867" cy="5952087"/>
          </a:xfrm>
        </p:grpSpPr>
        <p:pic>
          <p:nvPicPr>
            <p:cNvPr id="6" name="Picture 5" descr="Scan 2.jpeg"/>
            <p:cNvPicPr>
              <a:picLocks noChangeAspect="1"/>
            </p:cNvPicPr>
            <p:nvPr/>
          </p:nvPicPr>
          <p:blipFill rotWithShape="1">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653" t="2199" r="4342" b="30590"/>
            <a:stretch/>
          </p:blipFill>
          <p:spPr>
            <a:xfrm>
              <a:off x="33032467" y="21551071"/>
              <a:ext cx="4728867" cy="5952087"/>
            </a:xfrm>
            <a:prstGeom prst="rect">
              <a:avLst/>
            </a:prstGeom>
          </p:spPr>
        </p:pic>
        <p:sp>
          <p:nvSpPr>
            <p:cNvPr id="5" name="Rectangle 4"/>
            <p:cNvSpPr/>
            <p:nvPr/>
          </p:nvSpPr>
          <p:spPr>
            <a:xfrm>
              <a:off x="34615967" y="23287567"/>
              <a:ext cx="601133" cy="1439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 name="Straight Connector 8"/>
          <p:cNvCxnSpPr/>
          <p:nvPr/>
        </p:nvCxnSpPr>
        <p:spPr>
          <a:xfrm>
            <a:off x="7658100" y="800100"/>
            <a:ext cx="0" cy="293370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4900" y="1370183"/>
            <a:ext cx="5408023" cy="179353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1898594"/>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339</TotalTime>
  <Words>1276</Words>
  <Application>Microsoft Macintosh PowerPoint</Application>
  <PresentationFormat>Custom</PresentationFormat>
  <Paragraphs>86</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Habitat</vt:lpstr>
      <vt:lpstr>WNYPTA  - Western New York Physics Teachers Alliance Over 20 Years of Grass-Roots Professional Development Joseph L. Zawicki, Kathleen A. Falconer, David Henry, Dan MacIsaac, David Abbott, SUNY Buffalo State College</vt:lpstr>
    </vt:vector>
  </TitlesOfParts>
  <Manager/>
  <Company>Buffalo State College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WNYPTA  - Western New York Physics Teachers Alliance Over 20 Years of Grass-Roots Professional Development J. Zawicki,  The Western New York Physics Teachers Alliance (WNYPTA) was originally developed at the State University of New York at Buffalo, follow</dc:title>
  <dc:subject/>
  <dc:creator>Computing and Technology Services</dc:creator>
  <cp:keywords/>
  <dc:description/>
  <cp:lastModifiedBy>Dan MacIsaac</cp:lastModifiedBy>
  <cp:revision>32</cp:revision>
  <cp:lastPrinted>2012-07-27T17:57:11Z</cp:lastPrinted>
  <dcterms:created xsi:type="dcterms:W3CDTF">2012-07-27T17:56:08Z</dcterms:created>
  <dcterms:modified xsi:type="dcterms:W3CDTF">2012-07-27T18:26:16Z</dcterms:modified>
  <cp:category/>
</cp:coreProperties>
</file>