
<file path=[Content_Types].xml><?xml version="1.0" encoding="utf-8"?>
<Types xmlns="http://schemas.openxmlformats.org/package/2006/content-types">
  <Override PartName="/ppt/charts/chart1.xml" ContentType="application/vnd.openxmlformats-officedocument.drawingml.chart+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tableStyles.xml" ContentType="application/vnd.openxmlformats-officedocument.presentationml.tableStyles+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docProps/core.xml" ContentType="application/vnd.openxmlformats-package.core-properties+xml"/>
  <Override PartName="/ppt/slideLayouts/slideLayout10.xml" ContentType="application/vnd.openxmlformats-officedocument.presentationml.slideLayout+xml"/>
  <Override PartName="/docProps/app.xml" ContentType="application/vnd.openxmlformats-officedocument.extended-properties+xml"/>
  <Override PartName="/ppt/charts/chart2.xml" ContentType="application/vnd.openxmlformats-officedocument.drawingml.chart+xml"/>
  <Override PartName="/ppt/slideLayouts/slideLayout2.xml" ContentType="application/vnd.openxmlformats-officedocument.presentationml.slideLayout+xml"/>
  <Override PartName="/ppt/slides/slide1.xml" ContentType="application/vnd.openxmlformats-officedocument.presentationml.slide+xml"/>
  <Override PartName="/ppt/theme/themeOverride1.xml" ContentType="application/vnd.openxmlformats-officedocument.themeOverride+xml"/>
  <Default Extension="bin" ContentType="application/vnd.openxmlformats-officedocument.presentationml.printerSettings"/>
  <Override PartName="/ppt/viewProps.xml" ContentType="application/vnd.openxmlformats-officedocument.presentationml.viewProps+xml"/>
  <Override PartName="/ppt/slideLayouts/slideLayout9.xml" ContentType="application/vnd.openxmlformats-officedocument.presentationml.slideLayout+xml"/>
  <Override PartName="/ppt/presentation.xml" ContentType="application/vnd.openxmlformats-officedocument.presentationml.presentation.main+xml"/>
  <Override PartName="/ppt/handoutMasters/handoutMaster1.xml" ContentType="application/vnd.openxmlformats-officedocument.presentationml.handoutMaster+xml"/>
  <Override PartName="/ppt/slideLayouts/slideLayout7.xml" ContentType="application/vnd.openxmlformats-officedocument.presentationml.slideLayout+xml"/>
  <Override PartName="/ppt/theme/theme3.xml" ContentType="application/vnd.openxmlformats-officedocument.theme+xml"/>
  <Override PartName="/ppt/notesMasters/notesMaster1.xml" ContentType="application/vnd.openxmlformats-officedocument.presentationml.notesMaster+xml"/>
  <Default Extension="gif" ContentType="image/gif"/>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theme/themeOverride2.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43891200" cy="32918400"/>
  <p:notesSz cx="9296400" cy="7010400"/>
  <p:defaultTextStyle>
    <a:defPPr>
      <a:defRPr lang="en-US"/>
    </a:defPPr>
    <a:lvl1pPr marL="0" algn="l" defTabSz="2194560" rtl="0" eaLnBrk="1" latinLnBrk="0" hangingPunct="1">
      <a:defRPr sz="8800" kern="1200">
        <a:solidFill>
          <a:schemeClr val="tx1"/>
        </a:solidFill>
        <a:latin typeface="+mn-lt"/>
        <a:ea typeface="+mn-ea"/>
        <a:cs typeface="+mn-cs"/>
      </a:defRPr>
    </a:lvl1pPr>
    <a:lvl2pPr marL="2194560" algn="l" defTabSz="2194560" rtl="0" eaLnBrk="1" latinLnBrk="0" hangingPunct="1">
      <a:defRPr sz="8800" kern="1200">
        <a:solidFill>
          <a:schemeClr val="tx1"/>
        </a:solidFill>
        <a:latin typeface="+mn-lt"/>
        <a:ea typeface="+mn-ea"/>
        <a:cs typeface="+mn-cs"/>
      </a:defRPr>
    </a:lvl2pPr>
    <a:lvl3pPr marL="4389120" algn="l" defTabSz="2194560" rtl="0" eaLnBrk="1" latinLnBrk="0" hangingPunct="1">
      <a:defRPr sz="8800" kern="1200">
        <a:solidFill>
          <a:schemeClr val="tx1"/>
        </a:solidFill>
        <a:latin typeface="+mn-lt"/>
        <a:ea typeface="+mn-ea"/>
        <a:cs typeface="+mn-cs"/>
      </a:defRPr>
    </a:lvl3pPr>
    <a:lvl4pPr marL="6583680" algn="l" defTabSz="2194560" rtl="0" eaLnBrk="1" latinLnBrk="0" hangingPunct="1">
      <a:defRPr sz="8800" kern="1200">
        <a:solidFill>
          <a:schemeClr val="tx1"/>
        </a:solidFill>
        <a:latin typeface="+mn-lt"/>
        <a:ea typeface="+mn-ea"/>
        <a:cs typeface="+mn-cs"/>
      </a:defRPr>
    </a:lvl4pPr>
    <a:lvl5pPr marL="8778240" algn="l" defTabSz="2194560" rtl="0" eaLnBrk="1" latinLnBrk="0" hangingPunct="1">
      <a:defRPr sz="8800" kern="1200">
        <a:solidFill>
          <a:schemeClr val="tx1"/>
        </a:solidFill>
        <a:latin typeface="+mn-lt"/>
        <a:ea typeface="+mn-ea"/>
        <a:cs typeface="+mn-cs"/>
      </a:defRPr>
    </a:lvl5pPr>
    <a:lvl6pPr marL="10972800" algn="l" defTabSz="2194560" rtl="0" eaLnBrk="1" latinLnBrk="0" hangingPunct="1">
      <a:defRPr sz="8800" kern="1200">
        <a:solidFill>
          <a:schemeClr val="tx1"/>
        </a:solidFill>
        <a:latin typeface="+mn-lt"/>
        <a:ea typeface="+mn-ea"/>
        <a:cs typeface="+mn-cs"/>
      </a:defRPr>
    </a:lvl6pPr>
    <a:lvl7pPr marL="13167360" algn="l" defTabSz="2194560" rtl="0" eaLnBrk="1" latinLnBrk="0" hangingPunct="1">
      <a:defRPr sz="8800" kern="1200">
        <a:solidFill>
          <a:schemeClr val="tx1"/>
        </a:solidFill>
        <a:latin typeface="+mn-lt"/>
        <a:ea typeface="+mn-ea"/>
        <a:cs typeface="+mn-cs"/>
      </a:defRPr>
    </a:lvl7pPr>
    <a:lvl8pPr marL="15361920" algn="l" defTabSz="2194560" rtl="0" eaLnBrk="1" latinLnBrk="0" hangingPunct="1">
      <a:defRPr sz="8800" kern="1200">
        <a:solidFill>
          <a:schemeClr val="tx1"/>
        </a:solidFill>
        <a:latin typeface="+mn-lt"/>
        <a:ea typeface="+mn-ea"/>
        <a:cs typeface="+mn-cs"/>
      </a:defRPr>
    </a:lvl8pPr>
    <a:lvl9pPr marL="17556480" algn="l" defTabSz="2194560" rtl="0" eaLnBrk="1" latinLnBrk="0" hangingPunct="1">
      <a:defRPr sz="8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scaleToFitPaper="1"/>
  <p:extLst>
    <p:ext uri="{E76CE94A-603C-4142-B9EB-6D1370010A27}">
      <p14:discardImageEditData xmlns:a="http://schemas.openxmlformats.org/drawingml/2006/main" xmlns:r="http://schemas.openxmlformats.org/officeDocument/2006/relationships" xmlns:p="http://schemas.openxmlformats.org/presentationml/2006/main" xmlns:mc="http://schemas.openxmlformats.org/markup-compatibility/2006" xmlns:mv="urn:schemas-microsoft-com:mac:vml" xmlns:p14="http://schemas.microsoft.com/office/powerpoint/2010/main" xmlns="" val="0"/>
    </p:ext>
    <p:ext uri="{D31A062A-798A-4329-ABDD-BBA856620510}">
      <p14:defaultImageDpi xmlns:a="http://schemas.openxmlformats.org/drawingml/2006/main" xmlns:r="http://schemas.openxmlformats.org/officeDocument/2006/relationships" xmlns:p="http://schemas.openxmlformats.org/presentationml/2006/main" xmlns:mc="http://schemas.openxmlformats.org/markup-compatibility/2006" xmlns:mv="urn:schemas-microsoft-com:mac:vml"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vertBarState="minimized">
    <p:restoredLeft sz="15620" autoAdjust="0"/>
    <p:restoredTop sz="99873" autoAdjust="0"/>
  </p:normalViewPr>
  <p:slideViewPr>
    <p:cSldViewPr snapToGrid="0" snapToObjects="1">
      <p:cViewPr>
        <p:scale>
          <a:sx n="100" d="100"/>
          <a:sy n="100" d="100"/>
        </p:scale>
        <p:origin x="8056" y="14824"/>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Joanne\Google%20Drive\GA\PHY594_PET_Summer12-no_namesPvals.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Users\Joanne\Google%20Drive\GA\PHY594_PET_Summer12-no_namesPval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lrMapOvr bg1="lt1" tx1="dk1" bg2="lt2" tx2="dk2" accent1="accent1" accent2="accent2" accent3="accent3" accent4="accent4" accent5="accent5" accent6="accent6" hlink="hlink" folHlink="folHlink"/>
  <c:chart>
    <c:title>
      <c:tx>
        <c:rich>
          <a:bodyPr/>
          <a:lstStyle/>
          <a:p>
            <a:pPr>
              <a:defRPr>
                <a:latin typeface="Helvetica" pitchFamily="34" charset="0"/>
                <a:cs typeface="Helvetica" pitchFamily="34" charset="0"/>
              </a:defRPr>
            </a:pPr>
            <a:r>
              <a:rPr lang="en-US" sz="1800" dirty="0" smtClean="0">
                <a:latin typeface="Helvetica" pitchFamily="34" charset="0"/>
                <a:cs typeface="Helvetica" pitchFamily="34" charset="0"/>
              </a:rPr>
              <a:t>Graph 1: PET </a:t>
            </a:r>
            <a:r>
              <a:rPr lang="en-US" sz="1800" dirty="0">
                <a:latin typeface="Helvetica" pitchFamily="34" charset="0"/>
                <a:cs typeface="Helvetica" pitchFamily="34" charset="0"/>
              </a:rPr>
              <a:t>Diagnostic Gains (Energy and Optics)</a:t>
            </a:r>
          </a:p>
        </c:rich>
      </c:tx>
      <c:layout>
        <c:manualLayout>
          <c:xMode val="edge"/>
          <c:yMode val="edge"/>
          <c:x val="0.16823759293076"/>
          <c:y val="0.018689819150246"/>
        </c:manualLayout>
      </c:layout>
    </c:title>
    <c:plotArea>
      <c:layout>
        <c:manualLayout>
          <c:layoutTarget val="inner"/>
          <c:xMode val="edge"/>
          <c:yMode val="edge"/>
          <c:x val="0.16447721479927"/>
          <c:y val="0.144221779405949"/>
          <c:w val="0.7949154881841"/>
          <c:h val="0.732066714436257"/>
        </c:manualLayout>
      </c:layout>
      <c:scatterChart>
        <c:scatterStyle val="lineMarker"/>
        <c:ser>
          <c:idx val="0"/>
          <c:order val="0"/>
          <c:spPr>
            <a:ln w="28575">
              <a:noFill/>
            </a:ln>
          </c:spPr>
          <c:xVal>
            <c:numRef>
              <c:f>'J. Snook'!$A$4:$A$17</c:f>
              <c:numCache>
                <c:formatCode>General</c:formatCode>
                <c:ptCount val="14"/>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numCache>
            </c:numRef>
          </c:xVal>
          <c:yVal>
            <c:numRef>
              <c:f>'J. Snook'!$AH$4:$AH$17</c:f>
              <c:numCache>
                <c:formatCode>0.00</c:formatCode>
                <c:ptCount val="14"/>
                <c:pt idx="0">
                  <c:v>0.222222222222222</c:v>
                </c:pt>
                <c:pt idx="1">
                  <c:v>0.571428571428572</c:v>
                </c:pt>
                <c:pt idx="2">
                  <c:v>0.0833333333333334</c:v>
                </c:pt>
                <c:pt idx="3">
                  <c:v>0.166666666666667</c:v>
                </c:pt>
                <c:pt idx="4">
                  <c:v>-0.125</c:v>
                </c:pt>
                <c:pt idx="5">
                  <c:v>0.545454545454545</c:v>
                </c:pt>
                <c:pt idx="6">
                  <c:v>0.538461538461538</c:v>
                </c:pt>
                <c:pt idx="7">
                  <c:v>0.555555555555556</c:v>
                </c:pt>
                <c:pt idx="8">
                  <c:v>0.5</c:v>
                </c:pt>
                <c:pt idx="9">
                  <c:v>0.0</c:v>
                </c:pt>
                <c:pt idx="10">
                  <c:v>0.416666666666667</c:v>
                </c:pt>
                <c:pt idx="11">
                  <c:v>0.750000000000001</c:v>
                </c:pt>
                <c:pt idx="12">
                  <c:v>0.272727272727273</c:v>
                </c:pt>
                <c:pt idx="13">
                  <c:v>-0.125</c:v>
                </c:pt>
              </c:numCache>
            </c:numRef>
          </c:yVal>
        </c:ser>
        <c:axId val="511022200"/>
        <c:axId val="511007816"/>
      </c:scatterChart>
      <c:valAx>
        <c:axId val="511022200"/>
        <c:scaling>
          <c:orientation val="minMax"/>
          <c:max val="14.0"/>
        </c:scaling>
        <c:axPos val="b"/>
        <c:title>
          <c:tx>
            <c:rich>
              <a:bodyPr/>
              <a:lstStyle/>
              <a:p>
                <a:pPr>
                  <a:defRPr sz="1800"/>
                </a:pPr>
                <a:r>
                  <a:rPr lang="en-US" sz="1800" dirty="0"/>
                  <a:t>Student</a:t>
                </a:r>
              </a:p>
            </c:rich>
          </c:tx>
          <c:layout/>
        </c:title>
        <c:numFmt formatCode="General" sourceLinked="1"/>
        <c:tickLblPos val="nextTo"/>
        <c:spPr>
          <a:ln w="38100">
            <a:solidFill>
              <a:schemeClr val="tx1"/>
            </a:solidFill>
          </a:ln>
        </c:spPr>
        <c:crossAx val="511007816"/>
        <c:crosses val="autoZero"/>
        <c:crossBetween val="midCat"/>
        <c:majorUnit val="2.0"/>
      </c:valAx>
      <c:valAx>
        <c:axId val="511007816"/>
        <c:scaling>
          <c:orientation val="minMax"/>
        </c:scaling>
        <c:axPos val="l"/>
        <c:majorGridlines>
          <c:spPr>
            <a:ln>
              <a:solidFill>
                <a:schemeClr val="bg2"/>
              </a:solidFill>
            </a:ln>
          </c:spPr>
        </c:majorGridlines>
        <c:title>
          <c:tx>
            <c:rich>
              <a:bodyPr rot="-5400000" vert="horz"/>
              <a:lstStyle/>
              <a:p>
                <a:pPr>
                  <a:defRPr sz="1800"/>
                </a:pPr>
                <a:r>
                  <a:rPr lang="en-US" sz="1800" dirty="0"/>
                  <a:t>Gain</a:t>
                </a:r>
              </a:p>
            </c:rich>
          </c:tx>
          <c:layout/>
        </c:title>
        <c:numFmt formatCode="0.00" sourceLinked="1"/>
        <c:tickLblPos val="nextTo"/>
        <c:crossAx val="511022200"/>
        <c:crosses val="autoZero"/>
        <c:crossBetween val="midCat"/>
        <c:majorUnit val="0.1"/>
      </c:valAx>
    </c:plotArea>
    <c:plotVisOnly val="1"/>
    <c:dispBlanksAs val="gap"/>
  </c:chart>
  <c:spPr>
    <a:solidFill>
      <a:schemeClr val="bg1"/>
    </a:solidFill>
    <a:ln>
      <a:solidFill>
        <a:prstClr val="black"/>
      </a:solidFill>
    </a:ln>
  </c:spPr>
  <c:txPr>
    <a:bodyPr/>
    <a:lstStyle/>
    <a:p>
      <a:pPr>
        <a:defRPr sz="1600"/>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lrMapOvr bg1="lt1" tx1="dk1" bg2="lt2" tx2="dk2" accent1="accent1" accent2="accent2" accent3="accent3" accent4="accent4" accent5="accent5" accent6="accent6" hlink="hlink" folHlink="folHlink"/>
  <c:chart>
    <c:title>
      <c:tx>
        <c:rich>
          <a:bodyPr/>
          <a:lstStyle/>
          <a:p>
            <a:pPr>
              <a:defRPr sz="1800"/>
            </a:pPr>
            <a:r>
              <a:rPr lang="en-US" sz="1800" dirty="0" smtClean="0"/>
              <a:t>Graph 2:</a:t>
            </a:r>
            <a:r>
              <a:rPr lang="en-US" sz="1800" baseline="0" dirty="0" smtClean="0"/>
              <a:t> </a:t>
            </a:r>
            <a:r>
              <a:rPr lang="en-US" sz="1800" dirty="0" smtClean="0"/>
              <a:t>PET </a:t>
            </a:r>
            <a:r>
              <a:rPr lang="en-US" sz="1800" dirty="0"/>
              <a:t>Diagnostic Gains (Items not covered)</a:t>
            </a:r>
          </a:p>
        </c:rich>
      </c:tx>
      <c:layout>
        <c:manualLayout>
          <c:xMode val="edge"/>
          <c:yMode val="edge"/>
          <c:x val="0.12268832343014"/>
          <c:y val="0.0343379835860998"/>
        </c:manualLayout>
      </c:layout>
    </c:title>
    <c:plotArea>
      <c:layout/>
      <c:scatterChart>
        <c:scatterStyle val="lineMarker"/>
        <c:ser>
          <c:idx val="0"/>
          <c:order val="0"/>
          <c:spPr>
            <a:ln w="28575">
              <a:noFill/>
            </a:ln>
          </c:spPr>
          <c:xVal>
            <c:numRef>
              <c:f>'J. Snook'!$A$4:$A$17</c:f>
              <c:numCache>
                <c:formatCode>General</c:formatCode>
                <c:ptCount val="14"/>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numCache>
            </c:numRef>
          </c:xVal>
          <c:yVal>
            <c:numRef>
              <c:f>'J. Snook'!$AI$4:$AI$17</c:f>
              <c:numCache>
                <c:formatCode>0.00</c:formatCode>
                <c:ptCount val="14"/>
                <c:pt idx="0">
                  <c:v>0.8</c:v>
                </c:pt>
                <c:pt idx="1">
                  <c:v>0.0</c:v>
                </c:pt>
                <c:pt idx="2">
                  <c:v>-1.0</c:v>
                </c:pt>
                <c:pt idx="3">
                  <c:v>0.181818181818182</c:v>
                </c:pt>
                <c:pt idx="4">
                  <c:v>-0.2</c:v>
                </c:pt>
                <c:pt idx="5">
                  <c:v>0.545454545454545</c:v>
                </c:pt>
                <c:pt idx="6">
                  <c:v>0.0</c:v>
                </c:pt>
                <c:pt idx="7">
                  <c:v>-0.333333333333333</c:v>
                </c:pt>
                <c:pt idx="8">
                  <c:v>0.142857142857143</c:v>
                </c:pt>
                <c:pt idx="9">
                  <c:v>0.25</c:v>
                </c:pt>
                <c:pt idx="10">
                  <c:v>-0.2</c:v>
                </c:pt>
                <c:pt idx="11">
                  <c:v>0.0</c:v>
                </c:pt>
                <c:pt idx="12">
                  <c:v>0.4</c:v>
                </c:pt>
                <c:pt idx="13">
                  <c:v>0.0</c:v>
                </c:pt>
              </c:numCache>
            </c:numRef>
          </c:yVal>
        </c:ser>
        <c:axId val="511097000"/>
        <c:axId val="511082904"/>
      </c:scatterChart>
      <c:valAx>
        <c:axId val="511097000"/>
        <c:scaling>
          <c:orientation val="minMax"/>
          <c:max val="14.0"/>
        </c:scaling>
        <c:axPos val="b"/>
        <c:title>
          <c:tx>
            <c:rich>
              <a:bodyPr/>
              <a:lstStyle/>
              <a:p>
                <a:pPr>
                  <a:defRPr/>
                </a:pPr>
                <a:r>
                  <a:rPr lang="en-US" dirty="0"/>
                  <a:t>Student</a:t>
                </a:r>
              </a:p>
            </c:rich>
          </c:tx>
          <c:layout/>
        </c:title>
        <c:numFmt formatCode="General" sourceLinked="1"/>
        <c:tickLblPos val="nextTo"/>
        <c:spPr>
          <a:ln w="38100">
            <a:solidFill>
              <a:schemeClr val="tx1"/>
            </a:solidFill>
          </a:ln>
        </c:spPr>
        <c:crossAx val="511082904"/>
        <c:crosses val="autoZero"/>
        <c:crossBetween val="midCat"/>
        <c:majorUnit val="2.0"/>
      </c:valAx>
      <c:valAx>
        <c:axId val="511082904"/>
        <c:scaling>
          <c:orientation val="minMax"/>
        </c:scaling>
        <c:axPos val="l"/>
        <c:majorGridlines>
          <c:spPr>
            <a:ln>
              <a:solidFill>
                <a:schemeClr val="bg2"/>
              </a:solidFill>
            </a:ln>
          </c:spPr>
        </c:majorGridlines>
        <c:title>
          <c:tx>
            <c:rich>
              <a:bodyPr rot="-5400000" vert="horz"/>
              <a:lstStyle/>
              <a:p>
                <a:pPr>
                  <a:defRPr/>
                </a:pPr>
                <a:r>
                  <a:rPr lang="en-US" dirty="0" smtClean="0"/>
                  <a:t>Gain</a:t>
                </a:r>
              </a:p>
            </c:rich>
          </c:tx>
          <c:layout/>
        </c:title>
        <c:numFmt formatCode="0.00" sourceLinked="1"/>
        <c:tickLblPos val="nextTo"/>
        <c:crossAx val="511097000"/>
        <c:crosses val="autoZero"/>
        <c:crossBetween val="midCat"/>
      </c:valAx>
    </c:plotArea>
    <c:plotVisOnly val="1"/>
    <c:dispBlanksAs val="gap"/>
  </c:chart>
  <c:spPr>
    <a:solidFill>
      <a:sysClr val="window" lastClr="FFFFFF"/>
    </a:solidFill>
    <a:ln>
      <a:solidFill>
        <a:prstClr val="black"/>
      </a:solidFill>
    </a:ln>
  </c:spPr>
  <c:txPr>
    <a:bodyPr/>
    <a:lstStyle/>
    <a:p>
      <a:pPr>
        <a:defRPr sz="1600">
          <a:latin typeface="Helvetica" pitchFamily="34" charset="0"/>
          <a:cs typeface="Helvetica" pitchFamily="34" charset="0"/>
        </a:defRPr>
      </a:pPr>
      <a:endParaRPr lang="en-US"/>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9930FB49-5B1F-4FE9-B859-CB30A6A17A75}" type="datetimeFigureOut">
              <a:rPr lang="en-US" smtClean="0"/>
              <a:pPr/>
              <a:t>1/31/13</a:t>
            </a:fld>
            <a:endParaRPr lang="en-US" dirty="0"/>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1815A42B-6BA2-4486-87F0-5A2B838347FE}" type="slidenum">
              <a:rPr lang="en-US" smtClean="0"/>
              <a:pPr/>
              <a:t>‹#›</a:t>
            </a:fld>
            <a:endParaRPr lang="en-US" dirty="0"/>
          </a:p>
        </p:txBody>
      </p:sp>
    </p:spTree>
    <p:extLst>
      <p:ext uri="{BB962C8B-B14F-4D97-AF65-F5344CB8AC3E}">
        <p14:creationId xmlns:a="http://schemas.openxmlformats.org/drawingml/2006/main" xmlns:r="http://schemas.openxmlformats.org/officeDocument/2006/relationships" xmlns:p="http://schemas.openxmlformats.org/presentationml/2006/main" xmlns:mc="http://schemas.openxmlformats.org/markup-compatibility/2006" xmlns:mv="urn:schemas-microsoft-com:mac:vml" xmlns:p14="http://schemas.microsoft.com/office/powerpoint/2010/main" xmlns="" val="2745373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265014" y="0"/>
            <a:ext cx="4029282" cy="350760"/>
          </a:xfrm>
          <a:prstGeom prst="rect">
            <a:avLst/>
          </a:prstGeom>
        </p:spPr>
        <p:txBody>
          <a:bodyPr vert="horz" lIns="91440" tIns="45720" rIns="91440" bIns="45720" rtlCol="0"/>
          <a:lstStyle>
            <a:lvl1pPr algn="r">
              <a:defRPr sz="1200"/>
            </a:lvl1pPr>
          </a:lstStyle>
          <a:p>
            <a:fld id="{A5F574D7-A50E-4B9C-8195-1A71BFD2D01F}" type="datetimeFigureOut">
              <a:rPr lang="en-US" smtClean="0"/>
              <a:pPr/>
              <a:t>1/31/13</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30482" y="3330419"/>
            <a:ext cx="7435436" cy="315444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014" y="6658443"/>
            <a:ext cx="4029282" cy="350760"/>
          </a:xfrm>
          <a:prstGeom prst="rect">
            <a:avLst/>
          </a:prstGeom>
        </p:spPr>
        <p:txBody>
          <a:bodyPr vert="horz" lIns="91440" tIns="45720" rIns="91440" bIns="45720" rtlCol="0" anchor="b"/>
          <a:lstStyle>
            <a:lvl1pPr algn="r">
              <a:defRPr sz="1200"/>
            </a:lvl1pPr>
          </a:lstStyle>
          <a:p>
            <a:fld id="{36BED06D-4317-44BA-9D09-AAFADEA7BDE8}" type="slidenum">
              <a:rPr lang="en-US" smtClean="0"/>
              <a:pPr/>
              <a:t>‹#›</a:t>
            </a:fld>
            <a:endParaRPr lang="en-US" dirty="0"/>
          </a:p>
        </p:txBody>
      </p:sp>
    </p:spTree>
    <p:extLst>
      <p:ext uri="{BB962C8B-B14F-4D97-AF65-F5344CB8AC3E}">
        <p14:creationId xmlns:a="http://schemas.openxmlformats.org/drawingml/2006/main" xmlns:r="http://schemas.openxmlformats.org/officeDocument/2006/relationships" xmlns:p="http://schemas.openxmlformats.org/presentationml/2006/main" xmlns:mc="http://schemas.openxmlformats.org/markup-compatibility/2006" xmlns:mv="urn:schemas-microsoft-com:mac:vml" xmlns:p14="http://schemas.microsoft.com/office/powerpoint/2010/main" xmlns="" val="3279545975"/>
      </p:ext>
    </p:extLst>
  </p:cSld>
  <p:clrMap bg1="lt1" tx1="dk1" bg2="lt2" tx2="dk2" accent1="accent1" accent2="accent2" accent3="accent3" accent4="accent4" accent5="accent5" accent6="accent6" hlink="hlink" folHlink="folHlink"/>
  <p:notesStyle>
    <a:lvl1pPr marL="0" algn="l" defTabSz="4389120" rtl="0" eaLnBrk="1" latinLnBrk="0" hangingPunct="1">
      <a:defRPr sz="5800" kern="1200">
        <a:solidFill>
          <a:schemeClr val="tx1"/>
        </a:solidFill>
        <a:latin typeface="+mn-lt"/>
        <a:ea typeface="+mn-ea"/>
        <a:cs typeface="+mn-cs"/>
      </a:defRPr>
    </a:lvl1pPr>
    <a:lvl2pPr marL="2194560" algn="l" defTabSz="4389120" rtl="0" eaLnBrk="1" latinLnBrk="0" hangingPunct="1">
      <a:defRPr sz="5800" kern="1200">
        <a:solidFill>
          <a:schemeClr val="tx1"/>
        </a:solidFill>
        <a:latin typeface="+mn-lt"/>
        <a:ea typeface="+mn-ea"/>
        <a:cs typeface="+mn-cs"/>
      </a:defRPr>
    </a:lvl2pPr>
    <a:lvl3pPr marL="4389120" algn="l" defTabSz="4389120" rtl="0" eaLnBrk="1" latinLnBrk="0" hangingPunct="1">
      <a:defRPr sz="5800" kern="1200">
        <a:solidFill>
          <a:schemeClr val="tx1"/>
        </a:solidFill>
        <a:latin typeface="+mn-lt"/>
        <a:ea typeface="+mn-ea"/>
        <a:cs typeface="+mn-cs"/>
      </a:defRPr>
    </a:lvl3pPr>
    <a:lvl4pPr marL="6583680" algn="l" defTabSz="4389120" rtl="0" eaLnBrk="1" latinLnBrk="0" hangingPunct="1">
      <a:defRPr sz="5800" kern="1200">
        <a:solidFill>
          <a:schemeClr val="tx1"/>
        </a:solidFill>
        <a:latin typeface="+mn-lt"/>
        <a:ea typeface="+mn-ea"/>
        <a:cs typeface="+mn-cs"/>
      </a:defRPr>
    </a:lvl4pPr>
    <a:lvl5pPr marL="8778240" algn="l" defTabSz="4389120" rtl="0" eaLnBrk="1" latinLnBrk="0" hangingPunct="1">
      <a:defRPr sz="5800" kern="1200">
        <a:solidFill>
          <a:schemeClr val="tx1"/>
        </a:solidFill>
        <a:latin typeface="+mn-lt"/>
        <a:ea typeface="+mn-ea"/>
        <a:cs typeface="+mn-cs"/>
      </a:defRPr>
    </a:lvl5pPr>
    <a:lvl6pPr marL="10972800" algn="l" defTabSz="4389120" rtl="0" eaLnBrk="1" latinLnBrk="0" hangingPunct="1">
      <a:defRPr sz="5800" kern="1200">
        <a:solidFill>
          <a:schemeClr val="tx1"/>
        </a:solidFill>
        <a:latin typeface="+mn-lt"/>
        <a:ea typeface="+mn-ea"/>
        <a:cs typeface="+mn-cs"/>
      </a:defRPr>
    </a:lvl6pPr>
    <a:lvl7pPr marL="13167360" algn="l" defTabSz="4389120" rtl="0" eaLnBrk="1" latinLnBrk="0" hangingPunct="1">
      <a:defRPr sz="5800" kern="1200">
        <a:solidFill>
          <a:schemeClr val="tx1"/>
        </a:solidFill>
        <a:latin typeface="+mn-lt"/>
        <a:ea typeface="+mn-ea"/>
        <a:cs typeface="+mn-cs"/>
      </a:defRPr>
    </a:lvl7pPr>
    <a:lvl8pPr marL="15361920" algn="l" defTabSz="4389120" rtl="0" eaLnBrk="1" latinLnBrk="0" hangingPunct="1">
      <a:defRPr sz="5800" kern="1200">
        <a:solidFill>
          <a:schemeClr val="tx1"/>
        </a:solidFill>
        <a:latin typeface="+mn-lt"/>
        <a:ea typeface="+mn-ea"/>
        <a:cs typeface="+mn-cs"/>
      </a:defRPr>
    </a:lvl8pPr>
    <a:lvl9pPr marL="17556480" algn="l" defTabSz="438912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BED06D-4317-44BA-9D09-AAFADEA7BDE8}"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1" y="10226044"/>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1"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8228EF-D3E4-CC42-87AC-1C29BCE32A4E}" type="datetimeFigureOut">
              <a:rPr lang="en-US" smtClean="0"/>
              <a:pPr/>
              <a:t>1/31/13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A759E6-71AF-5047-8C0D-F40BC7C77D5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8228EF-D3E4-CC42-87AC-1C29BCE32A4E}" type="datetimeFigureOut">
              <a:rPr lang="en-US" smtClean="0"/>
              <a:pPr/>
              <a:t>1/31/13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A759E6-71AF-5047-8C0D-F40BC7C77D5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1"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8228EF-D3E4-CC42-87AC-1C29BCE32A4E}" type="datetimeFigureOut">
              <a:rPr lang="en-US" smtClean="0"/>
              <a:pPr/>
              <a:t>1/31/13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A759E6-71AF-5047-8C0D-F40BC7C77D5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8228EF-D3E4-CC42-87AC-1C29BCE32A4E}" type="datetimeFigureOut">
              <a:rPr lang="en-US" smtClean="0"/>
              <a:pPr/>
              <a:t>1/31/13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A759E6-71AF-5047-8C0D-F40BC7C77D5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4" y="21153124"/>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4" y="13952225"/>
            <a:ext cx="37307520" cy="7200898"/>
          </a:xfrm>
        </p:spPr>
        <p:txBody>
          <a:bodyPr anchor="b"/>
          <a:lstStyle>
            <a:lvl1pPr marL="0" indent="0">
              <a:buNone/>
              <a:defRPr sz="9600">
                <a:solidFill>
                  <a:schemeClr val="tx1">
                    <a:tint val="75000"/>
                  </a:schemeClr>
                </a:solidFill>
              </a:defRPr>
            </a:lvl1pPr>
            <a:lvl2pPr marL="2194560" indent="0">
              <a:buNone/>
              <a:defRPr sz="88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8228EF-D3E4-CC42-87AC-1C29BCE32A4E}" type="datetimeFigureOut">
              <a:rPr lang="en-US" smtClean="0"/>
              <a:pPr/>
              <a:t>1/31/13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A759E6-71AF-5047-8C0D-F40BC7C77D5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2"/>
            <a:ext cx="19385280" cy="21724624"/>
          </a:xfrm>
        </p:spPr>
        <p:txBody>
          <a:bodyPr/>
          <a:lstStyle>
            <a:lvl1pPr>
              <a:defRPr sz="13600"/>
            </a:lvl1pPr>
            <a:lvl2pPr>
              <a:defRPr sz="11500"/>
            </a:lvl2pPr>
            <a:lvl3pPr>
              <a:defRPr sz="96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2"/>
            <a:ext cx="19385280" cy="21724624"/>
          </a:xfrm>
        </p:spPr>
        <p:txBody>
          <a:bodyPr/>
          <a:lstStyle>
            <a:lvl1pPr>
              <a:defRPr sz="13600"/>
            </a:lvl1pPr>
            <a:lvl2pPr>
              <a:defRPr sz="11500"/>
            </a:lvl2pPr>
            <a:lvl3pPr>
              <a:defRPr sz="96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8228EF-D3E4-CC42-87AC-1C29BCE32A4E}" type="datetimeFigureOut">
              <a:rPr lang="en-US" smtClean="0"/>
              <a:pPr/>
              <a:t>1/31/13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A759E6-71AF-5047-8C0D-F40BC7C77D5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4" cy="3070858"/>
          </a:xfrm>
        </p:spPr>
        <p:txBody>
          <a:bodyPr anchor="b"/>
          <a:lstStyle>
            <a:lvl1pPr marL="0" indent="0">
              <a:buNone/>
              <a:defRPr sz="11500" b="1"/>
            </a:lvl1pPr>
            <a:lvl2pPr marL="2194560" indent="0">
              <a:buNone/>
              <a:defRPr sz="9600" b="1"/>
            </a:lvl2pPr>
            <a:lvl3pPr marL="4389120" indent="0">
              <a:buNone/>
              <a:defRPr sz="88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4" cy="18966184"/>
          </a:xfrm>
        </p:spPr>
        <p:txBody>
          <a:bodyPr/>
          <a:lstStyle>
            <a:lvl1pPr>
              <a:defRPr sz="11500"/>
            </a:lvl1pPr>
            <a:lvl2pPr>
              <a:defRPr sz="9600"/>
            </a:lvl2pPr>
            <a:lvl3pPr>
              <a:defRPr sz="88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4" y="7368542"/>
            <a:ext cx="19400520" cy="3070858"/>
          </a:xfrm>
        </p:spPr>
        <p:txBody>
          <a:bodyPr anchor="b"/>
          <a:lstStyle>
            <a:lvl1pPr marL="0" indent="0">
              <a:buNone/>
              <a:defRPr sz="11500" b="1"/>
            </a:lvl1pPr>
            <a:lvl2pPr marL="2194560" indent="0">
              <a:buNone/>
              <a:defRPr sz="9600" b="1"/>
            </a:lvl2pPr>
            <a:lvl3pPr marL="4389120" indent="0">
              <a:buNone/>
              <a:defRPr sz="88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4" y="10439400"/>
            <a:ext cx="19400520" cy="18966184"/>
          </a:xfrm>
        </p:spPr>
        <p:txBody>
          <a:bodyPr/>
          <a:lstStyle>
            <a:lvl1pPr>
              <a:defRPr sz="11500"/>
            </a:lvl1pPr>
            <a:lvl2pPr>
              <a:defRPr sz="9600"/>
            </a:lvl2pPr>
            <a:lvl3pPr>
              <a:defRPr sz="88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8228EF-D3E4-CC42-87AC-1C29BCE32A4E}" type="datetimeFigureOut">
              <a:rPr lang="en-US" smtClean="0"/>
              <a:pPr/>
              <a:t>1/31/13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CA759E6-71AF-5047-8C0D-F40BC7C77D5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8228EF-D3E4-CC42-87AC-1C29BCE32A4E}" type="datetimeFigureOut">
              <a:rPr lang="en-US" smtClean="0"/>
              <a:pPr/>
              <a:t>1/31/13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CA759E6-71AF-5047-8C0D-F40BC7C77D5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228EF-D3E4-CC42-87AC-1C29BCE32A4E}" type="datetimeFigureOut">
              <a:rPr lang="en-US" smtClean="0"/>
              <a:pPr/>
              <a:t>1/31/13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CA759E6-71AF-5047-8C0D-F40BC7C77D5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2" y="1310640"/>
            <a:ext cx="14439904"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2"/>
            <a:ext cx="24536400" cy="28094944"/>
          </a:xfrm>
        </p:spPr>
        <p:txBody>
          <a:bodyPr/>
          <a:lstStyle>
            <a:lvl1pPr>
              <a:defRPr sz="15400"/>
            </a:lvl1pPr>
            <a:lvl2pPr>
              <a:defRPr sz="136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2" y="6888482"/>
            <a:ext cx="14439904" cy="22517104"/>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8228EF-D3E4-CC42-87AC-1C29BCE32A4E}" type="datetimeFigureOut">
              <a:rPr lang="en-US" smtClean="0"/>
              <a:pPr/>
              <a:t>1/31/13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A759E6-71AF-5047-8C0D-F40BC7C77D5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5" y="23042880"/>
            <a:ext cx="26334720" cy="2720344"/>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5" y="2941320"/>
            <a:ext cx="26334720" cy="19751040"/>
          </a:xfrm>
        </p:spPr>
        <p:txBody>
          <a:bodyPr/>
          <a:lstStyle>
            <a:lvl1pPr marL="0" indent="0">
              <a:buNone/>
              <a:defRPr sz="15400"/>
            </a:lvl1pPr>
            <a:lvl2pPr marL="2194560" indent="0">
              <a:buNone/>
              <a:defRPr sz="136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dirty="0"/>
          </a:p>
        </p:txBody>
      </p:sp>
      <p:sp>
        <p:nvSpPr>
          <p:cNvPr id="4" name="Text Placeholder 3"/>
          <p:cNvSpPr>
            <a:spLocks noGrp="1"/>
          </p:cNvSpPr>
          <p:nvPr>
            <p:ph type="body" sz="half" idx="2"/>
          </p:nvPr>
        </p:nvSpPr>
        <p:spPr>
          <a:xfrm>
            <a:off x="8602985"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8228EF-D3E4-CC42-87AC-1C29BCE32A4E}" type="datetimeFigureOut">
              <a:rPr lang="en-US" smtClean="0"/>
              <a:pPr/>
              <a:t>1/31/13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A759E6-71AF-5047-8C0D-F40BC7C77D5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63000">
              <a:schemeClr val="accent6"/>
            </a:gs>
            <a:gs pos="50000">
              <a:schemeClr val="accent6">
                <a:lumMod val="75000"/>
                <a:alpha val="33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1"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2"/>
            <a:ext cx="39502081" cy="21724624"/>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4"/>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8A8228EF-D3E4-CC42-87AC-1C29BCE32A4E}" type="datetimeFigureOut">
              <a:rPr lang="en-US" smtClean="0"/>
              <a:pPr/>
              <a:t>1/31/13</a:t>
            </a:fld>
            <a:endParaRPr lang="en-US" dirty="0"/>
          </a:p>
        </p:txBody>
      </p:sp>
      <p:sp>
        <p:nvSpPr>
          <p:cNvPr id="5" name="Footer Placeholder 4"/>
          <p:cNvSpPr>
            <a:spLocks noGrp="1"/>
          </p:cNvSpPr>
          <p:nvPr>
            <p:ph type="ftr" sz="quarter" idx="3"/>
          </p:nvPr>
        </p:nvSpPr>
        <p:spPr>
          <a:xfrm>
            <a:off x="14996161" y="30510484"/>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0" y="30510484"/>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1CA759E6-71AF-5047-8C0D-F40BC7C77D59}"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6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800" kern="1200">
          <a:solidFill>
            <a:schemeClr val="tx1"/>
          </a:solidFill>
          <a:latin typeface="+mn-lt"/>
          <a:ea typeface="+mn-ea"/>
          <a:cs typeface="+mn-cs"/>
        </a:defRPr>
      </a:lvl1pPr>
      <a:lvl2pPr marL="2194560" algn="l" defTabSz="2194560" rtl="0" eaLnBrk="1" latinLnBrk="0" hangingPunct="1">
        <a:defRPr sz="8800" kern="1200">
          <a:solidFill>
            <a:schemeClr val="tx1"/>
          </a:solidFill>
          <a:latin typeface="+mn-lt"/>
          <a:ea typeface="+mn-ea"/>
          <a:cs typeface="+mn-cs"/>
        </a:defRPr>
      </a:lvl2pPr>
      <a:lvl3pPr marL="4389120" algn="l" defTabSz="2194560" rtl="0" eaLnBrk="1" latinLnBrk="0" hangingPunct="1">
        <a:defRPr sz="8800" kern="1200">
          <a:solidFill>
            <a:schemeClr val="tx1"/>
          </a:solidFill>
          <a:latin typeface="+mn-lt"/>
          <a:ea typeface="+mn-ea"/>
          <a:cs typeface="+mn-cs"/>
        </a:defRPr>
      </a:lvl3pPr>
      <a:lvl4pPr marL="6583680" algn="l" defTabSz="2194560" rtl="0" eaLnBrk="1" latinLnBrk="0" hangingPunct="1">
        <a:defRPr sz="8800" kern="1200">
          <a:solidFill>
            <a:schemeClr val="tx1"/>
          </a:solidFill>
          <a:latin typeface="+mn-lt"/>
          <a:ea typeface="+mn-ea"/>
          <a:cs typeface="+mn-cs"/>
        </a:defRPr>
      </a:lvl4pPr>
      <a:lvl5pPr marL="8778240" algn="l" defTabSz="2194560" rtl="0" eaLnBrk="1" latinLnBrk="0" hangingPunct="1">
        <a:defRPr sz="8800" kern="1200">
          <a:solidFill>
            <a:schemeClr val="tx1"/>
          </a:solidFill>
          <a:latin typeface="+mn-lt"/>
          <a:ea typeface="+mn-ea"/>
          <a:cs typeface="+mn-cs"/>
        </a:defRPr>
      </a:lvl5pPr>
      <a:lvl6pPr marL="10972800" algn="l" defTabSz="2194560" rtl="0" eaLnBrk="1" latinLnBrk="0" hangingPunct="1">
        <a:defRPr sz="8800" kern="1200">
          <a:solidFill>
            <a:schemeClr val="tx1"/>
          </a:solidFill>
          <a:latin typeface="+mn-lt"/>
          <a:ea typeface="+mn-ea"/>
          <a:cs typeface="+mn-cs"/>
        </a:defRPr>
      </a:lvl6pPr>
      <a:lvl7pPr marL="13167360" algn="l" defTabSz="2194560" rtl="0" eaLnBrk="1" latinLnBrk="0" hangingPunct="1">
        <a:defRPr sz="8800" kern="1200">
          <a:solidFill>
            <a:schemeClr val="tx1"/>
          </a:solidFill>
          <a:latin typeface="+mn-lt"/>
          <a:ea typeface="+mn-ea"/>
          <a:cs typeface="+mn-cs"/>
        </a:defRPr>
      </a:lvl7pPr>
      <a:lvl8pPr marL="15361920" algn="l" defTabSz="2194560" rtl="0" eaLnBrk="1" latinLnBrk="0" hangingPunct="1">
        <a:defRPr sz="8800" kern="1200">
          <a:solidFill>
            <a:schemeClr val="tx1"/>
          </a:solidFill>
          <a:latin typeface="+mn-lt"/>
          <a:ea typeface="+mn-ea"/>
          <a:cs typeface="+mn-cs"/>
        </a:defRPr>
      </a:lvl8pPr>
      <a:lvl9pPr marL="17556480" algn="l" defTabSz="2194560"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7.png"/><Relationship Id="rId20" Type="http://schemas.openxmlformats.org/officeDocument/2006/relationships/image" Target="../media/image16.png"/><Relationship Id="rId21" Type="http://schemas.openxmlformats.org/officeDocument/2006/relationships/image" Target="../media/image17.png"/><Relationship Id="rId22" Type="http://schemas.openxmlformats.org/officeDocument/2006/relationships/image" Target="../media/image18.png"/><Relationship Id="rId23" Type="http://schemas.openxmlformats.org/officeDocument/2006/relationships/image" Target="../media/image19.png"/><Relationship Id="rId24" Type="http://schemas.openxmlformats.org/officeDocument/2006/relationships/image" Target="../media/image20.png"/><Relationship Id="rId25" Type="http://schemas.openxmlformats.org/officeDocument/2006/relationships/image" Target="../media/image21.gif"/><Relationship Id="rId26" Type="http://schemas.openxmlformats.org/officeDocument/2006/relationships/image" Target="../media/image22.png"/><Relationship Id="rId27" Type="http://schemas.openxmlformats.org/officeDocument/2006/relationships/image" Target="../media/image23.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chart" Target="../charts/chart1.xml"/><Relationship Id="rId19" Type="http://schemas.openxmlformats.org/officeDocument/2006/relationships/chart" Target="../charts/chart2.xm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a="http://schemas.openxmlformats.org/drawingml/2006/main" xmlns:r="http://schemas.openxmlformats.org/officeDocument/2006/relationships" xmlns:p="http://schemas.openxmlformats.org/presentationml/2006/main" xmlns:mc="http://schemas.openxmlformats.org/markup-compatibility/2006" xmlns:mv="urn:schemas-microsoft-com:mac:vml" xmlns:p14="http://schemas.microsoft.com/office/powerpoint/2010/main" xmlns="" val="1031980033"/>
              </p:ext>
            </p:extLst>
          </p:nvPr>
        </p:nvGraphicFramePr>
        <p:xfrm>
          <a:off x="28690" y="-117907"/>
          <a:ext cx="43952229" cy="33025175"/>
        </p:xfrm>
        <a:graphic>
          <a:graphicData uri="http://schemas.openxmlformats.org/drawingml/2006/table">
            <a:tbl>
              <a:tblPr firstRow="1" bandRow="1">
                <a:tableStyleId>{5C22544A-7EE6-4342-B048-85BDC9FD1C3A}</a:tableStyleId>
              </a:tblPr>
              <a:tblGrid>
                <a:gridCol w="10202706"/>
                <a:gridCol w="910996"/>
                <a:gridCol w="8646830"/>
                <a:gridCol w="1394379"/>
                <a:gridCol w="469963"/>
                <a:gridCol w="11222700"/>
                <a:gridCol w="11104655"/>
              </a:tblGrid>
              <a:tr h="1710042">
                <a:tc rowSpan="2">
                  <a:txBody>
                    <a:bodyPr/>
                    <a:lstStyle/>
                    <a:p>
                      <a:pPr algn="r"/>
                      <a:endParaRPr lang="en-US" sz="1800" b="0" dirty="0">
                        <a:solidFill>
                          <a:schemeClr val="bg1"/>
                        </a:solidFill>
                        <a:latin typeface="Times" pitchFamily="18" charset="0"/>
                        <a:cs typeface="Times" pitchFamily="18" charset="0"/>
                      </a:endParaRPr>
                    </a:p>
                  </a:txBody>
                  <a:tcPr marL="444509" marR="444509" marT="222256" marB="22225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marL="469900" marR="0" indent="0" algn="l" defTabSz="457200" rtl="0" eaLnBrk="1" fontAlgn="auto" latinLnBrk="0" hangingPunct="1">
                        <a:lnSpc>
                          <a:spcPct val="100000"/>
                        </a:lnSpc>
                        <a:spcBef>
                          <a:spcPts val="0"/>
                        </a:spcBef>
                        <a:spcAft>
                          <a:spcPts val="0"/>
                        </a:spcAft>
                        <a:buClrTx/>
                        <a:buSzTx/>
                        <a:buFontTx/>
                        <a:buNone/>
                        <a:tabLst/>
                        <a:defRPr/>
                      </a:pPr>
                      <a:r>
                        <a:rPr lang="en-US" sz="8000" b="0" kern="1200" dirty="0" smtClean="0">
                          <a:solidFill>
                            <a:schemeClr val="bg1"/>
                          </a:solidFill>
                          <a:latin typeface="Impact" pitchFamily="34" charset="0"/>
                          <a:ea typeface="+mn-ea"/>
                          <a:cs typeface="Times" pitchFamily="18" charset="0"/>
                        </a:rPr>
                        <a:t>Lessons from a Summer PET Course for In-service K-12 Teachers</a:t>
                      </a:r>
                      <a:endParaRPr lang="en-US" sz="8000" b="0" dirty="0">
                        <a:solidFill>
                          <a:schemeClr val="bg1"/>
                        </a:solidFill>
                        <a:latin typeface="Impact" pitchFamily="34" charset="0"/>
                        <a:cs typeface="Times" pitchFamily="18" charset="0"/>
                      </a:endParaRPr>
                    </a:p>
                  </a:txBody>
                  <a:tcPr marL="444509" marR="444509" marT="222256" marB="22225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427123">
                <a:tc vMerge="1">
                  <a:txBody>
                    <a:bodyPr/>
                    <a:lstStyle/>
                    <a:p>
                      <a:pPr algn="r"/>
                      <a:endParaRPr lang="en-US" sz="2400" b="0" dirty="0">
                        <a:solidFill>
                          <a:schemeClr val="tx1"/>
                        </a:solidFill>
                        <a:latin typeface="Times" pitchFamily="18" charset="0"/>
                        <a:cs typeface="Times"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gridSpan="6">
                  <a:txBody>
                    <a:bodyPr/>
                    <a:lstStyle/>
                    <a:p>
                      <a:pPr marL="469900" marR="0" indent="0" algn="l" defTabSz="457200" rtl="0" eaLnBrk="1" fontAlgn="auto" latinLnBrk="0" hangingPunct="1">
                        <a:lnSpc>
                          <a:spcPct val="100000"/>
                        </a:lnSpc>
                        <a:spcBef>
                          <a:spcPts val="0"/>
                        </a:spcBef>
                        <a:spcAft>
                          <a:spcPts val="0"/>
                        </a:spcAft>
                        <a:buClrTx/>
                        <a:buSzTx/>
                        <a:buFontTx/>
                        <a:buNone/>
                        <a:tabLst/>
                        <a:defRPr/>
                      </a:pPr>
                      <a:r>
                        <a:rPr lang="en-US" sz="5400" b="0" dirty="0" smtClean="0">
                          <a:solidFill>
                            <a:schemeClr val="bg1"/>
                          </a:solidFill>
                          <a:latin typeface="Impact" pitchFamily="34" charset="0"/>
                          <a:cs typeface="Times" pitchFamily="18" charset="0"/>
                        </a:rPr>
                        <a:t>Justin Snook, Dan M</a:t>
                      </a:r>
                      <a:r>
                        <a:rPr lang="en-US" sz="5400" b="0" baseline="30000" dirty="0" smtClean="0">
                          <a:solidFill>
                            <a:schemeClr val="bg1"/>
                          </a:solidFill>
                          <a:latin typeface="Impact" pitchFamily="34" charset="0"/>
                          <a:cs typeface="Times" pitchFamily="18" charset="0"/>
                        </a:rPr>
                        <a:t>ac</a:t>
                      </a:r>
                      <a:r>
                        <a:rPr lang="en-US" sz="5400" b="0" dirty="0" smtClean="0">
                          <a:solidFill>
                            <a:schemeClr val="bg1"/>
                          </a:solidFill>
                          <a:latin typeface="Impact" pitchFamily="34" charset="0"/>
                          <a:cs typeface="Times" pitchFamily="18" charset="0"/>
                        </a:rPr>
                        <a:t>Isaac, David Abbott &amp; Kathleen Falconer</a:t>
                      </a:r>
                      <a:r>
                        <a:rPr lang="en-US" sz="5400" b="0" baseline="0" dirty="0" smtClean="0">
                          <a:solidFill>
                            <a:schemeClr val="bg1"/>
                          </a:solidFill>
                          <a:latin typeface="Impact" pitchFamily="34" charset="0"/>
                          <a:cs typeface="Times" pitchFamily="18" charset="0"/>
                        </a:rPr>
                        <a:t>   </a:t>
                      </a:r>
                    </a:p>
                    <a:p>
                      <a:pPr marL="469900" marR="0" indent="0" algn="l" defTabSz="457200" rtl="0" eaLnBrk="1" fontAlgn="auto" latinLnBrk="0" hangingPunct="1">
                        <a:lnSpc>
                          <a:spcPct val="100000"/>
                        </a:lnSpc>
                        <a:spcBef>
                          <a:spcPts val="0"/>
                        </a:spcBef>
                        <a:spcAft>
                          <a:spcPts val="0"/>
                        </a:spcAft>
                        <a:buClrTx/>
                        <a:buSzTx/>
                        <a:buFontTx/>
                        <a:buNone/>
                        <a:tabLst/>
                        <a:defRPr/>
                      </a:pPr>
                      <a:r>
                        <a:rPr lang="en-US" sz="4800" b="0" dirty="0" smtClean="0">
                          <a:solidFill>
                            <a:schemeClr val="bg1"/>
                          </a:solidFill>
                          <a:latin typeface="Impact" pitchFamily="34" charset="0"/>
                          <a:cs typeface="Times" pitchFamily="18" charset="0"/>
                        </a:rPr>
                        <a:t>SUNY-Buffalo State</a:t>
                      </a:r>
                      <a:r>
                        <a:rPr lang="en-US" sz="4800" b="0" baseline="0" dirty="0" smtClean="0">
                          <a:solidFill>
                            <a:schemeClr val="bg1"/>
                          </a:solidFill>
                          <a:latin typeface="Impact" pitchFamily="34" charset="0"/>
                          <a:cs typeface="Times" pitchFamily="18" charset="0"/>
                        </a:rPr>
                        <a:t> College Department of Physics</a:t>
                      </a:r>
                    </a:p>
                    <a:p>
                      <a:pPr marL="469900" marR="0" indent="0" algn="l" defTabSz="457200" rtl="0" eaLnBrk="1" fontAlgn="auto" latinLnBrk="0" hangingPunct="1">
                        <a:lnSpc>
                          <a:spcPct val="100000"/>
                        </a:lnSpc>
                        <a:spcBef>
                          <a:spcPts val="0"/>
                        </a:spcBef>
                        <a:spcAft>
                          <a:spcPts val="0"/>
                        </a:spcAft>
                        <a:buClrTx/>
                        <a:buSzTx/>
                        <a:buFontTx/>
                        <a:buNone/>
                        <a:tabLst/>
                        <a:defRPr/>
                      </a:pPr>
                      <a:r>
                        <a:rPr lang="en-US" sz="3600" b="0" baseline="0" dirty="0" smtClean="0">
                          <a:solidFill>
                            <a:schemeClr val="bg1"/>
                          </a:solidFill>
                          <a:latin typeface="Impact"/>
                          <a:cs typeface="Impact"/>
                        </a:rPr>
                        <a:t>snookj01@mail.bufalostate.edu, </a:t>
                      </a:r>
                      <a:r>
                        <a:rPr lang="en-US" sz="3600" dirty="0" smtClean="0">
                          <a:solidFill>
                            <a:schemeClr val="bg1"/>
                          </a:solidFill>
                          <a:latin typeface="Impact"/>
                          <a:cs typeface="Impact"/>
                        </a:rPr>
                        <a:t>danmacisaac@gmail.com</a:t>
                      </a:r>
                      <a:endParaRPr lang="en-US" sz="3600" b="0" baseline="0" dirty="0" smtClean="0">
                        <a:solidFill>
                          <a:schemeClr val="bg1"/>
                        </a:solidFill>
                        <a:latin typeface="Impact"/>
                        <a:cs typeface="Impact"/>
                      </a:endParaRPr>
                    </a:p>
                  </a:txBody>
                  <a:tcPr marL="444509" marR="444509" marT="222256" marB="22225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r>
              <a:tr h="2149857">
                <a:tc>
                  <a:txBody>
                    <a:bodyPr/>
                    <a:lstStyle/>
                    <a:p>
                      <a:pPr algn="r"/>
                      <a:endParaRPr lang="en-US" sz="800" b="0" dirty="0">
                        <a:solidFill>
                          <a:schemeClr val="bg1"/>
                        </a:solidFill>
                        <a:latin typeface="Times" pitchFamily="18" charset="0"/>
                        <a:cs typeface="Times" pitchFamily="18" charset="0"/>
                      </a:endParaRPr>
                    </a:p>
                  </a:txBody>
                  <a:tcPr marL="444509" marR="444509" marT="222256" marB="22225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127918">
                <a:tc rowSpan="2" gridSpan="2">
                  <a:txBody>
                    <a:bodyPr/>
                    <a:lstStyle/>
                    <a:p>
                      <a:pPr marL="115888" indent="0" algn="l">
                        <a:spcAft>
                          <a:spcPts val="600"/>
                        </a:spcAft>
                      </a:pPr>
                      <a:r>
                        <a:rPr lang="en-US" sz="1800" dirty="0" smtClean="0">
                          <a:solidFill>
                            <a:schemeClr val="bg1"/>
                          </a:solidFill>
                          <a:latin typeface="Helvetica" pitchFamily="34" charset="0"/>
                          <a:cs typeface="Helvetica" pitchFamily="34" charset="0"/>
                        </a:rPr>
                        <a:t>In summer 2012, fifteen K-12 teachers from struggling, low-income schools in an urban school district attended a two-week, credit-bearing course at SUNY Buffalo State College using the Physics and Everyday Thinking (PET) curriculum by Goldberg et al. The course featured whiteboard driven discourse and significant use of hands-on activities linked to </a:t>
                      </a:r>
                      <a:r>
                        <a:rPr lang="en-US" sz="1800" dirty="0" err="1" smtClean="0">
                          <a:solidFill>
                            <a:schemeClr val="bg1"/>
                          </a:solidFill>
                          <a:latin typeface="Helvetica" pitchFamily="34" charset="0"/>
                          <a:cs typeface="Helvetica" pitchFamily="34" charset="0"/>
                        </a:rPr>
                        <a:t>probeware</a:t>
                      </a:r>
                      <a:r>
                        <a:rPr lang="en-US" sz="1800" dirty="0" smtClean="0">
                          <a:solidFill>
                            <a:schemeClr val="bg1"/>
                          </a:solidFill>
                          <a:latin typeface="Helvetica" pitchFamily="34" charset="0"/>
                          <a:cs typeface="Helvetica" pitchFamily="34" charset="0"/>
                        </a:rPr>
                        <a:t> and simulations, all of which were unfamiliar to the participants. We reported on pre and post PET diagnostic data and student learning journals. Additional course characterization from video and instructors' comments were included. Findings and lessons learned was presented for this and similar courses. </a:t>
                      </a:r>
                    </a:p>
                    <a:p>
                      <a:pPr marL="115888" indent="0" algn="l">
                        <a:spcAft>
                          <a:spcPts val="600"/>
                        </a:spcAft>
                      </a:pPr>
                      <a:endParaRPr lang="en-US" sz="1400" dirty="0" smtClean="0">
                        <a:solidFill>
                          <a:schemeClr val="bg1"/>
                        </a:solidFill>
                        <a:latin typeface="Helvetica" pitchFamily="34" charset="0"/>
                        <a:cs typeface="Helvetica" pitchFamily="34" charset="0"/>
                      </a:endParaRPr>
                    </a:p>
                    <a:p>
                      <a:pPr marL="115888" indent="0" algn="l">
                        <a:spcAft>
                          <a:spcPts val="600"/>
                        </a:spcAft>
                      </a:pPr>
                      <a:r>
                        <a:rPr lang="en-US" sz="1200" dirty="0" smtClean="0">
                          <a:solidFill>
                            <a:schemeClr val="bg1"/>
                          </a:solidFill>
                          <a:latin typeface="Helvetica" pitchFamily="34" charset="0"/>
                          <a:cs typeface="Helvetica" pitchFamily="34" charset="0"/>
                        </a:rPr>
                        <a:t>This activity was sponsored by the Integrated</a:t>
                      </a:r>
                      <a:r>
                        <a:rPr lang="en-US" sz="1200" baseline="0" dirty="0" smtClean="0">
                          <a:solidFill>
                            <a:schemeClr val="bg1"/>
                          </a:solidFill>
                          <a:latin typeface="Helvetica" pitchFamily="34" charset="0"/>
                          <a:cs typeface="Helvetica" pitchFamily="34" charset="0"/>
                        </a:rPr>
                        <a:t> Science and Engineering Partnership (ISEP), </a:t>
                      </a:r>
                      <a:r>
                        <a:rPr lang="en-US" sz="1200" dirty="0" smtClean="0">
                          <a:solidFill>
                            <a:schemeClr val="bg1"/>
                          </a:solidFill>
                          <a:latin typeface="Helvetica" pitchFamily="34" charset="0"/>
                          <a:cs typeface="Helvetica" pitchFamily="34" charset="0"/>
                        </a:rPr>
                        <a:t>NSF-MSP project DUE-1102998. Any opinions, findings, conclusions or recommendations presented are only those of the presenter grantee/researcher, author, or agency employee; and do not necessarily reflect the views of the National Science Foundation.</a:t>
                      </a:r>
                    </a:p>
                  </a:txBody>
                  <a:tcPr marL="444509" marR="444509" marT="222256" marB="22225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en-US"/>
                    </a:p>
                  </a:txBody>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400" b="1" u="sng" baseline="0" dirty="0" smtClean="0">
                          <a:solidFill>
                            <a:schemeClr val="bg1"/>
                          </a:solidFill>
                          <a:latin typeface="Helvetica" pitchFamily="34" charset="0"/>
                          <a:cs typeface="Helvetica" pitchFamily="34" charset="0"/>
                        </a:rPr>
                        <a:t>Qualitative Data</a:t>
                      </a:r>
                    </a:p>
                  </a:txBody>
                  <a:tcPr marL="444509" marR="444509" marT="222256" marB="22225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smtClean="0">
                        <a:ln>
                          <a:noFill/>
                        </a:ln>
                        <a:solidFill>
                          <a:schemeClr val="bg1"/>
                        </a:solidFill>
                        <a:effectLst/>
                        <a:uLnTx/>
                        <a:uFillTx/>
                        <a:latin typeface="Helvetica" pitchFamily="34" charset="0"/>
                        <a:ea typeface="+mn-ea"/>
                        <a:cs typeface="Helvetica" pitchFamily="34" charset="0"/>
                      </a:endParaRPr>
                    </a:p>
                  </a:txBody>
                  <a:tcPr marL="444509" marR="444509" marT="222256" marB="22225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114300" marR="0" lvl="0" indent="0" algn="l" defTabSz="457200" rtl="0" eaLnBrk="1" fontAlgn="auto" latinLnBrk="0" hangingPunct="1">
                        <a:lnSpc>
                          <a:spcPct val="100000"/>
                        </a:lnSpc>
                        <a:spcBef>
                          <a:spcPts val="0"/>
                        </a:spcBef>
                        <a:spcAft>
                          <a:spcPts val="0"/>
                        </a:spcAft>
                        <a:buClrTx/>
                        <a:buSzTx/>
                        <a:buFontTx/>
                        <a:buNone/>
                        <a:tabLst/>
                        <a:defRPr/>
                      </a:pPr>
                      <a:endParaRPr lang="en-US" sz="1800" b="0" u="none" dirty="0" smtClean="0">
                        <a:solidFill>
                          <a:schemeClr val="bg1"/>
                        </a:solidFill>
                        <a:latin typeface="Helvetica" pitchFamily="34" charset="0"/>
                        <a:cs typeface="Helvetica" pitchFamily="34" charset="0"/>
                      </a:endParaRPr>
                    </a:p>
                  </a:txBody>
                  <a:tcPr marL="444509" marR="444509" marT="222256" marB="22225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869494">
                <a:tc gridSpan="2" vMerge="1">
                  <a:txBody>
                    <a:bodyPr/>
                    <a:lstStyle/>
                    <a:p>
                      <a:endParaRPr lang="en-US"/>
                    </a:p>
                  </a:txBody>
                  <a:tcPr/>
                </a:tc>
                <a:tc hMerge="1" vMerge="1">
                  <a:txBody>
                    <a:bodyPr/>
                    <a:lstStyle/>
                    <a:p>
                      <a:endParaRPr lang="en-US"/>
                    </a:p>
                  </a:txBody>
                  <a:tcPr/>
                </a:tc>
                <a:tc rowSpan="3" gridSpan="3">
                  <a:txBody>
                    <a:bodyPr/>
                    <a:lstStyle/>
                    <a:p>
                      <a:pPr marL="0" indent="0" algn="ctr">
                        <a:tabLst/>
                      </a:pPr>
                      <a:r>
                        <a:rPr lang="en-US" sz="2800" b="1" u="none" dirty="0" smtClean="0">
                          <a:solidFill>
                            <a:schemeClr val="bg1"/>
                          </a:solidFill>
                          <a:latin typeface="Helvetica" pitchFamily="34" charset="0"/>
                          <a:cs typeface="Helvetica" pitchFamily="34" charset="0"/>
                        </a:rPr>
                        <a:t>Examples of Less Reflective Student Journal</a:t>
                      </a:r>
                      <a:r>
                        <a:rPr lang="en-US" sz="2800" b="1" u="none" baseline="0" dirty="0" smtClean="0">
                          <a:solidFill>
                            <a:schemeClr val="bg1"/>
                          </a:solidFill>
                          <a:latin typeface="Helvetica" pitchFamily="34" charset="0"/>
                          <a:cs typeface="Helvetica" pitchFamily="34" charset="0"/>
                        </a:rPr>
                        <a:t> Entries</a:t>
                      </a:r>
                      <a:endParaRPr lang="en-US" sz="2800" b="1" u="none" dirty="0" smtClean="0">
                        <a:solidFill>
                          <a:schemeClr val="bg1"/>
                        </a:solidFill>
                        <a:latin typeface="Helvetica" pitchFamily="34" charset="0"/>
                        <a:cs typeface="Helvetica" pitchFamily="34" charset="0"/>
                      </a:endParaRPr>
                    </a:p>
                    <a:p>
                      <a:pPr marL="115888" indent="0" algn="just">
                        <a:tabLst>
                          <a:tab pos="114300" algn="l"/>
                        </a:tabLst>
                      </a:pPr>
                      <a:endParaRPr lang="en-US" sz="2800" b="0" u="none" dirty="0" smtClean="0">
                        <a:solidFill>
                          <a:schemeClr val="bg1"/>
                        </a:solidFill>
                        <a:latin typeface="Helvetica" pitchFamily="34" charset="0"/>
                        <a:cs typeface="Helvetica" pitchFamily="34" charset="0"/>
                      </a:endParaRPr>
                    </a:p>
                  </a:txBody>
                  <a:tcPr marL="444509" marR="444509" marT="222256" marB="22225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hMerge="1">
                  <a:txBody>
                    <a:bodyPr/>
                    <a:lstStyle/>
                    <a:p>
                      <a:endParaRPr lang="en-US"/>
                    </a:p>
                  </a:txBody>
                  <a:tcPr/>
                </a:tc>
                <a:tc rowSpan="3" hMerge="1">
                  <a:txBody>
                    <a:bodyPr/>
                    <a:lstStyle/>
                    <a:p>
                      <a:endParaRPr lang="en-US"/>
                    </a:p>
                  </a:txBody>
                  <a:tcPr/>
                </a:tc>
                <a:tc rowSpan="3">
                  <a:txBody>
                    <a:bodyPr/>
                    <a:lstStyle/>
                    <a:p>
                      <a:pPr marL="0" marR="0" indent="0" algn="ctr" defTabSz="1463040" rtl="0" eaLnBrk="1" fontAlgn="auto" latinLnBrk="0" hangingPunct="1">
                        <a:lnSpc>
                          <a:spcPct val="100000"/>
                        </a:lnSpc>
                        <a:spcBef>
                          <a:spcPts val="0"/>
                        </a:spcBef>
                        <a:spcAft>
                          <a:spcPts val="0"/>
                        </a:spcAft>
                        <a:buClrTx/>
                        <a:buSzTx/>
                        <a:buFontTx/>
                        <a:buNone/>
                        <a:tabLst/>
                        <a:defRPr/>
                      </a:pPr>
                      <a:r>
                        <a:rPr lang="en-US" sz="2800" b="1" u="none" dirty="0" smtClean="0">
                          <a:solidFill>
                            <a:schemeClr val="bg1"/>
                          </a:solidFill>
                          <a:latin typeface="Helvetica" pitchFamily="34" charset="0"/>
                          <a:cs typeface="Helvetica" pitchFamily="34" charset="0"/>
                        </a:rPr>
                        <a:t>Examples of More </a:t>
                      </a:r>
                      <a:r>
                        <a:rPr lang="en-US" sz="2800" b="1" u="none" baseline="0" dirty="0" smtClean="0">
                          <a:solidFill>
                            <a:schemeClr val="bg1"/>
                          </a:solidFill>
                          <a:latin typeface="Helvetica" pitchFamily="34" charset="0"/>
                          <a:cs typeface="Helvetica" pitchFamily="34" charset="0"/>
                        </a:rPr>
                        <a:t>Reflective</a:t>
                      </a:r>
                      <a:r>
                        <a:rPr lang="en-US" sz="2800" b="1" u="none" dirty="0" smtClean="0">
                          <a:solidFill>
                            <a:schemeClr val="bg1"/>
                          </a:solidFill>
                          <a:latin typeface="Helvetica" pitchFamily="34" charset="0"/>
                          <a:cs typeface="Helvetica" pitchFamily="34" charset="0"/>
                        </a:rPr>
                        <a:t> Student Journal</a:t>
                      </a:r>
                      <a:r>
                        <a:rPr lang="en-US" sz="2800" b="1" u="none" baseline="0" dirty="0" smtClean="0">
                          <a:solidFill>
                            <a:schemeClr val="bg1"/>
                          </a:solidFill>
                          <a:latin typeface="Helvetica" pitchFamily="34" charset="0"/>
                          <a:cs typeface="Helvetica" pitchFamily="34" charset="0"/>
                        </a:rPr>
                        <a:t> Entries</a:t>
                      </a:r>
                      <a:endParaRPr lang="en-US" sz="2800" b="1" u="none" dirty="0" smtClean="0">
                        <a:solidFill>
                          <a:schemeClr val="bg1"/>
                        </a:solidFill>
                        <a:latin typeface="Helvetica" pitchFamily="34" charset="0"/>
                        <a:cs typeface="Helvetica" pitchFamily="34" charset="0"/>
                      </a:endParaRPr>
                    </a:p>
                    <a:p>
                      <a:pPr marL="0" indent="0" algn="just">
                        <a:tabLst/>
                      </a:pPr>
                      <a:endParaRPr lang="en-US" sz="1800" b="0" u="sng" dirty="0" smtClean="0">
                        <a:solidFill>
                          <a:schemeClr val="bg1"/>
                        </a:solidFill>
                        <a:latin typeface="Helvetica" pitchFamily="34" charset="0"/>
                        <a:cs typeface="Helvetica" pitchFamily="34" charset="0"/>
                      </a:endParaRPr>
                    </a:p>
                  </a:txBody>
                  <a:tcPr marL="444509" marR="444509" marT="222256" marB="22225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r>
              <a:tr h="348361">
                <a:tc rowSpan="6"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400" b="1" i="0" u="sng" dirty="0" smtClean="0">
                          <a:solidFill>
                            <a:schemeClr val="bg1"/>
                          </a:solidFill>
                          <a:latin typeface="Helvetica" pitchFamily="34" charset="0"/>
                          <a:cs typeface="Helvetica" pitchFamily="34" charset="0"/>
                        </a:rPr>
                        <a:t>Background</a:t>
                      </a:r>
                    </a:p>
                    <a:p>
                      <a:pPr marL="107950" marR="0" lvl="0" indent="0" algn="l" defTabSz="457200" rtl="0" eaLnBrk="1" fontAlgn="auto" latinLnBrk="0" hangingPunct="1">
                        <a:lnSpc>
                          <a:spcPct val="100000"/>
                        </a:lnSpc>
                        <a:spcBef>
                          <a:spcPts val="0"/>
                        </a:spcBef>
                        <a:spcAft>
                          <a:spcPts val="0"/>
                        </a:spcAft>
                        <a:buClrTx/>
                        <a:buSzTx/>
                        <a:buFontTx/>
                        <a:buNone/>
                        <a:tabLst/>
                        <a:defRPr/>
                      </a:pPr>
                      <a:endParaRPr lang="en-US" sz="1800" i="0" kern="1200" baseline="0" dirty="0" smtClean="0">
                        <a:solidFill>
                          <a:schemeClr val="dk1"/>
                        </a:solidFill>
                        <a:latin typeface="Helvetica" pitchFamily="34" charset="0"/>
                        <a:ea typeface="+mn-ea"/>
                        <a:cs typeface="Helvetica" pitchFamily="34" charset="0"/>
                      </a:endParaRPr>
                    </a:p>
                    <a:p>
                      <a:pPr marL="107950" marR="0" lvl="0" indent="0" algn="l" defTabSz="457200" rtl="0" eaLnBrk="1" fontAlgn="auto" latinLnBrk="0" hangingPunct="1">
                        <a:lnSpc>
                          <a:spcPct val="100000"/>
                        </a:lnSpc>
                        <a:spcBef>
                          <a:spcPts val="0"/>
                        </a:spcBef>
                        <a:spcAft>
                          <a:spcPts val="0"/>
                        </a:spcAft>
                        <a:buClrTx/>
                        <a:buSzTx/>
                        <a:buFontTx/>
                        <a:buNone/>
                        <a:tabLst/>
                        <a:defRPr/>
                      </a:pPr>
                      <a:r>
                        <a:rPr lang="en-US" sz="1800" i="0" kern="1200" baseline="0" dirty="0" smtClean="0">
                          <a:solidFill>
                            <a:schemeClr val="dk1"/>
                          </a:solidFill>
                          <a:latin typeface="Helvetica" pitchFamily="34" charset="0"/>
                          <a:ea typeface="+mn-ea"/>
                          <a:cs typeface="Helvetica" pitchFamily="34" charset="0"/>
                        </a:rPr>
                        <a:t>In September 2011, the NSF targeted MSP: </a:t>
                      </a:r>
                      <a:r>
                        <a:rPr lang="en-US" sz="1800" i="1" kern="1200" baseline="0" dirty="0" smtClean="0">
                          <a:solidFill>
                            <a:schemeClr val="dk1"/>
                          </a:solidFill>
                          <a:latin typeface="Helvetica" pitchFamily="34" charset="0"/>
                          <a:ea typeface="+mn-ea"/>
                          <a:cs typeface="Helvetica" pitchFamily="34" charset="0"/>
                        </a:rPr>
                        <a:t>The University at Buffalo / Buffalo Public Schools (UB / BPS) Interdisciplinary Science and Engineering Partnership</a:t>
                      </a:r>
                      <a:r>
                        <a:rPr lang="en-US" sz="1800" i="0" kern="1200" baseline="0" dirty="0" smtClean="0">
                          <a:solidFill>
                            <a:schemeClr val="dk1"/>
                          </a:solidFill>
                          <a:latin typeface="Helvetica" pitchFamily="34" charset="0"/>
                          <a:ea typeface="+mn-ea"/>
                          <a:cs typeface="Helvetica" pitchFamily="34" charset="0"/>
                        </a:rPr>
                        <a:t> was funded for five years, providing professional development to teachers from twelve high needs urban schools from a large economically and culturally diverse urban system serving over 32,000 students. These twelve schools (including HS, and their feeder middle and elementary schools) were those which have been labeled as </a:t>
                      </a:r>
                      <a:r>
                        <a:rPr lang="en-US" sz="1800" i="1" kern="1200" baseline="0" dirty="0" smtClean="0">
                          <a:solidFill>
                            <a:schemeClr val="dk1"/>
                          </a:solidFill>
                          <a:latin typeface="Helvetica" pitchFamily="34" charset="0"/>
                          <a:ea typeface="+mn-ea"/>
                          <a:cs typeface="Helvetica" pitchFamily="34" charset="0"/>
                        </a:rPr>
                        <a:t>Persistently Low Achieving (PLA) </a:t>
                      </a:r>
                      <a:r>
                        <a:rPr lang="en-US" sz="1800" i="0" kern="1200" baseline="0" dirty="0" smtClean="0">
                          <a:solidFill>
                            <a:schemeClr val="dk1"/>
                          </a:solidFill>
                          <a:latin typeface="Helvetica" pitchFamily="34" charset="0"/>
                          <a:ea typeface="+mn-ea"/>
                          <a:cs typeface="Helvetica" pitchFamily="34" charset="0"/>
                        </a:rPr>
                        <a:t>schools by NYSED and are amongst those struggling most within the BPS system.</a:t>
                      </a:r>
                    </a:p>
                    <a:p>
                      <a:pPr marL="107950" marR="0" lvl="0" indent="0" algn="l" defTabSz="457200" rtl="0" eaLnBrk="1" fontAlgn="auto" latinLnBrk="0" hangingPunct="1">
                        <a:lnSpc>
                          <a:spcPct val="100000"/>
                        </a:lnSpc>
                        <a:spcBef>
                          <a:spcPts val="0"/>
                        </a:spcBef>
                        <a:spcAft>
                          <a:spcPts val="0"/>
                        </a:spcAft>
                        <a:buClrTx/>
                        <a:buSzTx/>
                        <a:buFontTx/>
                        <a:buNone/>
                        <a:tabLst/>
                        <a:defRPr/>
                      </a:pPr>
                      <a:endParaRPr lang="en-US" sz="1800" i="0" kern="1200" baseline="0" dirty="0" smtClean="0">
                        <a:solidFill>
                          <a:schemeClr val="dk1"/>
                        </a:solidFill>
                        <a:latin typeface="Helvetica" pitchFamily="34" charset="0"/>
                        <a:ea typeface="+mn-ea"/>
                        <a:cs typeface="Helvetica" pitchFamily="34" charset="0"/>
                      </a:endParaRPr>
                    </a:p>
                    <a:p>
                      <a:pPr marL="107950" marR="0" lvl="0" indent="0" algn="l" defTabSz="457200" rtl="0" eaLnBrk="1" fontAlgn="auto" latinLnBrk="0" hangingPunct="1">
                        <a:lnSpc>
                          <a:spcPct val="100000"/>
                        </a:lnSpc>
                        <a:spcBef>
                          <a:spcPts val="0"/>
                        </a:spcBef>
                        <a:spcAft>
                          <a:spcPts val="0"/>
                        </a:spcAft>
                        <a:buClrTx/>
                        <a:buSzTx/>
                        <a:buFontTx/>
                        <a:buNone/>
                        <a:tabLst/>
                        <a:defRPr/>
                      </a:pPr>
                      <a:r>
                        <a:rPr lang="en-US" sz="1800" i="0" kern="1200" baseline="0" dirty="0" smtClean="0">
                          <a:solidFill>
                            <a:schemeClr val="dk1"/>
                          </a:solidFill>
                          <a:latin typeface="Helvetica" pitchFamily="34" charset="0"/>
                          <a:ea typeface="+mn-ea"/>
                          <a:cs typeface="Helvetica" pitchFamily="34" charset="0"/>
                        </a:rPr>
                        <a:t>Teachers were encouraged to apply for the two week, four hours per day summer graduate course </a:t>
                      </a:r>
                      <a:r>
                        <a:rPr lang="en-US" sz="1800" i="1" kern="1200" baseline="0" dirty="0" smtClean="0">
                          <a:solidFill>
                            <a:schemeClr val="dk1"/>
                          </a:solidFill>
                          <a:latin typeface="Helvetica" pitchFamily="34" charset="0"/>
                          <a:ea typeface="+mn-ea"/>
                          <a:cs typeface="Helvetica" pitchFamily="34" charset="0"/>
                        </a:rPr>
                        <a:t>PHY594/TED594: Integrated Physics and Engineering for Teachers I,</a:t>
                      </a:r>
                      <a:r>
                        <a:rPr lang="en-US" sz="1800" i="0" kern="1200" baseline="0" dirty="0" smtClean="0">
                          <a:solidFill>
                            <a:schemeClr val="dk1"/>
                          </a:solidFill>
                          <a:latin typeface="Helvetica" pitchFamily="34" charset="0"/>
                          <a:ea typeface="+mn-ea"/>
                          <a:cs typeface="Helvetica" pitchFamily="34" charset="0"/>
                        </a:rPr>
                        <a:t> and those fifteen teachers who applications were selected and who completed the summer received a $1,200 stipend, the PET textbook, tuition, classroom materials, offers of professional development association enrollment and meeting travel support, and a set of whiteboards.  These teachers also have and will continue to receive a total of two days follow up support in their regular school year from a retired master STEM teacher, and through professional learning community enrollment in the schools.</a:t>
                      </a:r>
                    </a:p>
                    <a:p>
                      <a:pPr marL="107950" marR="0" lvl="0" indent="0" algn="l" defTabSz="457200" rtl="0" eaLnBrk="1" fontAlgn="auto" latinLnBrk="0" hangingPunct="1">
                        <a:lnSpc>
                          <a:spcPct val="100000"/>
                        </a:lnSpc>
                        <a:spcBef>
                          <a:spcPts val="0"/>
                        </a:spcBef>
                        <a:spcAft>
                          <a:spcPts val="0"/>
                        </a:spcAft>
                        <a:buClrTx/>
                        <a:buSzTx/>
                        <a:buFontTx/>
                        <a:buNone/>
                        <a:tabLst/>
                        <a:defRPr/>
                      </a:pPr>
                      <a:endParaRPr lang="en-US" sz="1800" i="0" kern="1200" baseline="0" dirty="0" smtClean="0">
                        <a:solidFill>
                          <a:schemeClr val="dk1"/>
                        </a:solidFill>
                        <a:latin typeface="Helvetica" pitchFamily="34" charset="0"/>
                        <a:ea typeface="+mn-ea"/>
                        <a:cs typeface="Helvetica" pitchFamily="34" charset="0"/>
                      </a:endParaRPr>
                    </a:p>
                    <a:p>
                      <a:pPr marL="107950" marR="0" lvl="0" indent="0" algn="l" defTabSz="457200" rtl="0" eaLnBrk="1" fontAlgn="auto" latinLnBrk="0" hangingPunct="1">
                        <a:lnSpc>
                          <a:spcPct val="100000"/>
                        </a:lnSpc>
                        <a:spcBef>
                          <a:spcPts val="0"/>
                        </a:spcBef>
                        <a:spcAft>
                          <a:spcPts val="0"/>
                        </a:spcAft>
                        <a:buClrTx/>
                        <a:buSzTx/>
                        <a:buFontTx/>
                        <a:buNone/>
                        <a:tabLst/>
                        <a:defRPr/>
                      </a:pPr>
                      <a:r>
                        <a:rPr lang="en-US" sz="1800" i="0" kern="1200" baseline="0" dirty="0" smtClean="0">
                          <a:solidFill>
                            <a:schemeClr val="dk1"/>
                          </a:solidFill>
                          <a:latin typeface="Helvetica" pitchFamily="34" charset="0"/>
                          <a:ea typeface="+mn-ea"/>
                          <a:cs typeface="Helvetica" pitchFamily="34" charset="0"/>
                        </a:rPr>
                        <a:t>All fifteen (6 women and 9 men) of these very diverse teachers were fully certified to teach in NYS, though not all had STEM certification, and many had grandfathered certifications predating current rigorous STEM requirements, with nine HS, three MS and three elementary teachers completing the course.  Of these teachers, three (mainly the elementary teachers) identified themselves as non-STEM special education specialists.  The majority of teachers (six of fifteen) identified their STEM specialty as in Biology, Living Environment, Environmental Science or Forensic Science, with the next largest specialty identified as technology education (three of fifteen).  Two teachers each identified with Earth Science and Physics, and one with Math as their STEM specialty.</a:t>
                      </a:r>
                    </a:p>
                    <a:p>
                      <a:pPr marL="107950" marR="0" lvl="0" indent="0" algn="l" defTabSz="457200" rtl="0" eaLnBrk="1" fontAlgn="auto" latinLnBrk="0" hangingPunct="1">
                        <a:lnSpc>
                          <a:spcPct val="100000"/>
                        </a:lnSpc>
                        <a:spcBef>
                          <a:spcPts val="0"/>
                        </a:spcBef>
                        <a:spcAft>
                          <a:spcPts val="0"/>
                        </a:spcAft>
                        <a:buClrTx/>
                        <a:buSzTx/>
                        <a:buFontTx/>
                        <a:buNone/>
                        <a:tabLst/>
                        <a:defRPr/>
                      </a:pPr>
                      <a:endParaRPr lang="en-US" sz="1800" i="0" kern="1200" baseline="0" dirty="0" smtClean="0">
                        <a:solidFill>
                          <a:schemeClr val="dk1"/>
                        </a:solidFill>
                        <a:latin typeface="Helvetica" pitchFamily="34" charset="0"/>
                        <a:ea typeface="+mn-ea"/>
                        <a:cs typeface="Helvetica" pitchFamily="34" charset="0"/>
                      </a:endParaRPr>
                    </a:p>
                    <a:p>
                      <a:pPr marL="107950" marR="0" lvl="0" indent="0" algn="l" defTabSz="457200" rtl="0" eaLnBrk="1" fontAlgn="auto" latinLnBrk="0" hangingPunct="1">
                        <a:lnSpc>
                          <a:spcPct val="100000"/>
                        </a:lnSpc>
                        <a:spcBef>
                          <a:spcPts val="0"/>
                        </a:spcBef>
                        <a:spcAft>
                          <a:spcPts val="0"/>
                        </a:spcAft>
                        <a:buClrTx/>
                        <a:buSzTx/>
                        <a:buFontTx/>
                        <a:buNone/>
                        <a:tabLst/>
                        <a:defRPr/>
                      </a:pPr>
                      <a:r>
                        <a:rPr lang="en-US" sz="1800" i="0" kern="1200" baseline="0" dirty="0" smtClean="0">
                          <a:solidFill>
                            <a:schemeClr val="dk1"/>
                          </a:solidFill>
                          <a:latin typeface="Helvetica" pitchFamily="34" charset="0"/>
                          <a:ea typeface="+mn-ea"/>
                          <a:cs typeface="Helvetica" pitchFamily="34" charset="0"/>
                        </a:rPr>
                        <a:t>The course was taught by a combination of a college faculty (instructor of record was a physics professor) and three highly experienced master teachers specializing in physics and mathematics, two males from BPS and one woman from a local non-BPS public school.  The curriculum was mainly selections from Goldberg, Otero and Robinson’s (2010) energy-centric </a:t>
                      </a:r>
                      <a:r>
                        <a:rPr lang="en-US" sz="1800" i="1" kern="1200" baseline="0" dirty="0" smtClean="0">
                          <a:solidFill>
                            <a:schemeClr val="dk1"/>
                          </a:solidFill>
                          <a:latin typeface="Helvetica" pitchFamily="34" charset="0"/>
                          <a:ea typeface="+mn-ea"/>
                          <a:cs typeface="Helvetica" pitchFamily="34" charset="0"/>
                        </a:rPr>
                        <a:t>Physics and Everyday Thinking (PET)</a:t>
                      </a:r>
                      <a:r>
                        <a:rPr lang="en-US" sz="1800" i="0" kern="1200" baseline="0" dirty="0" smtClean="0">
                          <a:solidFill>
                            <a:schemeClr val="dk1"/>
                          </a:solidFill>
                          <a:latin typeface="Helvetica" pitchFamily="34" charset="0"/>
                          <a:ea typeface="+mn-ea"/>
                          <a:cs typeface="Helvetica" pitchFamily="34" charset="0"/>
                        </a:rPr>
                        <a:t> curriculum.</a:t>
                      </a:r>
                    </a:p>
                  </a:txBody>
                  <a:tcPr marL="444509" marR="444509" marT="222256" marB="22225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6" hMerge="1">
                  <a:txBody>
                    <a:bodyPr/>
                    <a:lstStyle/>
                    <a:p>
                      <a:endParaRPr lang="en-US"/>
                    </a:p>
                  </a:txBody>
                  <a:tcPr/>
                </a:tc>
                <a:tc gridSpan="3" vMerge="1">
                  <a:txBody>
                    <a:bodyPr/>
                    <a:lstStyle/>
                    <a:p>
                      <a:endParaRPr lang="en-US" sz="1900" dirty="0">
                        <a:solidFill>
                          <a:schemeClr val="bg1"/>
                        </a:solidFill>
                        <a:latin typeface="Helvetica" pitchFamily="34" charset="0"/>
                        <a:cs typeface="Helvetica" pitchFamily="34" charset="0"/>
                      </a:endParaRPr>
                    </a:p>
                  </a:txBody>
                  <a:tcPr marL="292608" marR="292608" marT="146304" marB="1463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sz="11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898502">
                <a:tc gridSpan="2"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rowSpan="2">
                  <a:txBody>
                    <a:bodyPr/>
                    <a:lstStyle/>
                    <a:p>
                      <a:pPr marL="114300" marR="0" lvl="0" indent="0" algn="ctr" defTabSz="457200" rtl="0" eaLnBrk="1" fontAlgn="auto" latinLnBrk="0" hangingPunct="1">
                        <a:lnSpc>
                          <a:spcPct val="100000"/>
                        </a:lnSpc>
                        <a:spcBef>
                          <a:spcPts val="0"/>
                        </a:spcBef>
                        <a:spcAft>
                          <a:spcPts val="0"/>
                        </a:spcAft>
                        <a:buClrTx/>
                        <a:buSzTx/>
                        <a:buFontTx/>
                        <a:buNone/>
                        <a:tabLst/>
                        <a:defRPr/>
                      </a:pPr>
                      <a:endParaRPr lang="en-US" sz="1800" b="0" u="none" dirty="0" smtClean="0">
                        <a:solidFill>
                          <a:schemeClr val="bg1"/>
                        </a:solidFill>
                        <a:latin typeface="Helvetica" pitchFamily="34" charset="0"/>
                        <a:cs typeface="Helvetica" pitchFamily="34" charset="0"/>
                      </a:endParaRPr>
                    </a:p>
                  </a:txBody>
                  <a:tcPr marL="444509" marR="444509" marT="222256" marB="22225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719724">
                <a:tc gridSpan="2" vMerge="1">
                  <a:txBody>
                    <a:bodyPr/>
                    <a:lstStyle/>
                    <a:p>
                      <a:endParaRPr lang="en-US"/>
                    </a:p>
                  </a:txBody>
                  <a:tcPr/>
                </a:tc>
                <a:tc hMerge="1" vMerge="1">
                  <a:txBody>
                    <a:bodyPr/>
                    <a:lstStyle/>
                    <a:p>
                      <a:endParaRPr lang="en-US"/>
                    </a:p>
                  </a:txBody>
                  <a:tcPr/>
                </a:tc>
                <a:tc rowSpan="3" gridSpan="3">
                  <a:txBody>
                    <a:bodyPr/>
                    <a:lstStyle/>
                    <a:p>
                      <a:pPr marL="0" marR="0" indent="0" algn="l" defTabSz="1463040" rtl="0" eaLnBrk="1" fontAlgn="auto" latinLnBrk="0" hangingPunct="1">
                        <a:lnSpc>
                          <a:spcPct val="100000"/>
                        </a:lnSpc>
                        <a:spcBef>
                          <a:spcPts val="0"/>
                        </a:spcBef>
                        <a:spcAft>
                          <a:spcPts val="0"/>
                        </a:spcAft>
                        <a:buClrTx/>
                        <a:buSzTx/>
                        <a:buFontTx/>
                        <a:buNone/>
                        <a:tabLst>
                          <a:tab pos="0" algn="l"/>
                        </a:tabLst>
                        <a:defRPr/>
                      </a:pPr>
                      <a:endParaRPr lang="en-US" sz="1800" dirty="0" smtClean="0">
                        <a:solidFill>
                          <a:schemeClr val="bg1"/>
                        </a:solidFill>
                        <a:latin typeface="Helvetica" pitchFamily="34" charset="0"/>
                        <a:cs typeface="Helvetica" pitchFamily="34" charset="0"/>
                      </a:endParaRPr>
                    </a:p>
                    <a:p>
                      <a:pPr marL="0" marR="0" indent="0" algn="l" defTabSz="1463040" rtl="0" eaLnBrk="1" fontAlgn="auto" latinLnBrk="0" hangingPunct="1">
                        <a:lnSpc>
                          <a:spcPct val="100000"/>
                        </a:lnSpc>
                        <a:spcBef>
                          <a:spcPts val="0"/>
                        </a:spcBef>
                        <a:spcAft>
                          <a:spcPts val="0"/>
                        </a:spcAft>
                        <a:buClrTx/>
                        <a:buSzTx/>
                        <a:buFontTx/>
                        <a:buNone/>
                        <a:tabLst>
                          <a:tab pos="0" algn="l"/>
                        </a:tabLst>
                        <a:defRPr/>
                      </a:pPr>
                      <a:endParaRPr lang="en-US" sz="1800" dirty="0" smtClean="0">
                        <a:solidFill>
                          <a:schemeClr val="bg1"/>
                        </a:solidFill>
                        <a:latin typeface="Helvetica" pitchFamily="34" charset="0"/>
                        <a:cs typeface="Helvetica" pitchFamily="34" charset="0"/>
                      </a:endParaRPr>
                    </a:p>
                    <a:p>
                      <a:pPr marL="0" marR="0" indent="0" algn="l" defTabSz="1463040" rtl="0" eaLnBrk="1" fontAlgn="auto" latinLnBrk="0" hangingPunct="1">
                        <a:lnSpc>
                          <a:spcPct val="100000"/>
                        </a:lnSpc>
                        <a:spcBef>
                          <a:spcPts val="0"/>
                        </a:spcBef>
                        <a:spcAft>
                          <a:spcPts val="0"/>
                        </a:spcAft>
                        <a:buClrTx/>
                        <a:buSzTx/>
                        <a:buFontTx/>
                        <a:buNone/>
                        <a:tabLst>
                          <a:tab pos="0" algn="l"/>
                        </a:tabLst>
                        <a:defRPr/>
                      </a:pPr>
                      <a:endParaRPr lang="en-US" sz="1800" dirty="0" smtClean="0">
                        <a:solidFill>
                          <a:schemeClr val="bg1"/>
                        </a:solidFill>
                        <a:latin typeface="Helvetica" pitchFamily="34" charset="0"/>
                        <a:cs typeface="Helvetica" pitchFamily="34" charset="0"/>
                      </a:endParaRPr>
                    </a:p>
                    <a:p>
                      <a:pPr marL="0" marR="0" indent="0" algn="l" defTabSz="1463040" rtl="0" eaLnBrk="1" fontAlgn="auto" latinLnBrk="0" hangingPunct="1">
                        <a:lnSpc>
                          <a:spcPct val="100000"/>
                        </a:lnSpc>
                        <a:spcBef>
                          <a:spcPts val="0"/>
                        </a:spcBef>
                        <a:spcAft>
                          <a:spcPts val="0"/>
                        </a:spcAft>
                        <a:buClrTx/>
                        <a:buSzTx/>
                        <a:buFontTx/>
                        <a:buNone/>
                        <a:tabLst>
                          <a:tab pos="0" algn="l"/>
                        </a:tabLst>
                        <a:defRPr/>
                      </a:pPr>
                      <a:endParaRPr lang="en-US" sz="1800" dirty="0" smtClean="0">
                        <a:solidFill>
                          <a:schemeClr val="bg1"/>
                        </a:solidFill>
                        <a:latin typeface="Helvetica" pitchFamily="34" charset="0"/>
                        <a:cs typeface="Helvetica" pitchFamily="34" charset="0"/>
                      </a:endParaRPr>
                    </a:p>
                    <a:p>
                      <a:pPr marL="0" marR="0" indent="0" algn="l" defTabSz="1463040" rtl="0" eaLnBrk="1" fontAlgn="auto" latinLnBrk="0" hangingPunct="1">
                        <a:lnSpc>
                          <a:spcPct val="100000"/>
                        </a:lnSpc>
                        <a:spcBef>
                          <a:spcPts val="0"/>
                        </a:spcBef>
                        <a:spcAft>
                          <a:spcPts val="0"/>
                        </a:spcAft>
                        <a:buClrTx/>
                        <a:buSzTx/>
                        <a:buFontTx/>
                        <a:buNone/>
                        <a:tabLst>
                          <a:tab pos="0" algn="l"/>
                        </a:tabLst>
                        <a:defRPr/>
                      </a:pPr>
                      <a:endParaRPr lang="en-US" sz="1800" dirty="0" smtClean="0">
                        <a:solidFill>
                          <a:schemeClr val="bg1"/>
                        </a:solidFill>
                        <a:latin typeface="Helvetica" pitchFamily="34" charset="0"/>
                        <a:cs typeface="Helvetica" pitchFamily="34" charset="0"/>
                      </a:endParaRPr>
                    </a:p>
                    <a:p>
                      <a:pPr marL="0" marR="0" indent="0" algn="l" defTabSz="1463040" rtl="0" eaLnBrk="1" fontAlgn="auto" latinLnBrk="0" hangingPunct="1">
                        <a:lnSpc>
                          <a:spcPct val="100000"/>
                        </a:lnSpc>
                        <a:spcBef>
                          <a:spcPts val="0"/>
                        </a:spcBef>
                        <a:spcAft>
                          <a:spcPts val="0"/>
                        </a:spcAft>
                        <a:buClrTx/>
                        <a:buSzTx/>
                        <a:buFontTx/>
                        <a:buNone/>
                        <a:tabLst>
                          <a:tab pos="0" algn="l"/>
                        </a:tabLst>
                        <a:defRPr/>
                      </a:pPr>
                      <a:endParaRPr lang="en-US" sz="1800" dirty="0" smtClean="0">
                        <a:solidFill>
                          <a:schemeClr val="bg1"/>
                        </a:solidFill>
                        <a:latin typeface="Helvetica" pitchFamily="34" charset="0"/>
                        <a:cs typeface="Helvetica" pitchFamily="34" charset="0"/>
                      </a:endParaRPr>
                    </a:p>
                    <a:p>
                      <a:pPr marL="0" marR="0" indent="0" algn="l" defTabSz="1463040" rtl="0" eaLnBrk="1" fontAlgn="auto" latinLnBrk="0" hangingPunct="1">
                        <a:lnSpc>
                          <a:spcPct val="100000"/>
                        </a:lnSpc>
                        <a:spcBef>
                          <a:spcPts val="0"/>
                        </a:spcBef>
                        <a:spcAft>
                          <a:spcPts val="0"/>
                        </a:spcAft>
                        <a:buClrTx/>
                        <a:buSzTx/>
                        <a:buFontTx/>
                        <a:buNone/>
                        <a:tabLst>
                          <a:tab pos="0" algn="l"/>
                        </a:tabLst>
                        <a:defRPr/>
                      </a:pPr>
                      <a:endParaRPr lang="en-US" sz="1800" dirty="0" smtClean="0">
                        <a:solidFill>
                          <a:schemeClr val="bg1"/>
                        </a:solidFill>
                        <a:latin typeface="Helvetica" pitchFamily="34" charset="0"/>
                        <a:cs typeface="Helvetica" pitchFamily="34" charset="0"/>
                      </a:endParaRPr>
                    </a:p>
                    <a:p>
                      <a:pPr marL="0" marR="0" indent="0" algn="l" defTabSz="1463040" rtl="0" eaLnBrk="1" fontAlgn="auto" latinLnBrk="0" hangingPunct="1">
                        <a:lnSpc>
                          <a:spcPct val="100000"/>
                        </a:lnSpc>
                        <a:spcBef>
                          <a:spcPts val="0"/>
                        </a:spcBef>
                        <a:spcAft>
                          <a:spcPts val="0"/>
                        </a:spcAft>
                        <a:buClrTx/>
                        <a:buSzTx/>
                        <a:buFontTx/>
                        <a:buNone/>
                        <a:tabLst>
                          <a:tab pos="0" algn="l"/>
                        </a:tabLst>
                        <a:defRPr/>
                      </a:pPr>
                      <a:endParaRPr lang="en-US" sz="1800" dirty="0" smtClean="0">
                        <a:solidFill>
                          <a:schemeClr val="bg1"/>
                        </a:solidFill>
                        <a:latin typeface="Helvetica" pitchFamily="34" charset="0"/>
                        <a:cs typeface="Helvetica" pitchFamily="34" charset="0"/>
                      </a:endParaRPr>
                    </a:p>
                    <a:p>
                      <a:pPr marL="0" marR="0" indent="0" algn="l" defTabSz="1463040" rtl="0" eaLnBrk="1" fontAlgn="auto" latinLnBrk="0" hangingPunct="1">
                        <a:lnSpc>
                          <a:spcPct val="100000"/>
                        </a:lnSpc>
                        <a:spcBef>
                          <a:spcPts val="0"/>
                        </a:spcBef>
                        <a:spcAft>
                          <a:spcPts val="0"/>
                        </a:spcAft>
                        <a:buClrTx/>
                        <a:buSzTx/>
                        <a:buFontTx/>
                        <a:buNone/>
                        <a:tabLst>
                          <a:tab pos="0" algn="l"/>
                        </a:tabLst>
                        <a:defRPr/>
                      </a:pPr>
                      <a:endParaRPr lang="en-US" sz="1800" dirty="0" smtClean="0">
                        <a:solidFill>
                          <a:schemeClr val="bg1"/>
                        </a:solidFill>
                        <a:latin typeface="Helvetica" pitchFamily="34" charset="0"/>
                        <a:cs typeface="Helvetica" pitchFamily="34" charset="0"/>
                      </a:endParaRPr>
                    </a:p>
                    <a:p>
                      <a:pPr marL="0" marR="0" indent="0" algn="l" defTabSz="1463040" rtl="0" eaLnBrk="1" fontAlgn="auto" latinLnBrk="0" hangingPunct="1">
                        <a:lnSpc>
                          <a:spcPct val="100000"/>
                        </a:lnSpc>
                        <a:spcBef>
                          <a:spcPts val="0"/>
                        </a:spcBef>
                        <a:spcAft>
                          <a:spcPts val="0"/>
                        </a:spcAft>
                        <a:buClrTx/>
                        <a:buSzTx/>
                        <a:buFontTx/>
                        <a:buNone/>
                        <a:tabLst>
                          <a:tab pos="0" algn="l"/>
                        </a:tabLst>
                        <a:defRPr/>
                      </a:pPr>
                      <a:endParaRPr lang="en-US" sz="1800" dirty="0" smtClean="0">
                        <a:solidFill>
                          <a:schemeClr val="bg1"/>
                        </a:solidFill>
                        <a:latin typeface="Helvetica" pitchFamily="34" charset="0"/>
                        <a:cs typeface="Helvetica" pitchFamily="34" charset="0"/>
                      </a:endParaRPr>
                    </a:p>
                    <a:p>
                      <a:pPr marL="0" marR="0" indent="0" algn="l" defTabSz="1463040" rtl="0" eaLnBrk="1" fontAlgn="auto" latinLnBrk="0" hangingPunct="1">
                        <a:lnSpc>
                          <a:spcPct val="100000"/>
                        </a:lnSpc>
                        <a:spcBef>
                          <a:spcPts val="0"/>
                        </a:spcBef>
                        <a:spcAft>
                          <a:spcPts val="0"/>
                        </a:spcAft>
                        <a:buClrTx/>
                        <a:buSzTx/>
                        <a:buFontTx/>
                        <a:buNone/>
                        <a:tabLst>
                          <a:tab pos="0" algn="l"/>
                        </a:tabLst>
                        <a:defRPr/>
                      </a:pPr>
                      <a:endParaRPr lang="en-US" sz="1800" dirty="0" smtClean="0">
                        <a:solidFill>
                          <a:schemeClr val="bg1"/>
                        </a:solidFill>
                        <a:latin typeface="Helvetica" pitchFamily="34" charset="0"/>
                        <a:cs typeface="Helvetica" pitchFamily="34" charset="0"/>
                      </a:endParaRPr>
                    </a:p>
                    <a:p>
                      <a:pPr marL="0" marR="0" indent="0" algn="l" defTabSz="1463040" rtl="0" eaLnBrk="1" fontAlgn="auto" latinLnBrk="0" hangingPunct="1">
                        <a:lnSpc>
                          <a:spcPct val="100000"/>
                        </a:lnSpc>
                        <a:spcBef>
                          <a:spcPts val="0"/>
                        </a:spcBef>
                        <a:spcAft>
                          <a:spcPts val="0"/>
                        </a:spcAft>
                        <a:buClrTx/>
                        <a:buSzTx/>
                        <a:buFontTx/>
                        <a:buNone/>
                        <a:tabLst>
                          <a:tab pos="0" algn="l"/>
                        </a:tabLst>
                        <a:defRPr/>
                      </a:pPr>
                      <a:endParaRPr lang="en-US" sz="1800" dirty="0" smtClean="0">
                        <a:solidFill>
                          <a:schemeClr val="bg1"/>
                        </a:solidFill>
                        <a:latin typeface="Helvetica" pitchFamily="34" charset="0"/>
                        <a:cs typeface="Helvetica" pitchFamily="34" charset="0"/>
                      </a:endParaRPr>
                    </a:p>
                    <a:p>
                      <a:pPr marL="0" marR="0" indent="0" algn="l" defTabSz="1463040" rtl="0" eaLnBrk="1" fontAlgn="auto" latinLnBrk="0" hangingPunct="1">
                        <a:lnSpc>
                          <a:spcPct val="100000"/>
                        </a:lnSpc>
                        <a:spcBef>
                          <a:spcPts val="0"/>
                        </a:spcBef>
                        <a:spcAft>
                          <a:spcPts val="0"/>
                        </a:spcAft>
                        <a:buClrTx/>
                        <a:buSzTx/>
                        <a:buFontTx/>
                        <a:buNone/>
                        <a:tabLst>
                          <a:tab pos="0" algn="l"/>
                        </a:tabLst>
                        <a:defRPr/>
                      </a:pPr>
                      <a:endParaRPr lang="en-US" sz="1800" dirty="0" smtClean="0">
                        <a:solidFill>
                          <a:schemeClr val="bg1"/>
                        </a:solidFill>
                        <a:latin typeface="Helvetica" pitchFamily="34" charset="0"/>
                        <a:cs typeface="Helvetica" pitchFamily="34" charset="0"/>
                      </a:endParaRPr>
                    </a:p>
                    <a:p>
                      <a:pPr marL="0" marR="0" indent="0" algn="l" defTabSz="1463040" rtl="0" eaLnBrk="1" fontAlgn="auto" latinLnBrk="0" hangingPunct="1">
                        <a:lnSpc>
                          <a:spcPct val="100000"/>
                        </a:lnSpc>
                        <a:spcBef>
                          <a:spcPts val="0"/>
                        </a:spcBef>
                        <a:spcAft>
                          <a:spcPts val="0"/>
                        </a:spcAft>
                        <a:buClrTx/>
                        <a:buSzTx/>
                        <a:buFontTx/>
                        <a:buNone/>
                        <a:tabLst>
                          <a:tab pos="0" algn="l"/>
                        </a:tabLst>
                        <a:defRPr/>
                      </a:pPr>
                      <a:endParaRPr lang="en-US" sz="1800" dirty="0" smtClean="0">
                        <a:solidFill>
                          <a:schemeClr val="bg1"/>
                        </a:solidFill>
                        <a:latin typeface="Helvetica" pitchFamily="34" charset="0"/>
                        <a:cs typeface="Helvetica" pitchFamily="34" charset="0"/>
                      </a:endParaRPr>
                    </a:p>
                    <a:p>
                      <a:pPr marL="0" marR="0" indent="0" algn="l" defTabSz="1463040" rtl="0" eaLnBrk="1" fontAlgn="auto" latinLnBrk="0" hangingPunct="1">
                        <a:lnSpc>
                          <a:spcPct val="100000"/>
                        </a:lnSpc>
                        <a:spcBef>
                          <a:spcPts val="0"/>
                        </a:spcBef>
                        <a:spcAft>
                          <a:spcPts val="0"/>
                        </a:spcAft>
                        <a:buClrTx/>
                        <a:buSzTx/>
                        <a:buFontTx/>
                        <a:buNone/>
                        <a:tabLst>
                          <a:tab pos="0" algn="l"/>
                        </a:tabLst>
                        <a:defRPr/>
                      </a:pPr>
                      <a:endParaRPr lang="en-US" sz="1800" dirty="0" smtClean="0">
                        <a:solidFill>
                          <a:schemeClr val="bg1"/>
                        </a:solidFill>
                        <a:latin typeface="Helvetica" pitchFamily="34" charset="0"/>
                        <a:cs typeface="Helvetica" pitchFamily="34" charset="0"/>
                      </a:endParaRPr>
                    </a:p>
                    <a:p>
                      <a:pPr marL="0" marR="0" indent="0" algn="l" defTabSz="1463040" rtl="0" eaLnBrk="1" fontAlgn="auto" latinLnBrk="0" hangingPunct="1">
                        <a:lnSpc>
                          <a:spcPct val="100000"/>
                        </a:lnSpc>
                        <a:spcBef>
                          <a:spcPts val="0"/>
                        </a:spcBef>
                        <a:spcAft>
                          <a:spcPts val="0"/>
                        </a:spcAft>
                        <a:buClrTx/>
                        <a:buSzTx/>
                        <a:buFontTx/>
                        <a:buNone/>
                        <a:tabLst>
                          <a:tab pos="0" algn="l"/>
                        </a:tabLst>
                        <a:defRPr/>
                      </a:pPr>
                      <a:r>
                        <a:rPr lang="en-US" sz="1800" dirty="0" smtClean="0">
                          <a:solidFill>
                            <a:schemeClr val="bg1"/>
                          </a:solidFill>
                          <a:latin typeface="Helvetica" pitchFamily="34" charset="0"/>
                          <a:cs typeface="Helvetica" pitchFamily="34" charset="0"/>
                        </a:rPr>
                        <a:t>A less reflective journal</a:t>
                      </a:r>
                      <a:r>
                        <a:rPr lang="en-US" sz="1800" baseline="0" dirty="0" smtClean="0">
                          <a:solidFill>
                            <a:schemeClr val="bg1"/>
                          </a:solidFill>
                          <a:latin typeface="Helvetica" pitchFamily="34" charset="0"/>
                          <a:cs typeface="Helvetica" pitchFamily="34" charset="0"/>
                        </a:rPr>
                        <a:t> entry </a:t>
                      </a:r>
                      <a:r>
                        <a:rPr lang="en-US" sz="1800" dirty="0" smtClean="0">
                          <a:solidFill>
                            <a:schemeClr val="bg1"/>
                          </a:solidFill>
                          <a:latin typeface="Helvetica" pitchFamily="34" charset="0"/>
                          <a:cs typeface="Helvetica" pitchFamily="34" charset="0"/>
                        </a:rPr>
                        <a:t>included multiple representations of content, but lacked</a:t>
                      </a:r>
                      <a:r>
                        <a:rPr lang="en-US" sz="1800" baseline="0" dirty="0" smtClean="0">
                          <a:solidFill>
                            <a:schemeClr val="bg1"/>
                          </a:solidFill>
                          <a:latin typeface="Helvetica" pitchFamily="34" charset="0"/>
                          <a:cs typeface="Helvetica" pitchFamily="34" charset="0"/>
                        </a:rPr>
                        <a:t> complete development of either concept or pedagogy. There was little to no connectivity between concepts or evaluation of the course content. The diagrams were ambiguous and may not have contained explanatory texts.  The guiding question were procedural, declarative and closed. </a:t>
                      </a:r>
                      <a:endParaRPr lang="en-US" sz="1800" dirty="0" smtClean="0">
                        <a:solidFill>
                          <a:schemeClr val="bg1"/>
                        </a:solidFill>
                        <a:latin typeface="Helvetica" pitchFamily="34" charset="0"/>
                        <a:cs typeface="Helvetica" pitchFamily="34" charset="0"/>
                      </a:endParaRPr>
                    </a:p>
                    <a:p>
                      <a:pPr marL="0" marR="0" indent="0" algn="l" defTabSz="1463040" rtl="0" eaLnBrk="1" fontAlgn="auto" latinLnBrk="0" hangingPunct="1">
                        <a:lnSpc>
                          <a:spcPct val="100000"/>
                        </a:lnSpc>
                        <a:spcBef>
                          <a:spcPts val="0"/>
                        </a:spcBef>
                        <a:spcAft>
                          <a:spcPts val="0"/>
                        </a:spcAft>
                        <a:buClrTx/>
                        <a:buSzTx/>
                        <a:buFontTx/>
                        <a:buNone/>
                        <a:tabLst>
                          <a:tab pos="0" algn="l"/>
                        </a:tabLst>
                        <a:defRPr/>
                      </a:pPr>
                      <a:endParaRPr lang="en-US" sz="1800" dirty="0" smtClean="0">
                        <a:solidFill>
                          <a:schemeClr val="bg1"/>
                        </a:solidFill>
                        <a:latin typeface="Helvetica" pitchFamily="34" charset="0"/>
                        <a:cs typeface="Helvetica" pitchFamily="34" charset="0"/>
                      </a:endParaRPr>
                    </a:p>
                    <a:p>
                      <a:pPr marL="0" marR="0" indent="0" algn="l" defTabSz="1463040" rtl="0" eaLnBrk="1" fontAlgn="auto" latinLnBrk="0" hangingPunct="1">
                        <a:lnSpc>
                          <a:spcPct val="100000"/>
                        </a:lnSpc>
                        <a:spcBef>
                          <a:spcPts val="0"/>
                        </a:spcBef>
                        <a:spcAft>
                          <a:spcPts val="0"/>
                        </a:spcAft>
                        <a:buClrTx/>
                        <a:buSzTx/>
                        <a:buFontTx/>
                        <a:buNone/>
                        <a:tabLst>
                          <a:tab pos="0" algn="l"/>
                        </a:tabLst>
                        <a:defRPr/>
                      </a:pPr>
                      <a:r>
                        <a:rPr lang="en-US" sz="1800" dirty="0" smtClean="0">
                          <a:solidFill>
                            <a:schemeClr val="bg1"/>
                          </a:solidFill>
                          <a:latin typeface="Helvetica" pitchFamily="34" charset="0"/>
                          <a:cs typeface="Helvetica" pitchFamily="34" charset="0"/>
                        </a:rPr>
                        <a:t>A more</a:t>
                      </a:r>
                      <a:r>
                        <a:rPr lang="en-US" sz="1800" baseline="0" dirty="0" smtClean="0">
                          <a:solidFill>
                            <a:schemeClr val="bg1"/>
                          </a:solidFill>
                          <a:latin typeface="Helvetica" pitchFamily="34" charset="0"/>
                          <a:cs typeface="Helvetica" pitchFamily="34" charset="0"/>
                        </a:rPr>
                        <a:t> </a:t>
                      </a:r>
                      <a:r>
                        <a:rPr lang="en-US" sz="1800" dirty="0" smtClean="0">
                          <a:solidFill>
                            <a:schemeClr val="bg1"/>
                          </a:solidFill>
                          <a:latin typeface="Helvetica" pitchFamily="34" charset="0"/>
                          <a:cs typeface="Helvetica" pitchFamily="34" charset="0"/>
                        </a:rPr>
                        <a:t>reflective journal entry showed multiple representations of content</a:t>
                      </a:r>
                      <a:r>
                        <a:rPr lang="en-US" sz="1800" baseline="0" dirty="0" smtClean="0">
                          <a:solidFill>
                            <a:schemeClr val="bg1"/>
                          </a:solidFill>
                          <a:latin typeface="Helvetica" pitchFamily="34" charset="0"/>
                          <a:cs typeface="Helvetica" pitchFamily="34" charset="0"/>
                        </a:rPr>
                        <a:t> with clear and complete concept development.  The linkages were explicit and showed the connectivity between concepts. The students had evaluated and analyzed the content and pedagogy of the course. The diagrams included explanatory texts. The student applied the tools and strategies learned . The students reflected on their teaching and learning of the topics through the quality of the guiding questions. There was a sense of personal involvement.  </a:t>
                      </a:r>
                      <a:endParaRPr lang="en-US" sz="1800" dirty="0" smtClean="0">
                        <a:solidFill>
                          <a:schemeClr val="bg1"/>
                        </a:solidFill>
                        <a:latin typeface="Helvetica" pitchFamily="34" charset="0"/>
                        <a:cs typeface="Helvetica" pitchFamily="34" charset="0"/>
                      </a:endParaRPr>
                    </a:p>
                  </a:txBody>
                  <a:tcPr marL="444509" marR="444509" marT="222256" marB="22225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hMerge="1">
                  <a:txBody>
                    <a:bodyPr/>
                    <a:lstStyle/>
                    <a:p>
                      <a:endParaRPr lang="en-US"/>
                    </a:p>
                  </a:txBody>
                  <a:tcPr/>
                </a:tc>
                <a:tc rowSpan="3" hMerge="1">
                  <a:txBody>
                    <a:bodyPr/>
                    <a:lstStyle/>
                    <a:p>
                      <a:endParaRPr lang="en-US"/>
                    </a:p>
                  </a:txBody>
                  <a:tcPr/>
                </a:tc>
                <a:tc rowSpan="5">
                  <a:txBody>
                    <a:bodyPr/>
                    <a:lstStyle/>
                    <a:p>
                      <a:pPr>
                        <a:lnSpc>
                          <a:spcPct val="100000"/>
                        </a:lnSpc>
                      </a:pPr>
                      <a:endParaRPr lang="en-US" dirty="0"/>
                    </a:p>
                  </a:txBody>
                  <a:tcPr marL="444509" marR="444509" marT="222256" marB="22225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r>
              <a:tr h="5563484">
                <a:tc gridSpan="2"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marL="114300" marR="0" indent="0" algn="l" defTabSz="457200" rtl="0" eaLnBrk="1" fontAlgn="auto" latinLnBrk="0" hangingPunct="1">
                        <a:lnSpc>
                          <a:spcPct val="100000"/>
                        </a:lnSpc>
                        <a:spcBef>
                          <a:spcPts val="0"/>
                        </a:spcBef>
                        <a:spcAft>
                          <a:spcPts val="0"/>
                        </a:spcAft>
                        <a:buClrTx/>
                        <a:buSzTx/>
                        <a:buFontTx/>
                        <a:buNone/>
                        <a:tabLst/>
                        <a:defRPr/>
                      </a:pPr>
                      <a:r>
                        <a:rPr lang="en-US" sz="4400" b="1" i="0" u="sng" dirty="0" smtClean="0">
                          <a:solidFill>
                            <a:schemeClr val="bg1"/>
                          </a:solidFill>
                          <a:latin typeface="Helvetica" pitchFamily="34" charset="0"/>
                          <a:cs typeface="Helvetica" pitchFamily="34" charset="0"/>
                        </a:rPr>
                        <a:t>Conclusions and Lessons Learned</a:t>
                      </a:r>
                    </a:p>
                    <a:p>
                      <a:pPr marL="114300" marR="0" indent="0" algn="l" defTabSz="457200" rtl="0" eaLnBrk="1" fontAlgn="auto" latinLnBrk="0" hangingPunct="1">
                        <a:lnSpc>
                          <a:spcPct val="100000"/>
                        </a:lnSpc>
                        <a:spcBef>
                          <a:spcPts val="0"/>
                        </a:spcBef>
                        <a:spcAft>
                          <a:spcPts val="0"/>
                        </a:spcAft>
                        <a:buClrTx/>
                        <a:buSzTx/>
                        <a:buFontTx/>
                        <a:buNone/>
                        <a:tabLst/>
                        <a:defRPr/>
                      </a:pPr>
                      <a:endParaRPr lang="en-US" sz="1800" b="0" i="0" u="none" dirty="0" smtClean="0">
                        <a:solidFill>
                          <a:schemeClr val="bg1"/>
                        </a:solidFill>
                        <a:latin typeface="Helvetica" pitchFamily="34" charset="0"/>
                        <a:cs typeface="Helvetica" pitchFamily="34" charset="0"/>
                      </a:endParaRPr>
                    </a:p>
                    <a:p>
                      <a:pPr marL="114300" marR="0" indent="0" algn="l" defTabSz="457200" rtl="0" eaLnBrk="1" fontAlgn="auto" latinLnBrk="0" hangingPunct="1">
                        <a:lnSpc>
                          <a:spcPct val="100000"/>
                        </a:lnSpc>
                        <a:spcBef>
                          <a:spcPts val="0"/>
                        </a:spcBef>
                        <a:spcAft>
                          <a:spcPts val="0"/>
                        </a:spcAft>
                        <a:buClrTx/>
                        <a:buSzTx/>
                        <a:buFontTx/>
                        <a:buNone/>
                        <a:tabLst/>
                        <a:defRPr/>
                      </a:pPr>
                      <a:r>
                        <a:rPr lang="en-US" sz="2400" b="1" i="1" u="none" dirty="0" smtClean="0">
                          <a:solidFill>
                            <a:schemeClr val="bg1"/>
                          </a:solidFill>
                          <a:latin typeface="Helvetica" pitchFamily="34" charset="0"/>
                          <a:cs typeface="Helvetica" pitchFamily="34" charset="0"/>
                        </a:rPr>
                        <a:t>Science Content Knowledge</a:t>
                      </a:r>
                      <a:r>
                        <a:rPr lang="en-US" sz="1800" b="1" i="1" u="none" dirty="0" smtClean="0">
                          <a:solidFill>
                            <a:schemeClr val="bg1"/>
                          </a:solidFill>
                          <a:latin typeface="Helvetica" pitchFamily="34" charset="0"/>
                          <a:cs typeface="Helvetica" pitchFamily="34" charset="0"/>
                        </a:rPr>
                        <a:t>.  </a:t>
                      </a:r>
                      <a:r>
                        <a:rPr lang="en-US" sz="1800" b="0" i="0" u="none" dirty="0" smtClean="0">
                          <a:solidFill>
                            <a:schemeClr val="bg1"/>
                          </a:solidFill>
                          <a:latin typeface="Helvetica" pitchFamily="34" charset="0"/>
                          <a:cs typeface="Helvetica" pitchFamily="34" charset="0"/>
                        </a:rPr>
                        <a:t>Participating teachers learned science content, as demonstrated through pre and post conceptual growth, a final exam, and reflective journals.  Teachers demonstrated particular growth in their conceptual understandings of the domain model of magnetism, optics and the conservation of energy.  This seemed particularly motivational to those teachers with the weakest physics science backgrounds. </a:t>
                      </a:r>
                    </a:p>
                    <a:p>
                      <a:pPr marL="114300" marR="0" indent="0" algn="l" defTabSz="457200" rtl="0" eaLnBrk="1" fontAlgn="auto" latinLnBrk="0" hangingPunct="1">
                        <a:lnSpc>
                          <a:spcPct val="100000"/>
                        </a:lnSpc>
                        <a:spcBef>
                          <a:spcPts val="0"/>
                        </a:spcBef>
                        <a:spcAft>
                          <a:spcPts val="0"/>
                        </a:spcAft>
                        <a:buClrTx/>
                        <a:buSzTx/>
                        <a:buFontTx/>
                        <a:buNone/>
                        <a:tabLst/>
                        <a:defRPr/>
                      </a:pPr>
                      <a:endParaRPr lang="en-US" sz="1800" b="0" i="0" u="none" dirty="0" smtClean="0">
                        <a:solidFill>
                          <a:schemeClr val="bg1"/>
                        </a:solidFill>
                        <a:latin typeface="Helvetica" pitchFamily="34" charset="0"/>
                        <a:cs typeface="Helvetica" pitchFamily="34" charset="0"/>
                      </a:endParaRPr>
                    </a:p>
                    <a:p>
                      <a:pPr marL="114300" marR="0" indent="0" algn="l" defTabSz="457200" rtl="0" eaLnBrk="1" fontAlgn="auto" latinLnBrk="0" hangingPunct="1">
                        <a:lnSpc>
                          <a:spcPct val="100000"/>
                        </a:lnSpc>
                        <a:spcBef>
                          <a:spcPts val="0"/>
                        </a:spcBef>
                        <a:spcAft>
                          <a:spcPts val="0"/>
                        </a:spcAft>
                        <a:buClrTx/>
                        <a:buSzTx/>
                        <a:buFontTx/>
                        <a:buNone/>
                        <a:tabLst/>
                        <a:defRPr/>
                      </a:pPr>
                      <a:r>
                        <a:rPr lang="en-US" sz="2400" b="1" i="1" dirty="0" smtClean="0">
                          <a:latin typeface="Helvetica"/>
                          <a:cs typeface="Helvetica"/>
                        </a:rPr>
                        <a:t>Pedagogical Content Knowledge</a:t>
                      </a:r>
                      <a:r>
                        <a:rPr lang="en-US" sz="1800" b="1" i="1" dirty="0" smtClean="0">
                          <a:latin typeface="Helvetica"/>
                          <a:cs typeface="Helvetica"/>
                        </a:rPr>
                        <a:t>.  </a:t>
                      </a:r>
                      <a:r>
                        <a:rPr lang="en-US" sz="1800" dirty="0" smtClean="0">
                          <a:latin typeface="Helvetica"/>
                          <a:cs typeface="Helvetica"/>
                        </a:rPr>
                        <a:t>Participating teachers made use of scientific argumentation, </a:t>
                      </a:r>
                      <a:r>
                        <a:rPr lang="en-US" sz="1800" dirty="0" err="1" smtClean="0">
                          <a:latin typeface="Helvetica"/>
                          <a:cs typeface="Helvetica"/>
                        </a:rPr>
                        <a:t>probeware</a:t>
                      </a:r>
                      <a:r>
                        <a:rPr lang="en-US" sz="1800" dirty="0" smtClean="0">
                          <a:latin typeface="Helvetica"/>
                          <a:cs typeface="Helvetica"/>
                        </a:rPr>
                        <a:t> and simulations.  Several teachers planned to use their final course projects in their instruction, in particular one group worked on a project associated with a Technology and Science Olympics team, while others worked on motion and EKG probe use, and another on magnetism for elementary students. Though some teachers were still resistant, several teachers made plans to incorporate these changes into their own instruction, and we have ordered equipment (mainly physics and biology </a:t>
                      </a:r>
                      <a:r>
                        <a:rPr lang="en-US" sz="1800" dirty="0" err="1" smtClean="0">
                          <a:latin typeface="Helvetica"/>
                          <a:cs typeface="Helvetica"/>
                        </a:rPr>
                        <a:t>probeware</a:t>
                      </a:r>
                      <a:r>
                        <a:rPr lang="en-US" sz="1800" dirty="0" smtClean="0">
                          <a:latin typeface="Helvetica"/>
                          <a:cs typeface="Helvetica"/>
                        </a:rPr>
                        <a:t>) specifically for them to do so, and will be visiting, supporting, monitoring and advising them on this in academic year 2012-2013.</a:t>
                      </a:r>
                      <a:endParaRPr lang="en-US" sz="1800" dirty="0">
                        <a:latin typeface="Helvetica"/>
                        <a:cs typeface="Helvetica"/>
                      </a:endParaRPr>
                    </a:p>
                  </a:txBody>
                  <a:tcPr marL="444509" marR="444509" marT="222256" marB="22225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832317">
                <a:tc gridSpan="2"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rowSpan="3">
                  <a:txBody>
                    <a:bodyPr/>
                    <a:lstStyle/>
                    <a:p>
                      <a:pPr marL="114300" marR="0" indent="0" algn="l" defTabSz="457200" rtl="0" eaLnBrk="1" fontAlgn="auto" latinLnBrk="0" hangingPunct="1">
                        <a:lnSpc>
                          <a:spcPct val="100000"/>
                        </a:lnSpc>
                        <a:spcBef>
                          <a:spcPts val="0"/>
                        </a:spcBef>
                        <a:spcAft>
                          <a:spcPts val="0"/>
                        </a:spcAft>
                        <a:buClrTx/>
                        <a:buSzTx/>
                        <a:buFontTx/>
                        <a:buNone/>
                        <a:tabLst/>
                        <a:defRPr/>
                      </a:pPr>
                      <a:r>
                        <a:rPr lang="en-US" sz="2400" b="1" dirty="0" smtClean="0">
                          <a:latin typeface="Helvetica"/>
                          <a:cs typeface="Helvetica"/>
                        </a:rPr>
                        <a:t>Pedagogical Knowledge</a:t>
                      </a:r>
                      <a:r>
                        <a:rPr lang="en-US" sz="1800" dirty="0" smtClean="0">
                          <a:latin typeface="Helvetica"/>
                          <a:cs typeface="Helvetica"/>
                        </a:rPr>
                        <a:t>.  All teachers practiced whiteboard discourse in the course, and all were provided with a dozen whiteboards and markers.  Only a few felt comfortable with using whiteboards regularly in their instruction, and we are making specific effort to support whiteboard discourse at one school site which has started offering a new conceptual physics course (at which one of the master teachers works, and where we have faculty, graduate and undergraduate students regularly visiting and assisting with classes).  Other ISEP schools have expressed an interest in starting conceptual classes and it is likely we will extend this intensive support to another HS in 2013-2014, as well as attempting to recruit more teachers from this second site to the Summer 2013 course offering.</a:t>
                      </a:r>
                    </a:p>
                    <a:p>
                      <a:pPr marL="114300" marR="0" indent="0" algn="l" defTabSz="457200" rtl="0" eaLnBrk="1" fontAlgn="auto" latinLnBrk="0" hangingPunct="1">
                        <a:lnSpc>
                          <a:spcPct val="100000"/>
                        </a:lnSpc>
                        <a:spcBef>
                          <a:spcPts val="0"/>
                        </a:spcBef>
                        <a:spcAft>
                          <a:spcPts val="0"/>
                        </a:spcAft>
                        <a:buClrTx/>
                        <a:buSzTx/>
                        <a:buFontTx/>
                        <a:buNone/>
                        <a:tabLst/>
                        <a:defRPr/>
                      </a:pPr>
                      <a:endParaRPr lang="en-US" sz="1800" dirty="0" smtClean="0">
                        <a:latin typeface="Helvetica"/>
                        <a:cs typeface="Helvetica"/>
                      </a:endParaRPr>
                    </a:p>
                    <a:p>
                      <a:pPr marL="114300" marR="0" indent="0" algn="l" defTabSz="457200" rtl="0" eaLnBrk="1" fontAlgn="auto" latinLnBrk="0" hangingPunct="1">
                        <a:lnSpc>
                          <a:spcPct val="100000"/>
                        </a:lnSpc>
                        <a:spcBef>
                          <a:spcPts val="0"/>
                        </a:spcBef>
                        <a:spcAft>
                          <a:spcPts val="0"/>
                        </a:spcAft>
                        <a:buClrTx/>
                        <a:buSzTx/>
                        <a:buFontTx/>
                        <a:buNone/>
                        <a:tabLst/>
                        <a:defRPr/>
                      </a:pPr>
                      <a:r>
                        <a:rPr lang="en-US" sz="2400" b="1" dirty="0" smtClean="0">
                          <a:latin typeface="Helvetica"/>
                          <a:cs typeface="Helvetica"/>
                        </a:rPr>
                        <a:t>Other Goals</a:t>
                      </a:r>
                      <a:r>
                        <a:rPr lang="en-US" sz="1800" dirty="0" smtClean="0">
                          <a:latin typeface="Helvetica"/>
                          <a:cs typeface="Helvetica"/>
                        </a:rPr>
                        <a:t>.  ISEP has started a number of both topically-centered and school centered  Professional Learning Communities or </a:t>
                      </a:r>
                      <a:r>
                        <a:rPr lang="en-US" sz="1800" dirty="0" err="1" smtClean="0">
                          <a:latin typeface="Helvetica"/>
                          <a:cs typeface="Helvetica"/>
                        </a:rPr>
                        <a:t>PLCs</a:t>
                      </a:r>
                      <a:r>
                        <a:rPr lang="en-US" sz="1800" dirty="0" smtClean="0">
                          <a:latin typeface="Helvetica"/>
                          <a:cs typeface="Helvetica"/>
                        </a:rPr>
                        <a:t>, and we have been trying to get some summer course participants involved in the Western NY Physics Teacher’s Alliance.  Summer 2012 teachers now have more appropriate shared STEM professional development experiences, and are discussing and exploring some of the same kinds of instructional changes in their own instruction.  ISEP personnel have been attending the schools communal planning times and where invited have been participating in STEM classrooms.  Trust is particularly problematic and we feel we are making strides.</a:t>
                      </a:r>
                    </a:p>
                    <a:p>
                      <a:pPr marL="114300" marR="0" indent="0" algn="l" defTabSz="457200" rtl="0" eaLnBrk="1" fontAlgn="auto" latinLnBrk="0" hangingPunct="1">
                        <a:lnSpc>
                          <a:spcPct val="100000"/>
                        </a:lnSpc>
                        <a:spcBef>
                          <a:spcPts val="0"/>
                        </a:spcBef>
                        <a:spcAft>
                          <a:spcPts val="0"/>
                        </a:spcAft>
                        <a:buClrTx/>
                        <a:buSzTx/>
                        <a:buFontTx/>
                        <a:buNone/>
                        <a:tabLst/>
                        <a:defRPr/>
                      </a:pPr>
                      <a:endParaRPr lang="en-US" sz="1800" dirty="0" smtClean="0">
                        <a:latin typeface="Helvetica"/>
                        <a:cs typeface="Helvetica"/>
                      </a:endParaRPr>
                    </a:p>
                    <a:p>
                      <a:pPr marL="114300" marR="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Helvetica"/>
                          <a:cs typeface="Helvetica"/>
                        </a:rPr>
                        <a:t>We are in this for the long term (at least through 2016), and have already started accepting teacher applicants for the summer course planned for 2013 --  PHY594/TED594: Integrated Physics and Engineering for Teachers II.  Teachers who have made positive changes in their instruction will be particularly encouraged to reapply for the summer program, which will extend the content theme of energy through engineering design.</a:t>
                      </a:r>
                    </a:p>
                  </a:txBody>
                  <a:tcPr marL="444509" marR="444509" marT="222256" marB="222256">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60106">
                <a:tc gridSpan="2" vMerge="1">
                  <a:txBody>
                    <a:bodyPr/>
                    <a:lstStyle/>
                    <a:p>
                      <a:endParaRPr lang="en-US"/>
                    </a:p>
                  </a:txBody>
                  <a:tcPr/>
                </a:tc>
                <a:tc hMerge="1" vMerge="1">
                  <a:txBody>
                    <a:bodyPr/>
                    <a:lstStyle/>
                    <a:p>
                      <a:endParaRPr lang="en-US"/>
                    </a:p>
                  </a:txBody>
                  <a:tcPr/>
                </a:tc>
                <a:tc rowSpan="3" gridSpan="3">
                  <a:txBody>
                    <a:bodyPr/>
                    <a:lstStyle/>
                    <a:p>
                      <a:pPr>
                        <a:lnSpc>
                          <a:spcPct val="100000"/>
                        </a:lnSpc>
                      </a:pPr>
                      <a:endParaRPr lang="en-US" sz="1800" smtClean="0">
                        <a:latin typeface="Helvetica" pitchFamily="34" charset="0"/>
                        <a:cs typeface="Helvetica" pitchFamily="34" charset="0"/>
                      </a:endParaRPr>
                    </a:p>
                    <a:p>
                      <a:pPr>
                        <a:lnSpc>
                          <a:spcPct val="100000"/>
                        </a:lnSpc>
                      </a:pPr>
                      <a:r>
                        <a:rPr lang="en-US" sz="1800" smtClean="0">
                          <a:latin typeface="Helvetica" pitchFamily="34" charset="0"/>
                          <a:cs typeface="Helvetica" pitchFamily="34" charset="0"/>
                        </a:rPr>
                        <a:t>This</a:t>
                      </a:r>
                      <a:r>
                        <a:rPr lang="en-US" sz="1800" baseline="0" smtClean="0">
                          <a:latin typeface="Helvetica" pitchFamily="34" charset="0"/>
                          <a:cs typeface="Helvetica" pitchFamily="34" charset="0"/>
                        </a:rPr>
                        <a:t> </a:t>
                      </a:r>
                      <a:r>
                        <a:rPr lang="en-US" sz="1800" baseline="0" dirty="0" smtClean="0">
                          <a:latin typeface="Helvetica" pitchFamily="34" charset="0"/>
                          <a:cs typeface="Helvetica" pitchFamily="34" charset="0"/>
                        </a:rPr>
                        <a:t>participant was selected because his testing exhibited no conceptual gain but a very high score on the final exam.  The selected participant’s journal was examined for reflection, metacognition, connections, types of questions and dispositions. The participant was clearly resistant to metacognition and reflection. The participant did not  initially value the coursework or the pedagogy. However, during cycle on magnetism, the participant became aware of their lack of conceptual understanding. The participant’s involvement level increased and frustration decreased.  The participant went from asking no questions to comprehension based questions in their journal. There was still a lack of reflection and metacognition.</a:t>
                      </a:r>
                    </a:p>
                    <a:p>
                      <a:pPr>
                        <a:lnSpc>
                          <a:spcPct val="100000"/>
                        </a:lnSpc>
                      </a:pPr>
                      <a:endParaRPr lang="en-US" sz="1800" baseline="0" dirty="0" smtClean="0">
                        <a:latin typeface="Helvetica" pitchFamily="34" charset="0"/>
                        <a:cs typeface="Helvetica" pitchFamily="34" charset="0"/>
                      </a:endParaRPr>
                    </a:p>
                    <a:p>
                      <a:pPr>
                        <a:lnSpc>
                          <a:spcPct val="100000"/>
                        </a:lnSpc>
                      </a:pPr>
                      <a:endParaRPr lang="en-US" sz="1800" baseline="0" dirty="0" smtClean="0">
                        <a:latin typeface="Helvetica" pitchFamily="34" charset="0"/>
                        <a:cs typeface="Helvetica"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smtClean="0">
                          <a:ln>
                            <a:noFill/>
                          </a:ln>
                          <a:solidFill>
                            <a:prstClr val="black"/>
                          </a:solidFill>
                          <a:effectLst/>
                          <a:uLnTx/>
                          <a:uFillTx/>
                          <a:latin typeface="Helvetica" pitchFamily="34" charset="0"/>
                          <a:ea typeface="+mn-ea"/>
                          <a:cs typeface="Helvetica" pitchFamily="34" charset="0"/>
                        </a:rPr>
                        <a:t>Quantitative Data</a:t>
                      </a:r>
                    </a:p>
                    <a:p>
                      <a:pPr>
                        <a:lnSpc>
                          <a:spcPct val="100000"/>
                        </a:lnSpc>
                      </a:pPr>
                      <a:endParaRPr lang="en-US" sz="1800" dirty="0" smtClean="0"/>
                    </a:p>
                    <a:p>
                      <a:pPr>
                        <a:lnSpc>
                          <a:spcPct val="100000"/>
                        </a:lnSpc>
                      </a:pPr>
                      <a:r>
                        <a:rPr lang="en-US" sz="1800" dirty="0" smtClean="0">
                          <a:latin typeface="Helvetica" pitchFamily="34" charset="0"/>
                          <a:cs typeface="Helvetica" pitchFamily="34" charset="0"/>
                        </a:rPr>
                        <a:t>The</a:t>
                      </a:r>
                      <a:r>
                        <a:rPr lang="en-US" sz="1800" baseline="0" dirty="0" smtClean="0">
                          <a:latin typeface="Helvetica" pitchFamily="34" charset="0"/>
                          <a:cs typeface="Helvetica" pitchFamily="34" charset="0"/>
                        </a:rPr>
                        <a:t> PET Diagnostic was administered pre and post instruction. However, only items 4,5 and 9 were used in the analysis since course instruction was focused on Energy, Magnetism and Optics, which correspond to item 4,5 and 9 on the Diagnostic. There is no item assessing magnetism. </a:t>
                      </a:r>
                    </a:p>
                    <a:p>
                      <a:pPr>
                        <a:lnSpc>
                          <a:spcPct val="100000"/>
                        </a:lnSpc>
                      </a:pPr>
                      <a:endParaRPr lang="en-US" sz="1800" baseline="0" dirty="0" smtClean="0">
                        <a:latin typeface="Helvetica" pitchFamily="34" charset="0"/>
                        <a:cs typeface="Helvetica" pitchFamily="34" charset="0"/>
                      </a:endParaRPr>
                    </a:p>
                    <a:p>
                      <a:pPr>
                        <a:lnSpc>
                          <a:spcPct val="100000"/>
                        </a:lnSpc>
                      </a:pPr>
                      <a:r>
                        <a:rPr lang="en-US" sz="1800" dirty="0" smtClean="0">
                          <a:latin typeface="Helvetica" pitchFamily="34" charset="0"/>
                          <a:cs typeface="Helvetica" pitchFamily="34" charset="0"/>
                        </a:rPr>
                        <a:t>Participants showed a statistically significant gain in their scores for questions 4,5 and 9 from the PET diagnostic</a:t>
                      </a:r>
                      <a:r>
                        <a:rPr lang="en-US" sz="1800" baseline="0" dirty="0" smtClean="0">
                          <a:latin typeface="Helvetica" pitchFamily="34" charset="0"/>
                          <a:cs typeface="Helvetica" pitchFamily="34" charset="0"/>
                        </a:rPr>
                        <a:t> (see Table 1 and graph 1).  These gains indicate that students increased in conceptual understanding of optics and energy transfer from course instruction. </a:t>
                      </a:r>
                    </a:p>
                    <a:p>
                      <a:pPr>
                        <a:lnSpc>
                          <a:spcPct val="100000"/>
                        </a:lnSpc>
                      </a:pPr>
                      <a:endParaRPr lang="en-US" sz="1800" baseline="0" dirty="0" smtClean="0">
                        <a:latin typeface="Helvetica" pitchFamily="34" charset="0"/>
                        <a:cs typeface="Helvetica" pitchFamily="34" charset="0"/>
                      </a:endParaRPr>
                    </a:p>
                    <a:p>
                      <a:pPr marL="0" marR="0" lvl="0" indent="0" algn="l" defTabSz="2194560" rtl="0" eaLnBrk="1" fontAlgn="auto" latinLnBrk="0" hangingPunct="1">
                        <a:lnSpc>
                          <a:spcPct val="100000"/>
                        </a:lnSpc>
                        <a:spcBef>
                          <a:spcPts val="0"/>
                        </a:spcBef>
                        <a:spcAft>
                          <a:spcPts val="0"/>
                        </a:spcAft>
                        <a:buClrTx/>
                        <a:buSzTx/>
                        <a:buFontTx/>
                        <a:buNone/>
                        <a:tabLst/>
                        <a:defRPr/>
                      </a:pPr>
                      <a:r>
                        <a:rPr lang="en-US" sz="1800" baseline="0" dirty="0" smtClean="0">
                          <a:latin typeface="Helvetica" pitchFamily="34" charset="0"/>
                          <a:cs typeface="Helvetica" pitchFamily="34" charset="0"/>
                        </a:rPr>
                        <a:t>In contrast, the participants showed no significant gain for the other items on the PET Diagnostic that were no course instruction occurred (Graph 2). This would seem to indicate that the  gains were related to the instruction and not some other factor.</a:t>
                      </a:r>
                    </a:p>
                  </a:txBody>
                  <a:tcPr marL="444509" marR="444509" marT="222256" marB="22225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hMerge="1">
                  <a:txBody>
                    <a:bodyPr/>
                    <a:lstStyle/>
                    <a:p>
                      <a:endParaRPr lang="en-US"/>
                    </a:p>
                  </a:txBody>
                  <a:tcPr/>
                </a:tc>
                <a:tc rowSpan="3" hMerge="1">
                  <a:txBody>
                    <a:bodyPr/>
                    <a:lstStyle/>
                    <a:p>
                      <a:endParaRPr lang="en-US"/>
                    </a:p>
                  </a:txBody>
                  <a:tcPr/>
                </a:tc>
                <a:tc vMerge="1">
                  <a:txBody>
                    <a:bodyPr/>
                    <a:lstStyle/>
                    <a:p>
                      <a:endParaRPr lang="en-US"/>
                    </a:p>
                  </a:txBody>
                  <a:tcPr/>
                </a:tc>
                <a:tc vMerge="1">
                  <a:txBody>
                    <a:bodyPr/>
                    <a:lstStyle/>
                    <a:p>
                      <a:endParaRPr lang="en-US"/>
                    </a:p>
                  </a:txBody>
                  <a:tcPr/>
                </a:tc>
              </a:tr>
              <a:tr h="5001722">
                <a:tc rowSpan="3"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1" u="sng" baseline="0" dirty="0" smtClean="0">
                        <a:solidFill>
                          <a:schemeClr val="bg1"/>
                        </a:solidFill>
                        <a:latin typeface="Helvetica" pitchFamily="34" charset="0"/>
                        <a:cs typeface="Helvetica"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1" u="sng" baseline="0" dirty="0" smtClean="0">
                        <a:solidFill>
                          <a:schemeClr val="bg1"/>
                        </a:solidFill>
                        <a:latin typeface="Helvetica" pitchFamily="34" charset="0"/>
                        <a:cs typeface="Helvetica"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1" u="sng" baseline="0" dirty="0" smtClean="0">
                        <a:solidFill>
                          <a:schemeClr val="bg1"/>
                        </a:solidFill>
                        <a:latin typeface="Helvetica" pitchFamily="34" charset="0"/>
                        <a:cs typeface="Helvetica"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1" u="sng" baseline="0" dirty="0" smtClean="0">
                        <a:solidFill>
                          <a:schemeClr val="bg1"/>
                        </a:solidFill>
                        <a:latin typeface="Helvetica" pitchFamily="34" charset="0"/>
                        <a:cs typeface="Helvetica"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1" u="sng" baseline="0" dirty="0" smtClean="0">
                        <a:solidFill>
                          <a:schemeClr val="bg1"/>
                        </a:solidFill>
                        <a:latin typeface="Helvetica" pitchFamily="34" charset="0"/>
                        <a:cs typeface="Helvetica"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1" u="sng" baseline="0" dirty="0" smtClean="0">
                        <a:solidFill>
                          <a:schemeClr val="bg1"/>
                        </a:solidFill>
                        <a:latin typeface="Helvetica" pitchFamily="34" charset="0"/>
                        <a:cs typeface="Helvetica"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u="sng" baseline="0" dirty="0" smtClean="0">
                        <a:solidFill>
                          <a:schemeClr val="bg1"/>
                        </a:solidFill>
                        <a:latin typeface="Helvetica" pitchFamily="34" charset="0"/>
                        <a:cs typeface="Helvetica"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u="sng" baseline="0" dirty="0" smtClean="0">
                        <a:solidFill>
                          <a:schemeClr val="bg1"/>
                        </a:solidFill>
                        <a:latin typeface="Helvetica" pitchFamily="34" charset="0"/>
                        <a:cs typeface="Helvetica"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u="sng" baseline="0" dirty="0" smtClean="0">
                          <a:solidFill>
                            <a:schemeClr val="bg1"/>
                          </a:solidFill>
                          <a:latin typeface="Helvetica" pitchFamily="34" charset="0"/>
                          <a:cs typeface="Helvetica" pitchFamily="34" charset="0"/>
                        </a:rPr>
                        <a:t>The course</a:t>
                      </a:r>
                    </a:p>
                    <a:p>
                      <a:pPr marL="284163" marR="0" lvl="0" indent="-158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b="0" u="none" baseline="0" dirty="0" smtClean="0">
                          <a:solidFill>
                            <a:schemeClr val="bg1"/>
                          </a:solidFill>
                          <a:latin typeface="Helvetica" pitchFamily="34" charset="0"/>
                          <a:cs typeface="Helvetica" pitchFamily="34" charset="0"/>
                        </a:rPr>
                        <a:t>Two weeks, four hours per day</a:t>
                      </a:r>
                    </a:p>
                    <a:p>
                      <a:pPr marL="284163" marR="0" lvl="0" indent="-158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b="0" u="none" baseline="0" dirty="0" smtClean="0">
                          <a:solidFill>
                            <a:schemeClr val="bg1"/>
                          </a:solidFill>
                          <a:latin typeface="Helvetica" pitchFamily="34" charset="0"/>
                          <a:cs typeface="Helvetica" pitchFamily="34" charset="0"/>
                        </a:rPr>
                        <a:t>Middle and High School teachers of science and special education</a:t>
                      </a:r>
                    </a:p>
                    <a:p>
                      <a:pPr marL="693738" marR="0" lvl="0" indent="-236538"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b="0" u="none" baseline="0" dirty="0" smtClean="0">
                          <a:solidFill>
                            <a:schemeClr val="bg1"/>
                          </a:solidFill>
                          <a:latin typeface="Helvetica" pitchFamily="34" charset="0"/>
                          <a:cs typeface="Helvetica" pitchFamily="34" charset="0"/>
                        </a:rPr>
                        <a:t>One physics teacher</a:t>
                      </a:r>
                    </a:p>
                    <a:p>
                      <a:pPr marL="284163" marR="0" lvl="0" indent="-158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b="0" u="none" baseline="0" dirty="0" smtClean="0">
                          <a:solidFill>
                            <a:schemeClr val="bg1"/>
                          </a:solidFill>
                          <a:latin typeface="Helvetica" pitchFamily="34" charset="0"/>
                          <a:cs typeface="Helvetica" pitchFamily="34" charset="0"/>
                        </a:rPr>
                        <a:t>Focus on PET Energy, Magnetism and Optics </a:t>
                      </a:r>
                    </a:p>
                    <a:p>
                      <a:pPr marL="630238" marR="0" lvl="0" indent="-157163"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b="0" u="none" baseline="0" dirty="0" smtClean="0">
                          <a:solidFill>
                            <a:schemeClr val="bg1"/>
                          </a:solidFill>
                          <a:latin typeface="Helvetica" pitchFamily="34" charset="0"/>
                          <a:cs typeface="Helvetica" pitchFamily="34" charset="0"/>
                        </a:rPr>
                        <a:t>Energy as a unifying topic among different science </a:t>
                      </a:r>
                    </a:p>
                    <a:p>
                      <a:pPr marL="630238" marR="0" lvl="0" indent="-157163"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b="0" u="none" baseline="0" dirty="0" smtClean="0">
                          <a:solidFill>
                            <a:schemeClr val="bg1"/>
                          </a:solidFill>
                          <a:latin typeface="Helvetica" pitchFamily="34" charset="0"/>
                          <a:cs typeface="Helvetica" pitchFamily="34" charset="0"/>
                        </a:rPr>
                        <a:t>Magnetism for Nature of Science </a:t>
                      </a:r>
                    </a:p>
                    <a:p>
                      <a:pPr marL="630238" marR="0" lvl="0" indent="-157163"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b="0" u="none" baseline="0" dirty="0" smtClean="0">
                          <a:solidFill>
                            <a:schemeClr val="bg1"/>
                          </a:solidFill>
                          <a:latin typeface="Helvetica" pitchFamily="34" charset="0"/>
                          <a:cs typeface="Helvetica" pitchFamily="34" charset="0"/>
                        </a:rPr>
                        <a:t>Optics as a physical science topic that would interest Living Environment instructors. </a:t>
                      </a:r>
                    </a:p>
                    <a:p>
                      <a:pPr marL="630238" marR="0" lvl="0" indent="-157163"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b="0" u="none" baseline="0" dirty="0" smtClean="0">
                          <a:solidFill>
                            <a:schemeClr val="bg1"/>
                          </a:solidFill>
                          <a:latin typeface="Helvetica" pitchFamily="34" charset="0"/>
                          <a:cs typeface="Helvetica" pitchFamily="34" charset="0"/>
                        </a:rPr>
                        <a:t>The pre-test scores were higher in Energy and optics Items indicating some prior knowledge</a:t>
                      </a:r>
                    </a:p>
                    <a:p>
                      <a:pPr marL="284163" marR="0" lvl="0" indent="-176213"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b="0" u="none" baseline="0" dirty="0" smtClean="0">
                          <a:solidFill>
                            <a:schemeClr val="bg1"/>
                          </a:solidFill>
                          <a:latin typeface="Helvetica" pitchFamily="34" charset="0"/>
                          <a:cs typeface="Helvetica" pitchFamily="34" charset="0"/>
                        </a:rPr>
                        <a:t>Little or no instructional time on Forces and Circuits</a:t>
                      </a:r>
                    </a:p>
                    <a:p>
                      <a:pPr marL="284163" marR="0" lvl="0" indent="-176213" algn="l" defTabSz="457200" rtl="0" eaLnBrk="1" fontAlgn="auto" latinLnBrk="0" hangingPunct="1">
                        <a:lnSpc>
                          <a:spcPct val="100000"/>
                        </a:lnSpc>
                        <a:spcBef>
                          <a:spcPts val="0"/>
                        </a:spcBef>
                        <a:spcAft>
                          <a:spcPts val="0"/>
                        </a:spcAft>
                        <a:buClrTx/>
                        <a:buSzTx/>
                        <a:buFont typeface="Arial" pitchFamily="34" charset="0"/>
                        <a:buChar char="•"/>
                        <a:tabLst/>
                        <a:defRPr/>
                      </a:pPr>
                      <a:endParaRPr lang="en-US" sz="1800" b="0" u="none" baseline="0" dirty="0" smtClean="0">
                        <a:solidFill>
                          <a:schemeClr val="bg1"/>
                        </a:solidFill>
                        <a:latin typeface="Helvetica" pitchFamily="34" charset="0"/>
                        <a:cs typeface="Helvetica" pitchFamily="34" charset="0"/>
                      </a:endParaRPr>
                    </a:p>
                    <a:p>
                      <a:pPr marL="284163" marR="0" lvl="0" indent="-176213" algn="l" defTabSz="457200" rtl="0" eaLnBrk="1" fontAlgn="auto" latinLnBrk="0" hangingPunct="1">
                        <a:lnSpc>
                          <a:spcPct val="100000"/>
                        </a:lnSpc>
                        <a:spcBef>
                          <a:spcPts val="0"/>
                        </a:spcBef>
                        <a:spcAft>
                          <a:spcPts val="0"/>
                        </a:spcAft>
                        <a:buClrTx/>
                        <a:buSzTx/>
                        <a:buFont typeface="Arial" pitchFamily="34" charset="0"/>
                        <a:buNone/>
                        <a:tabLst/>
                        <a:defRPr/>
                      </a:pPr>
                      <a:r>
                        <a:rPr lang="en-US" sz="2000" b="1" i="1" u="none" baseline="0" dirty="0" smtClean="0">
                          <a:solidFill>
                            <a:schemeClr val="bg1"/>
                          </a:solidFill>
                          <a:latin typeface="Helvetica" pitchFamily="34" charset="0"/>
                          <a:cs typeface="Helvetica" pitchFamily="34" charset="0"/>
                        </a:rPr>
                        <a:t>PHY594</a:t>
                      </a:r>
                      <a:r>
                        <a:rPr lang="en-US" sz="2000" b="1" u="none" baseline="0" dirty="0" smtClean="0">
                          <a:solidFill>
                            <a:schemeClr val="bg1"/>
                          </a:solidFill>
                          <a:latin typeface="Helvetica" pitchFamily="34" charset="0"/>
                          <a:cs typeface="Helvetica" pitchFamily="34" charset="0"/>
                        </a:rPr>
                        <a:t>/</a:t>
                      </a:r>
                      <a:r>
                        <a:rPr lang="en-US" sz="2000" b="1" i="1" u="none" baseline="0" dirty="0" smtClean="0">
                          <a:solidFill>
                            <a:schemeClr val="bg1"/>
                          </a:solidFill>
                          <a:latin typeface="Helvetica" pitchFamily="34" charset="0"/>
                          <a:cs typeface="Helvetica" pitchFamily="34" charset="0"/>
                        </a:rPr>
                        <a:t>TED594</a:t>
                      </a:r>
                      <a:r>
                        <a:rPr lang="en-US" sz="2000" b="1" u="none" baseline="0" dirty="0" smtClean="0">
                          <a:solidFill>
                            <a:schemeClr val="bg1"/>
                          </a:solidFill>
                          <a:latin typeface="Helvetica" pitchFamily="34" charset="0"/>
                          <a:cs typeface="Helvetica" pitchFamily="34" charset="0"/>
                        </a:rPr>
                        <a:t>: </a:t>
                      </a:r>
                      <a:r>
                        <a:rPr lang="en-US" sz="2000" b="1" i="1" u="none" baseline="0" dirty="0" smtClean="0">
                          <a:solidFill>
                            <a:schemeClr val="bg1"/>
                          </a:solidFill>
                          <a:latin typeface="Helvetica" pitchFamily="34" charset="0"/>
                          <a:cs typeface="Helvetica" pitchFamily="34" charset="0"/>
                        </a:rPr>
                        <a:t>Integrated Physics and Engineering for Teachers I </a:t>
                      </a:r>
                      <a:r>
                        <a:rPr lang="en-US" sz="2000" b="1" u="none" baseline="0" dirty="0" smtClean="0">
                          <a:solidFill>
                            <a:schemeClr val="bg1"/>
                          </a:solidFill>
                          <a:latin typeface="Helvetica" pitchFamily="34" charset="0"/>
                          <a:cs typeface="Helvetica" pitchFamily="34" charset="0"/>
                        </a:rPr>
                        <a:t>Course Goals:</a:t>
                      </a:r>
                    </a:p>
                    <a:p>
                      <a:pPr marL="284163" marR="0" lvl="0" indent="-176213" algn="l" defTabSz="457200" rtl="0" eaLnBrk="1" fontAlgn="auto" latinLnBrk="0" hangingPunct="1">
                        <a:lnSpc>
                          <a:spcPct val="100000"/>
                        </a:lnSpc>
                        <a:spcBef>
                          <a:spcPts val="0"/>
                        </a:spcBef>
                        <a:spcAft>
                          <a:spcPts val="0"/>
                        </a:spcAft>
                        <a:buClrTx/>
                        <a:buSzTx/>
                        <a:buFont typeface="Arial" pitchFamily="34" charset="0"/>
                        <a:buNone/>
                        <a:tabLst/>
                        <a:defRPr/>
                      </a:pPr>
                      <a:r>
                        <a:rPr lang="en-US" sz="2000" b="1" u="none" baseline="0" dirty="0" smtClean="0">
                          <a:solidFill>
                            <a:schemeClr val="bg1"/>
                          </a:solidFill>
                          <a:latin typeface="Helvetica" pitchFamily="34" charset="0"/>
                          <a:cs typeface="Helvetica" pitchFamily="34" charset="0"/>
                        </a:rPr>
                        <a:t>Content Goa</a:t>
                      </a:r>
                      <a:r>
                        <a:rPr lang="en-US" sz="2400" b="0" u="none" baseline="0" dirty="0" smtClean="0">
                          <a:solidFill>
                            <a:schemeClr val="bg1"/>
                          </a:solidFill>
                          <a:latin typeface="Helvetica" pitchFamily="34" charset="0"/>
                          <a:cs typeface="Helvetica" pitchFamily="34" charset="0"/>
                        </a:rPr>
                        <a:t>l</a:t>
                      </a:r>
                      <a:r>
                        <a:rPr lang="en-US" sz="2000" b="0" u="none" baseline="0" dirty="0" smtClean="0">
                          <a:solidFill>
                            <a:schemeClr val="bg1"/>
                          </a:solidFill>
                          <a:latin typeface="Helvetica" pitchFamily="34" charset="0"/>
                          <a:cs typeface="Helvetica" pitchFamily="34" charset="0"/>
                        </a:rPr>
                        <a:t>s</a:t>
                      </a:r>
                      <a:r>
                        <a:rPr lang="en-US" sz="1800" b="0" u="none" baseline="0" dirty="0" smtClean="0">
                          <a:solidFill>
                            <a:schemeClr val="bg1"/>
                          </a:solidFill>
                          <a:latin typeface="Helvetica" pitchFamily="34" charset="0"/>
                          <a:cs typeface="Helvetica" pitchFamily="34" charset="0"/>
                        </a:rPr>
                        <a:t> – to learn about energy conservation and transformation as a unifying STEM construct, explicitly in the domains of mechanics (force and motion), thermodynamics, magnetism and optics, with project extensions to biology, earth science, technology and chemistry.  </a:t>
                      </a:r>
                    </a:p>
                    <a:p>
                      <a:pPr marL="284163" marR="0" lvl="0" indent="-176213" algn="l" defTabSz="457200" rtl="0" eaLnBrk="1" fontAlgn="auto" latinLnBrk="0" hangingPunct="1">
                        <a:lnSpc>
                          <a:spcPct val="100000"/>
                        </a:lnSpc>
                        <a:spcBef>
                          <a:spcPts val="0"/>
                        </a:spcBef>
                        <a:spcAft>
                          <a:spcPts val="0"/>
                        </a:spcAft>
                        <a:buClrTx/>
                        <a:buSzTx/>
                        <a:buFont typeface="Arial" pitchFamily="34" charset="0"/>
                        <a:buNone/>
                        <a:tabLst/>
                        <a:defRPr/>
                      </a:pPr>
                      <a:r>
                        <a:rPr lang="en-US" sz="2000" b="1" u="none" baseline="0" dirty="0" smtClean="0">
                          <a:solidFill>
                            <a:schemeClr val="bg1"/>
                          </a:solidFill>
                          <a:latin typeface="Helvetica" pitchFamily="34" charset="0"/>
                          <a:cs typeface="Helvetica" pitchFamily="34" charset="0"/>
                        </a:rPr>
                        <a:t>Pedagogical Content Knowledge</a:t>
                      </a:r>
                      <a:r>
                        <a:rPr lang="en-US" sz="1800" b="0" u="none" baseline="0" dirty="0" smtClean="0">
                          <a:solidFill>
                            <a:schemeClr val="bg1"/>
                          </a:solidFill>
                          <a:latin typeface="Helvetica" pitchFamily="34" charset="0"/>
                          <a:cs typeface="Helvetica" pitchFamily="34" charset="0"/>
                        </a:rPr>
                        <a:t> – to learn how to use scientific argumentation and model development (particularly evidence-based </a:t>
                      </a:r>
                      <a:r>
                        <a:rPr lang="en-US" sz="1800" b="0" u="none" baseline="0" dirty="0" err="1" smtClean="0">
                          <a:solidFill>
                            <a:schemeClr val="bg1"/>
                          </a:solidFill>
                          <a:latin typeface="Helvetica" pitchFamily="34" charset="0"/>
                          <a:cs typeface="Helvetica" pitchFamily="34" charset="0"/>
                        </a:rPr>
                        <a:t>hypothetico</a:t>
                      </a:r>
                      <a:r>
                        <a:rPr lang="en-US" sz="1800" b="0" u="none" baseline="0" dirty="0" smtClean="0">
                          <a:solidFill>
                            <a:schemeClr val="bg1"/>
                          </a:solidFill>
                          <a:latin typeface="Helvetica" pitchFamily="34" charset="0"/>
                          <a:cs typeface="Helvetica" pitchFamily="34" charset="0"/>
                        </a:rPr>
                        <a:t>-deductive reasoning in models of magnetism), to become familiar with the use of </a:t>
                      </a:r>
                      <a:r>
                        <a:rPr lang="en-US" sz="1800" b="0" u="none" baseline="0" dirty="0" err="1" smtClean="0">
                          <a:solidFill>
                            <a:schemeClr val="bg1"/>
                          </a:solidFill>
                          <a:latin typeface="Helvetica" pitchFamily="34" charset="0"/>
                          <a:cs typeface="Helvetica" pitchFamily="34" charset="0"/>
                        </a:rPr>
                        <a:t>probeware</a:t>
                      </a:r>
                      <a:r>
                        <a:rPr lang="en-US" sz="1800" b="0" u="none" baseline="0" dirty="0" smtClean="0">
                          <a:solidFill>
                            <a:schemeClr val="bg1"/>
                          </a:solidFill>
                          <a:latin typeface="Helvetica" pitchFamily="34" charset="0"/>
                          <a:cs typeface="Helvetica" pitchFamily="34" charset="0"/>
                        </a:rPr>
                        <a:t> and simulations in STEM teaching.</a:t>
                      </a:r>
                    </a:p>
                    <a:p>
                      <a:pPr marL="284163" marR="0" lvl="0" indent="-176213" algn="l" defTabSz="457200" rtl="0" eaLnBrk="1" fontAlgn="auto" latinLnBrk="0" hangingPunct="1">
                        <a:lnSpc>
                          <a:spcPct val="100000"/>
                        </a:lnSpc>
                        <a:spcBef>
                          <a:spcPts val="0"/>
                        </a:spcBef>
                        <a:spcAft>
                          <a:spcPts val="0"/>
                        </a:spcAft>
                        <a:buClrTx/>
                        <a:buSzTx/>
                        <a:buFont typeface="Arial" pitchFamily="34" charset="0"/>
                        <a:buNone/>
                        <a:tabLst/>
                        <a:defRPr/>
                      </a:pPr>
                      <a:r>
                        <a:rPr lang="en-US" sz="2000" b="1" u="none" baseline="0" dirty="0" smtClean="0">
                          <a:solidFill>
                            <a:schemeClr val="bg1"/>
                          </a:solidFill>
                          <a:latin typeface="Helvetica" pitchFamily="34" charset="0"/>
                          <a:cs typeface="Helvetica" pitchFamily="34" charset="0"/>
                        </a:rPr>
                        <a:t>Pedagogical Knowledge</a:t>
                      </a:r>
                      <a:r>
                        <a:rPr lang="en-US" sz="1800" b="0" u="none" baseline="0" dirty="0" smtClean="0">
                          <a:solidFill>
                            <a:schemeClr val="bg1"/>
                          </a:solidFill>
                          <a:latin typeface="Helvetica" pitchFamily="34" charset="0"/>
                          <a:cs typeface="Helvetica" pitchFamily="34" charset="0"/>
                        </a:rPr>
                        <a:t> – to practice listening to and analyzing student thought, practice cooperative group learning, practice using </a:t>
                      </a:r>
                      <a:r>
                        <a:rPr lang="en-US" sz="1800" b="0" u="none" baseline="0" dirty="0" err="1" smtClean="0">
                          <a:solidFill>
                            <a:schemeClr val="bg1"/>
                          </a:solidFill>
                          <a:latin typeface="Helvetica" pitchFamily="34" charset="0"/>
                          <a:cs typeface="Helvetica" pitchFamily="34" charset="0"/>
                        </a:rPr>
                        <a:t>whiteboarding</a:t>
                      </a:r>
                      <a:r>
                        <a:rPr lang="en-US" sz="1800" b="0" u="none" baseline="0" dirty="0" smtClean="0">
                          <a:solidFill>
                            <a:schemeClr val="bg1"/>
                          </a:solidFill>
                          <a:latin typeface="Helvetica" pitchFamily="34" charset="0"/>
                          <a:cs typeface="Helvetica" pitchFamily="34" charset="0"/>
                        </a:rPr>
                        <a:t> in small and whole group discourse, and practice the use of reflective journals and projects to learn and teach science</a:t>
                      </a:r>
                    </a:p>
                    <a:p>
                      <a:pPr marL="284163" marR="0" lvl="0" indent="-176213" algn="l" defTabSz="457200" rtl="0" eaLnBrk="1" fontAlgn="auto" latinLnBrk="0" hangingPunct="1">
                        <a:lnSpc>
                          <a:spcPct val="100000"/>
                        </a:lnSpc>
                        <a:spcBef>
                          <a:spcPts val="0"/>
                        </a:spcBef>
                        <a:spcAft>
                          <a:spcPts val="0"/>
                        </a:spcAft>
                        <a:buClrTx/>
                        <a:buSzTx/>
                        <a:buFont typeface="Arial" pitchFamily="34" charset="0"/>
                        <a:buNone/>
                        <a:tabLst/>
                        <a:defRPr/>
                      </a:pPr>
                      <a:r>
                        <a:rPr lang="en-US" sz="2000" b="1" u="none" baseline="0" dirty="0" smtClean="0">
                          <a:solidFill>
                            <a:schemeClr val="bg1"/>
                          </a:solidFill>
                          <a:latin typeface="Helvetica" pitchFamily="34" charset="0"/>
                          <a:cs typeface="Helvetica" pitchFamily="34" charset="0"/>
                        </a:rPr>
                        <a:t>Other Goals </a:t>
                      </a:r>
                      <a:r>
                        <a:rPr lang="en-US" sz="1800" b="0" u="none" baseline="0" dirty="0" smtClean="0">
                          <a:solidFill>
                            <a:schemeClr val="bg1"/>
                          </a:solidFill>
                          <a:latin typeface="Helvetica" pitchFamily="34" charset="0"/>
                          <a:cs typeface="Helvetica" pitchFamily="34" charset="0"/>
                        </a:rPr>
                        <a:t>-- to foster membership in a professional learning community associated with ISEP, to establish and develop trust with colleagues and ISEP staff.</a:t>
                      </a:r>
                    </a:p>
                    <a:p>
                      <a:pPr marL="284163" marR="0" lvl="0" indent="-176213" algn="l" defTabSz="457200" rtl="0" eaLnBrk="1" fontAlgn="auto" latinLnBrk="0" hangingPunct="1">
                        <a:lnSpc>
                          <a:spcPct val="100000"/>
                        </a:lnSpc>
                        <a:spcBef>
                          <a:spcPts val="0"/>
                        </a:spcBef>
                        <a:spcAft>
                          <a:spcPts val="0"/>
                        </a:spcAft>
                        <a:buClrTx/>
                        <a:buSzTx/>
                        <a:buFont typeface="Arial" pitchFamily="34" charset="0"/>
                        <a:buNone/>
                        <a:tabLst/>
                        <a:defRPr/>
                      </a:pPr>
                      <a:endParaRPr lang="en-US" sz="1800" b="0" u="none" baseline="0" dirty="0" smtClean="0">
                        <a:solidFill>
                          <a:schemeClr val="bg1"/>
                        </a:solidFill>
                        <a:latin typeface="Helvetica" pitchFamily="34" charset="0"/>
                        <a:cs typeface="Helvetica" pitchFamily="34" charset="0"/>
                      </a:endParaRPr>
                    </a:p>
                    <a:p>
                      <a:pPr marL="284163" marR="0" lvl="0" indent="-176213" algn="l" defTabSz="457200" rtl="0" eaLnBrk="1" fontAlgn="auto" latinLnBrk="0" hangingPunct="1">
                        <a:lnSpc>
                          <a:spcPct val="100000"/>
                        </a:lnSpc>
                        <a:spcBef>
                          <a:spcPts val="0"/>
                        </a:spcBef>
                        <a:spcAft>
                          <a:spcPts val="0"/>
                        </a:spcAft>
                        <a:buClrTx/>
                        <a:buSzTx/>
                        <a:buFont typeface="Arial" pitchFamily="34" charset="0"/>
                        <a:buNone/>
                        <a:tabLst/>
                        <a:defRPr/>
                      </a:pPr>
                      <a:r>
                        <a:rPr lang="en-US" sz="1800" b="0" u="none" baseline="0" dirty="0" smtClean="0">
                          <a:solidFill>
                            <a:schemeClr val="bg1"/>
                          </a:solidFill>
                          <a:latin typeface="Helvetica" pitchFamily="34" charset="0"/>
                          <a:cs typeface="Helvetica" pitchFamily="34" charset="0"/>
                        </a:rPr>
                        <a:t>The </a:t>
                      </a:r>
                      <a:r>
                        <a:rPr lang="en-US" sz="1800" b="0" i="1" u="none" baseline="0" dirty="0" smtClean="0">
                          <a:solidFill>
                            <a:schemeClr val="bg1"/>
                          </a:solidFill>
                          <a:latin typeface="Helvetica" pitchFamily="34" charset="0"/>
                          <a:cs typeface="Helvetica" pitchFamily="34" charset="0"/>
                        </a:rPr>
                        <a:t>PET Diagnostic </a:t>
                      </a:r>
                      <a:r>
                        <a:rPr lang="en-US" sz="1800" b="0" u="none" baseline="0" dirty="0" smtClean="0">
                          <a:solidFill>
                            <a:schemeClr val="bg1"/>
                          </a:solidFill>
                          <a:latin typeface="Helvetica" pitchFamily="34" charset="0"/>
                          <a:cs typeface="Helvetica" pitchFamily="34" charset="0"/>
                        </a:rPr>
                        <a:t>is a nine item extended response instrument scored via a rubric from a total of twenty-eight possible points.  The instrument item domains include Newton’s laws, force, motion and friction, elementary optics and circuit concepts and energy conservation.  </a:t>
                      </a:r>
                    </a:p>
                    <a:p>
                      <a:pPr marL="284163" marR="0" lvl="0" indent="-176213" algn="l" defTabSz="457200" rtl="0" eaLnBrk="1" fontAlgn="auto" latinLnBrk="0" hangingPunct="1">
                        <a:lnSpc>
                          <a:spcPct val="100000"/>
                        </a:lnSpc>
                        <a:spcBef>
                          <a:spcPts val="0"/>
                        </a:spcBef>
                        <a:spcAft>
                          <a:spcPts val="0"/>
                        </a:spcAft>
                        <a:buClrTx/>
                        <a:buSzTx/>
                        <a:buFont typeface="Arial" pitchFamily="34" charset="0"/>
                        <a:buNone/>
                        <a:tabLst/>
                        <a:defRPr/>
                      </a:pPr>
                      <a:endParaRPr lang="en-US" sz="1800" b="0" u="none" baseline="0" dirty="0" smtClean="0">
                        <a:solidFill>
                          <a:schemeClr val="bg1"/>
                        </a:solidFill>
                        <a:latin typeface="Helvetica" pitchFamily="34" charset="0"/>
                        <a:cs typeface="Helvetica" pitchFamily="34" charset="0"/>
                      </a:endParaRPr>
                    </a:p>
                    <a:p>
                      <a:pPr marL="284163" marR="0" lvl="0" indent="-176213" algn="l" defTabSz="457200" rtl="0" eaLnBrk="1" fontAlgn="auto" latinLnBrk="0" hangingPunct="1">
                        <a:lnSpc>
                          <a:spcPct val="100000"/>
                        </a:lnSpc>
                        <a:spcBef>
                          <a:spcPts val="0"/>
                        </a:spcBef>
                        <a:spcAft>
                          <a:spcPts val="0"/>
                        </a:spcAft>
                        <a:buClrTx/>
                        <a:buSzTx/>
                        <a:buFont typeface="Arial" pitchFamily="34" charset="0"/>
                        <a:buNone/>
                        <a:tabLst/>
                        <a:defRPr/>
                      </a:pPr>
                      <a:r>
                        <a:rPr lang="en-US" sz="1800" b="0" u="none" baseline="0" dirty="0" smtClean="0">
                          <a:solidFill>
                            <a:schemeClr val="bg1"/>
                          </a:solidFill>
                          <a:latin typeface="Helvetica" pitchFamily="34" charset="0"/>
                          <a:cs typeface="Helvetica" pitchFamily="34" charset="0"/>
                        </a:rPr>
                        <a:t>The </a:t>
                      </a:r>
                      <a:r>
                        <a:rPr lang="en-US" sz="1800" b="0" i="1" u="none" baseline="0" dirty="0" smtClean="0">
                          <a:solidFill>
                            <a:schemeClr val="bg1"/>
                          </a:solidFill>
                          <a:latin typeface="Helvetica" pitchFamily="34" charset="0"/>
                          <a:cs typeface="Helvetica" pitchFamily="34" charset="0"/>
                        </a:rPr>
                        <a:t>Reformed Teaching Observation Protocol (RTOP) </a:t>
                      </a:r>
                      <a:r>
                        <a:rPr lang="en-US" sz="1800" b="0" u="none" baseline="0" dirty="0" smtClean="0">
                          <a:solidFill>
                            <a:schemeClr val="bg1"/>
                          </a:solidFill>
                          <a:latin typeface="Helvetica" pitchFamily="34" charset="0"/>
                          <a:cs typeface="Helvetica" pitchFamily="34" charset="0"/>
                        </a:rPr>
                        <a:t>is an observational instrument with twenty-five items characterizing classroom activity emergent from science and mathematics educational research literature.  RTOP has been demonstrated to strongly correlate with student conceptual learning gains identified through pre and post testing in a number of STEM disciplines and age ranges. </a:t>
                      </a:r>
                      <a:endParaRPr lang="en-US" sz="1800" b="1" u="sng" dirty="0" smtClean="0">
                        <a:solidFill>
                          <a:schemeClr val="bg1"/>
                        </a:solidFill>
                        <a:latin typeface="Helvetica" pitchFamily="34" charset="0"/>
                        <a:cs typeface="Helvetica" pitchFamily="34" charset="0"/>
                      </a:endParaRPr>
                    </a:p>
                    <a:p>
                      <a:pPr marL="284163" marR="0" lvl="0" indent="-176213" algn="l" defTabSz="457200" rtl="0" eaLnBrk="1" fontAlgn="auto" latinLnBrk="0" hangingPunct="1">
                        <a:lnSpc>
                          <a:spcPct val="100000"/>
                        </a:lnSpc>
                        <a:spcBef>
                          <a:spcPts val="0"/>
                        </a:spcBef>
                        <a:spcAft>
                          <a:spcPts val="0"/>
                        </a:spcAft>
                        <a:buClrTx/>
                        <a:buSzTx/>
                        <a:buFont typeface="Arial" pitchFamily="34" charset="0"/>
                        <a:buNone/>
                        <a:tabLst/>
                        <a:defRPr/>
                      </a:pPr>
                      <a:endParaRPr lang="en-US" sz="1800" b="0" u="none" baseline="0" dirty="0" smtClean="0">
                        <a:solidFill>
                          <a:schemeClr val="bg1"/>
                        </a:solidFill>
                        <a:latin typeface="Helvetica" pitchFamily="34" charset="0"/>
                        <a:cs typeface="Helvetica" pitchFamily="34" charset="0"/>
                      </a:endParaRPr>
                    </a:p>
                  </a:txBody>
                  <a:tcPr marL="444509" marR="444509" marT="222256" marB="22225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r>
              <a:tr h="2665497">
                <a:tc gridSpan="2" vMerge="1">
                  <a:txBody>
                    <a:bodyPr/>
                    <a:lstStyle/>
                    <a:p>
                      <a:endParaRPr lang="en-US" sz="1800" b="0" u="none" dirty="0">
                        <a:solidFill>
                          <a:schemeClr val="bg1"/>
                        </a:solidFill>
                        <a:latin typeface="Helvetica" pitchFamily="34" charset="0"/>
                        <a:cs typeface="Helvetica" pitchFamily="34" charset="0"/>
                      </a:endParaRPr>
                    </a:p>
                  </a:txBody>
                  <a:tcPr marL="444509" marR="444509" marT="222256" marB="22225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endParaRPr lang="en-US"/>
                    </a:p>
                  </a:txBody>
                  <a:tcPr/>
                </a:tc>
                <a:tc gridSpan="3" vMerge="1">
                  <a:txBody>
                    <a:bodyPr/>
                    <a:lstStyle/>
                    <a:p>
                      <a:endParaRPr lang="en-US" sz="1800" dirty="0">
                        <a:latin typeface="Helvetica" pitchFamily="34" charset="0"/>
                        <a:cs typeface="Helvetica" pitchFamily="34" charset="0"/>
                      </a:endParaRPr>
                    </a:p>
                  </a:txBody>
                  <a:tcPr marL="444509" marR="444509" marT="222256" marB="22225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endParaRPr lang="en-US"/>
                    </a:p>
                  </a:txBody>
                  <a:tcPr/>
                </a:tc>
                <a:tc hMerge="1" vMerge="1">
                  <a:txBody>
                    <a:bodyPr/>
                    <a:lstStyle/>
                    <a:p>
                      <a:endParaRPr lang="en-US"/>
                    </a:p>
                  </a:txBody>
                  <a:tcPr/>
                </a:tc>
                <a:tc>
                  <a:txBody>
                    <a:bodyPr/>
                    <a:lstStyle/>
                    <a:p>
                      <a:endParaRPr lang="en-US" dirty="0"/>
                    </a:p>
                  </a:txBody>
                  <a:tcPr marL="444509" marR="444509" marT="222256" marB="22225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smtClean="0">
                          <a:ln>
                            <a:noFill/>
                          </a:ln>
                          <a:solidFill>
                            <a:schemeClr val="bg1"/>
                          </a:solidFill>
                          <a:effectLst/>
                          <a:uLnTx/>
                          <a:uFillTx/>
                          <a:latin typeface="Helvetica" pitchFamily="34" charset="0"/>
                          <a:ea typeface="+mn-ea"/>
                          <a:cs typeface="Helvetica" pitchFamily="34" charset="0"/>
                        </a:rPr>
                        <a:t>References</a:t>
                      </a:r>
                    </a:p>
                    <a:p>
                      <a:pPr marL="466725" marR="0" lvl="0" indent="-466725" algn="l" defTabSz="457200" rtl="0" eaLnBrk="1" fontAlgn="auto" latinLnBrk="0" hangingPunct="1">
                        <a:lnSpc>
                          <a:spcPct val="100000"/>
                        </a:lnSpc>
                        <a:spcBef>
                          <a:spcPts val="0"/>
                        </a:spcBef>
                        <a:spcAft>
                          <a:spcPts val="0"/>
                        </a:spcAft>
                        <a:buClrTx/>
                        <a:buSzTx/>
                        <a:buFontTx/>
                        <a:buNone/>
                        <a:tabLst/>
                        <a:defRPr/>
                      </a:pPr>
                      <a:r>
                        <a:rPr lang="en-US" sz="1400" b="0" i="0" kern="1200" dirty="0" smtClean="0">
                          <a:solidFill>
                            <a:schemeClr val="bg1"/>
                          </a:solidFill>
                          <a:latin typeface="Helvetica" pitchFamily="34" charset="0"/>
                          <a:ea typeface="+mn-ea"/>
                          <a:cs typeface="Helvetica" pitchFamily="34" charset="0"/>
                        </a:rPr>
                        <a:t>Crouch, C. H., &amp; Mazur, E. (2001). Peer Instruction: Ten Years of Experience and Results. American Journal Of Physics, 69(9), 970-77.</a:t>
                      </a:r>
                    </a:p>
                    <a:p>
                      <a:pPr marL="466725" marR="0" lvl="0" indent="-466725" algn="l" defTabSz="457200" rtl="0" eaLnBrk="1" fontAlgn="auto" latinLnBrk="0" hangingPunct="1">
                        <a:lnSpc>
                          <a:spcPct val="100000"/>
                        </a:lnSpc>
                        <a:spcBef>
                          <a:spcPts val="0"/>
                        </a:spcBef>
                        <a:spcAft>
                          <a:spcPts val="0"/>
                        </a:spcAft>
                        <a:buClrTx/>
                        <a:buSzTx/>
                        <a:buFontTx/>
                        <a:buNone/>
                        <a:tabLst/>
                        <a:defRPr/>
                      </a:pPr>
                      <a:r>
                        <a:rPr lang="en-US" sz="1400" b="0" i="0" kern="1200" dirty="0" smtClean="0">
                          <a:solidFill>
                            <a:schemeClr val="bg1"/>
                          </a:solidFill>
                          <a:latin typeface="Helvetica" pitchFamily="34" charset="0"/>
                          <a:ea typeface="+mn-ea"/>
                          <a:cs typeface="Helvetica" pitchFamily="34" charset="0"/>
                        </a:rPr>
                        <a:t>Goldberg, F., Robinson, S., &amp; Otero, V. (2008). </a:t>
                      </a:r>
                      <a:r>
                        <a:rPr lang="en-US" sz="1400" b="0" i="1" kern="1200" dirty="0" smtClean="0">
                          <a:solidFill>
                            <a:schemeClr val="bg1"/>
                          </a:solidFill>
                          <a:latin typeface="Helvetica" pitchFamily="34" charset="0"/>
                          <a:ea typeface="+mn-ea"/>
                          <a:cs typeface="Helvetica" pitchFamily="34" charset="0"/>
                        </a:rPr>
                        <a:t>Physics &amp; everyday thinking</a:t>
                      </a:r>
                      <a:r>
                        <a:rPr lang="en-US" sz="1400" b="0" i="0" kern="1200" dirty="0" smtClean="0">
                          <a:solidFill>
                            <a:schemeClr val="bg1"/>
                          </a:solidFill>
                          <a:latin typeface="Helvetica" pitchFamily="34" charset="0"/>
                          <a:ea typeface="+mn-ea"/>
                          <a:cs typeface="Helvetica" pitchFamily="34" charset="0"/>
                        </a:rPr>
                        <a:t>. Armonk, N.Y: It's About Time, </a:t>
                      </a:r>
                      <a:r>
                        <a:rPr lang="en-US" sz="1400" b="0" i="0" kern="1200" dirty="0" err="1" smtClean="0">
                          <a:solidFill>
                            <a:schemeClr val="bg1"/>
                          </a:solidFill>
                          <a:latin typeface="Helvetica" pitchFamily="34" charset="0"/>
                          <a:ea typeface="+mn-ea"/>
                          <a:cs typeface="Helvetica" pitchFamily="34" charset="0"/>
                        </a:rPr>
                        <a:t>Herff</a:t>
                      </a:r>
                      <a:r>
                        <a:rPr lang="en-US" sz="1400" b="0" i="0" kern="1200" dirty="0" smtClean="0">
                          <a:solidFill>
                            <a:schemeClr val="bg1"/>
                          </a:solidFill>
                          <a:latin typeface="Helvetica" pitchFamily="34" charset="0"/>
                          <a:ea typeface="+mn-ea"/>
                          <a:cs typeface="Helvetica" pitchFamily="34" charset="0"/>
                        </a:rPr>
                        <a:t> Jones Educational Division.</a:t>
                      </a:r>
                    </a:p>
                    <a:p>
                      <a:pPr marL="466725" marR="0" lvl="0" indent="-466725" algn="l" defTabSz="457200" rtl="0" eaLnBrk="1" fontAlgn="auto" latinLnBrk="0" hangingPunct="1">
                        <a:lnSpc>
                          <a:spcPct val="100000"/>
                        </a:lnSpc>
                        <a:spcBef>
                          <a:spcPts val="0"/>
                        </a:spcBef>
                        <a:spcAft>
                          <a:spcPts val="0"/>
                        </a:spcAft>
                        <a:buClrTx/>
                        <a:buSzTx/>
                        <a:buFontTx/>
                        <a:buNone/>
                        <a:tabLst/>
                        <a:defRPr/>
                      </a:pPr>
                      <a:r>
                        <a:rPr lang="en-US" sz="1400" b="0" i="0" kern="1200" dirty="0" smtClean="0">
                          <a:solidFill>
                            <a:schemeClr val="bg1"/>
                          </a:solidFill>
                          <a:latin typeface="Helvetica" pitchFamily="34" charset="0"/>
                          <a:ea typeface="+mn-ea"/>
                          <a:cs typeface="Helvetica" pitchFamily="34" charset="0"/>
                        </a:rPr>
                        <a:t>Goldberg, F., Otero, V., &amp; Robinson, S. (2010). Design principles for effective physics instruction: A case from physics and everyday thinking. American Journal of Physics, 78, 1265.</a:t>
                      </a:r>
                    </a:p>
                    <a:p>
                      <a:pPr marL="466725" marR="0" lvl="0" indent="-466725" algn="l" defTabSz="457200" rtl="0" eaLnBrk="1" fontAlgn="auto" latinLnBrk="0" hangingPunct="1">
                        <a:lnSpc>
                          <a:spcPct val="100000"/>
                        </a:lnSpc>
                        <a:spcBef>
                          <a:spcPts val="0"/>
                        </a:spcBef>
                        <a:spcAft>
                          <a:spcPts val="0"/>
                        </a:spcAft>
                        <a:buClrTx/>
                        <a:buSzTx/>
                        <a:buFontTx/>
                        <a:buNone/>
                        <a:tabLst/>
                        <a:defRPr/>
                      </a:pPr>
                      <a:r>
                        <a:rPr lang="en-US" sz="1400" b="0" i="0" kern="1200" dirty="0" smtClean="0">
                          <a:solidFill>
                            <a:schemeClr val="bg1"/>
                          </a:solidFill>
                          <a:latin typeface="Helvetica" pitchFamily="34" charset="0"/>
                          <a:ea typeface="+mn-ea"/>
                          <a:cs typeface="Helvetica" pitchFamily="34" charset="0"/>
                        </a:rPr>
                        <a:t>Henry, D., Henry, J., &amp; </a:t>
                      </a:r>
                      <a:r>
                        <a:rPr lang="en-US" sz="1400" b="0" i="0" kern="1200" dirty="0" err="1" smtClean="0">
                          <a:solidFill>
                            <a:schemeClr val="bg1"/>
                          </a:solidFill>
                          <a:latin typeface="Helvetica" pitchFamily="34" charset="0"/>
                          <a:ea typeface="+mn-ea"/>
                          <a:cs typeface="Helvetica" pitchFamily="34" charset="0"/>
                        </a:rPr>
                        <a:t>Riddoch</a:t>
                      </a:r>
                      <a:r>
                        <a:rPr lang="en-US" sz="1400" b="0" i="0" kern="1200" dirty="0" smtClean="0">
                          <a:solidFill>
                            <a:schemeClr val="bg1"/>
                          </a:solidFill>
                          <a:latin typeface="Helvetica" pitchFamily="34" charset="0"/>
                          <a:ea typeface="+mn-ea"/>
                          <a:cs typeface="Helvetica" pitchFamily="34" charset="0"/>
                        </a:rPr>
                        <a:t>, S. (2006). </a:t>
                      </a:r>
                      <a:r>
                        <a:rPr lang="en-US" sz="1400" b="0" i="0" kern="1200" dirty="0" err="1" smtClean="0">
                          <a:solidFill>
                            <a:schemeClr val="bg1"/>
                          </a:solidFill>
                          <a:latin typeface="Helvetica" pitchFamily="34" charset="0"/>
                          <a:ea typeface="+mn-ea"/>
                          <a:cs typeface="Helvetica" pitchFamily="34" charset="0"/>
                        </a:rPr>
                        <a:t>Whiteboarding</a:t>
                      </a:r>
                      <a:r>
                        <a:rPr lang="en-US" sz="1400" b="0" i="0" kern="1200" dirty="0" smtClean="0">
                          <a:solidFill>
                            <a:schemeClr val="bg1"/>
                          </a:solidFill>
                          <a:latin typeface="Helvetica" pitchFamily="34" charset="0"/>
                          <a:ea typeface="+mn-ea"/>
                          <a:cs typeface="Helvetica" pitchFamily="34" charset="0"/>
                        </a:rPr>
                        <a:t> Your Way to Great Student Discussions. Science Scope, 29(7), 50-53.</a:t>
                      </a:r>
                    </a:p>
                    <a:p>
                      <a:pPr marL="466725" marR="0" lvl="0" indent="-466725" algn="l" defTabSz="457200" rtl="0" eaLnBrk="1" fontAlgn="auto" latinLnBrk="0" hangingPunct="1">
                        <a:lnSpc>
                          <a:spcPct val="100000"/>
                        </a:lnSpc>
                        <a:spcBef>
                          <a:spcPts val="0"/>
                        </a:spcBef>
                        <a:spcAft>
                          <a:spcPts val="0"/>
                        </a:spcAft>
                        <a:buClrTx/>
                        <a:buSzTx/>
                        <a:buFontTx/>
                        <a:buNone/>
                        <a:tabLst/>
                        <a:defRPr/>
                      </a:pPr>
                      <a:r>
                        <a:rPr lang="en-US" sz="1400" b="0" i="0" kern="1200" dirty="0" smtClean="0">
                          <a:solidFill>
                            <a:schemeClr val="bg1"/>
                          </a:solidFill>
                          <a:latin typeface="Helvetica" pitchFamily="34" charset="0"/>
                          <a:ea typeface="+mn-ea"/>
                          <a:cs typeface="Helvetica" pitchFamily="34" charset="0"/>
                        </a:rPr>
                        <a:t>MacIsaac, D. (2012). Physics! Blog! by modeler Kelly O'Shea of St. Andrew's School Physics </a:t>
                      </a:r>
                      <a:r>
                        <a:rPr lang="en-US" sz="1400" b="0" i="0" kern="1200" dirty="0" err="1" smtClean="0">
                          <a:solidFill>
                            <a:schemeClr val="bg1"/>
                          </a:solidFill>
                          <a:latin typeface="Helvetica" pitchFamily="34" charset="0"/>
                          <a:ea typeface="+mn-ea"/>
                          <a:cs typeface="Helvetica" pitchFamily="34" charset="0"/>
                        </a:rPr>
                        <a:t>kellyoshea</a:t>
                      </a:r>
                      <a:r>
                        <a:rPr lang="en-US" sz="1400" b="0" i="0" kern="1200" dirty="0" smtClean="0">
                          <a:solidFill>
                            <a:schemeClr val="bg1"/>
                          </a:solidFill>
                          <a:latin typeface="Helvetica" pitchFamily="34" charset="0"/>
                          <a:ea typeface="+mn-ea"/>
                          <a:cs typeface="Helvetica" pitchFamily="34" charset="0"/>
                        </a:rPr>
                        <a:t>. </a:t>
                      </a:r>
                      <a:r>
                        <a:rPr lang="en-US" sz="1400" b="0" i="0" kern="1200" dirty="0" err="1" smtClean="0">
                          <a:solidFill>
                            <a:schemeClr val="bg1"/>
                          </a:solidFill>
                          <a:latin typeface="Helvetica" pitchFamily="34" charset="0"/>
                          <a:ea typeface="+mn-ea"/>
                          <a:cs typeface="Helvetica" pitchFamily="34" charset="0"/>
                        </a:rPr>
                        <a:t>wordpress</a:t>
                      </a:r>
                      <a:r>
                        <a:rPr lang="en-US" sz="1400" b="0" i="0" kern="1200" dirty="0" smtClean="0">
                          <a:solidFill>
                            <a:schemeClr val="bg1"/>
                          </a:solidFill>
                          <a:latin typeface="Helvetica" pitchFamily="34" charset="0"/>
                          <a:ea typeface="+mn-ea"/>
                          <a:cs typeface="Helvetica" pitchFamily="34" charset="0"/>
                        </a:rPr>
                        <a:t>. com. The Physics Teacher, 50, 446-446.</a:t>
                      </a:r>
                      <a:endParaRPr kumimoji="0" lang="en-US" sz="1400" b="0" i="0" u="none" strike="noStrike" kern="1200" cap="none" spc="0" normalizeH="0" baseline="0" noProof="0" dirty="0" smtClean="0">
                        <a:ln>
                          <a:noFill/>
                        </a:ln>
                        <a:solidFill>
                          <a:schemeClr val="bg1"/>
                        </a:solidFill>
                        <a:effectLst/>
                        <a:uLnTx/>
                        <a:uFillTx/>
                        <a:latin typeface="Helvetica" pitchFamily="34" charset="0"/>
                        <a:ea typeface="+mn-ea"/>
                        <a:cs typeface="Helvetica" pitchFamily="34" charset="0"/>
                      </a:endParaRPr>
                    </a:p>
                    <a:p>
                      <a:pPr marL="466725" marR="0" lvl="0" indent="-466725" algn="l" defTabSz="457200" rtl="0" eaLnBrk="1" fontAlgn="auto" latinLnBrk="0" hangingPunct="1">
                        <a:lnSpc>
                          <a:spcPct val="100000"/>
                        </a:lnSpc>
                        <a:spcBef>
                          <a:spcPts val="0"/>
                        </a:spcBef>
                        <a:spcAft>
                          <a:spcPts val="0"/>
                        </a:spcAft>
                        <a:buClrTx/>
                        <a:buSzTx/>
                        <a:buFontTx/>
                        <a:buNone/>
                        <a:tabLst/>
                        <a:defRPr/>
                      </a:pPr>
                      <a:r>
                        <a:rPr lang="en-US" sz="1400" b="0" i="0" kern="1200" dirty="0" smtClean="0">
                          <a:solidFill>
                            <a:schemeClr val="bg1"/>
                          </a:solidFill>
                          <a:latin typeface="Helvetica" pitchFamily="34" charset="0"/>
                          <a:ea typeface="+mn-ea"/>
                          <a:cs typeface="Helvetica" pitchFamily="34" charset="0"/>
                        </a:rPr>
                        <a:t>MacIsaac, D.L. &amp; Falconer, K.A. (2002).  Reform your teaching via the Reform Teaching Observation Protocol (RTOP). </a:t>
                      </a:r>
                      <a:r>
                        <a:rPr lang="en-US" sz="1400" b="0" i="0" kern="1200" baseline="0" dirty="0" smtClean="0">
                          <a:solidFill>
                            <a:schemeClr val="bg1"/>
                          </a:solidFill>
                          <a:latin typeface="Helvetica" pitchFamily="34" charset="0"/>
                          <a:ea typeface="+mn-ea"/>
                          <a:cs typeface="Helvetica" pitchFamily="34" charset="0"/>
                        </a:rPr>
                        <a:t> </a:t>
                      </a:r>
                      <a:r>
                        <a:rPr lang="en-US" sz="1400" b="0" i="0" kern="1200" dirty="0" smtClean="0">
                          <a:solidFill>
                            <a:schemeClr val="bg1"/>
                          </a:solidFill>
                          <a:latin typeface="Helvetica" pitchFamily="34" charset="0"/>
                          <a:ea typeface="+mn-ea"/>
                          <a:cs typeface="Helvetica" pitchFamily="34" charset="0"/>
                        </a:rPr>
                        <a:t>The Physics Teacher. 40(8), 479-486.</a:t>
                      </a:r>
                    </a:p>
                    <a:p>
                      <a:pPr marL="466725" marR="0" lvl="0" indent="-466725" algn="l" defTabSz="457200" rtl="0" eaLnBrk="1" fontAlgn="auto" latinLnBrk="0" hangingPunct="1">
                        <a:lnSpc>
                          <a:spcPct val="100000"/>
                        </a:lnSpc>
                        <a:spcBef>
                          <a:spcPts val="0"/>
                        </a:spcBef>
                        <a:spcAft>
                          <a:spcPts val="0"/>
                        </a:spcAft>
                        <a:buClrTx/>
                        <a:buSzTx/>
                        <a:buFontTx/>
                        <a:buNone/>
                        <a:tabLst/>
                        <a:defRPr/>
                      </a:pPr>
                      <a:r>
                        <a:rPr lang="en-US" sz="1400" b="0" i="0" kern="1200" dirty="0" smtClean="0">
                          <a:solidFill>
                            <a:schemeClr val="bg1"/>
                          </a:solidFill>
                          <a:latin typeface="Helvetica" pitchFamily="34" charset="0"/>
                          <a:ea typeface="+mn-ea"/>
                          <a:cs typeface="Helvetica" pitchFamily="34" charset="0"/>
                        </a:rPr>
                        <a:t>May, D. B., &amp; </a:t>
                      </a:r>
                      <a:r>
                        <a:rPr lang="en-US" sz="1400" b="0" i="0" kern="1200" dirty="0" err="1" smtClean="0">
                          <a:solidFill>
                            <a:schemeClr val="bg1"/>
                          </a:solidFill>
                          <a:latin typeface="Helvetica" pitchFamily="34" charset="0"/>
                          <a:ea typeface="+mn-ea"/>
                          <a:cs typeface="Helvetica" pitchFamily="34" charset="0"/>
                        </a:rPr>
                        <a:t>Etkina</a:t>
                      </a:r>
                      <a:r>
                        <a:rPr lang="en-US" sz="1400" b="0" i="0" kern="1200" dirty="0" smtClean="0">
                          <a:solidFill>
                            <a:schemeClr val="bg1"/>
                          </a:solidFill>
                          <a:latin typeface="Helvetica" pitchFamily="34" charset="0"/>
                          <a:ea typeface="+mn-ea"/>
                          <a:cs typeface="Helvetica" pitchFamily="34" charset="0"/>
                        </a:rPr>
                        <a:t>, E. (2002). College Physics Students' Epistemological Self-Reflection and Its Relationship to Conceptual Learning. American Journal Of Physics, 70(12), 1249-58.</a:t>
                      </a:r>
                    </a:p>
                    <a:p>
                      <a:pPr marL="466725" marR="0" lvl="0" indent="-466725" algn="l" defTabSz="457200" rtl="0" eaLnBrk="1" fontAlgn="auto" latinLnBrk="0" hangingPunct="1">
                        <a:lnSpc>
                          <a:spcPct val="100000"/>
                        </a:lnSpc>
                        <a:spcBef>
                          <a:spcPts val="0"/>
                        </a:spcBef>
                        <a:spcAft>
                          <a:spcPts val="0"/>
                        </a:spcAft>
                        <a:buClrTx/>
                        <a:buSzTx/>
                        <a:buFontTx/>
                        <a:buNone/>
                        <a:tabLst/>
                        <a:defRPr/>
                      </a:pPr>
                      <a:r>
                        <a:rPr lang="en-US" sz="1400" b="0" i="0" kern="1200" dirty="0" smtClean="0">
                          <a:solidFill>
                            <a:schemeClr val="bg1"/>
                          </a:solidFill>
                          <a:latin typeface="Helvetica" pitchFamily="34" charset="0"/>
                          <a:ea typeface="+mn-ea"/>
                          <a:cs typeface="Helvetica" pitchFamily="34" charset="0"/>
                        </a:rPr>
                        <a:t>Monet, J. A., &amp; </a:t>
                      </a:r>
                      <a:r>
                        <a:rPr lang="en-US" sz="1400" b="0" i="0" kern="1200" dirty="0" err="1" smtClean="0">
                          <a:solidFill>
                            <a:schemeClr val="bg1"/>
                          </a:solidFill>
                          <a:latin typeface="Helvetica" pitchFamily="34" charset="0"/>
                          <a:ea typeface="+mn-ea"/>
                          <a:cs typeface="Helvetica" pitchFamily="34" charset="0"/>
                        </a:rPr>
                        <a:t>Etkina</a:t>
                      </a:r>
                      <a:r>
                        <a:rPr lang="en-US" sz="1400" b="0" i="0" kern="1200" dirty="0" smtClean="0">
                          <a:solidFill>
                            <a:schemeClr val="bg1"/>
                          </a:solidFill>
                          <a:latin typeface="Helvetica" pitchFamily="34" charset="0"/>
                          <a:ea typeface="+mn-ea"/>
                          <a:cs typeface="Helvetica" pitchFamily="34" charset="0"/>
                        </a:rPr>
                        <a:t>, E. (2008). Fostering Self-Reflection and Meaningful Learning: Earth Science Professional Development for Middle School Science Teachers. Journal Of Science Teacher Education, 19(5), 455-475.</a:t>
                      </a:r>
                      <a:endParaRPr kumimoji="0" lang="en-US" sz="1400" b="0" i="0" u="none" strike="noStrike" kern="1200" cap="none" spc="0" normalizeH="0" baseline="0" noProof="0" dirty="0" smtClean="0">
                        <a:ln>
                          <a:noFill/>
                        </a:ln>
                        <a:solidFill>
                          <a:schemeClr val="bg1"/>
                        </a:solidFill>
                        <a:effectLst/>
                        <a:uLnTx/>
                        <a:uFillTx/>
                        <a:latin typeface="Helvetica" pitchFamily="34" charset="0"/>
                        <a:ea typeface="+mn-ea"/>
                        <a:cs typeface="Helvetica" pitchFamily="34" charset="0"/>
                      </a:endParaRPr>
                    </a:p>
                    <a:p>
                      <a:pPr marL="457200" marR="0" lvl="0" indent="-457200" algn="l" defTabSz="457200" rtl="0" eaLnBrk="1" fontAlgn="auto" latinLnBrk="0" hangingPunct="1">
                        <a:lnSpc>
                          <a:spcPct val="100000"/>
                        </a:lnSpc>
                        <a:spcBef>
                          <a:spcPts val="0"/>
                        </a:spcBef>
                        <a:spcAft>
                          <a:spcPts val="0"/>
                        </a:spcAft>
                        <a:buClrTx/>
                        <a:buSzTx/>
                        <a:buFontTx/>
                        <a:buNone/>
                        <a:tabLst/>
                        <a:defRPr/>
                      </a:pPr>
                      <a:r>
                        <a:rPr lang="en-US" sz="1400" b="0" i="0" kern="1200" dirty="0" smtClean="0">
                          <a:solidFill>
                            <a:schemeClr val="bg1"/>
                          </a:solidFill>
                          <a:latin typeface="Helvetica" pitchFamily="34" charset="0"/>
                          <a:ea typeface="+mn-ea"/>
                          <a:cs typeface="Helvetica" pitchFamily="34" charset="0"/>
                        </a:rPr>
                        <a:t>PET: Resources for Faculty. In Physics and Everyday Thinking. (2007). Retrieved January 3, 2013, from</a:t>
                      </a:r>
                    </a:p>
                    <a:p>
                      <a:pPr marL="457200" marR="0" lvl="0" indent="0" algn="l" defTabSz="457200" rtl="0" eaLnBrk="1" fontAlgn="auto" latinLnBrk="0" hangingPunct="1">
                        <a:lnSpc>
                          <a:spcPct val="100000"/>
                        </a:lnSpc>
                        <a:spcBef>
                          <a:spcPts val="0"/>
                        </a:spcBef>
                        <a:spcAft>
                          <a:spcPts val="0"/>
                        </a:spcAft>
                        <a:buClrTx/>
                        <a:buSzTx/>
                        <a:buFontTx/>
                        <a:buNone/>
                        <a:tabLst/>
                        <a:defRPr/>
                      </a:pPr>
                      <a:r>
                        <a:rPr lang="en-US" sz="1400" b="0" i="0" kern="1200" dirty="0" smtClean="0">
                          <a:solidFill>
                            <a:schemeClr val="bg1"/>
                          </a:solidFill>
                          <a:latin typeface="Helvetica" pitchFamily="34" charset="0"/>
                          <a:ea typeface="+mn-ea"/>
                          <a:cs typeface="Helvetica" pitchFamily="34" charset="0"/>
                        </a:rPr>
                        <a:t>http://</a:t>
                      </a:r>
                      <a:r>
                        <a:rPr lang="en-US" sz="1400" b="0" i="0" kern="1200" dirty="0" err="1" smtClean="0">
                          <a:solidFill>
                            <a:schemeClr val="bg1"/>
                          </a:solidFill>
                          <a:latin typeface="Helvetica" pitchFamily="34" charset="0"/>
                          <a:ea typeface="+mn-ea"/>
                          <a:cs typeface="Helvetica" pitchFamily="34" charset="0"/>
                        </a:rPr>
                        <a:t>petproject.sdsu.edu/resources/resources.html</a:t>
                      </a:r>
                      <a:r>
                        <a:rPr lang="en-US" sz="1400" b="0" i="0" kern="1200" dirty="0" smtClean="0">
                          <a:solidFill>
                            <a:schemeClr val="bg1"/>
                          </a:solidFill>
                          <a:latin typeface="Helvetica" pitchFamily="34" charset="0"/>
                          <a:ea typeface="+mn-ea"/>
                          <a:cs typeface="Helvetica" pitchFamily="34" charset="0"/>
                        </a:rPr>
                        <a:t>.</a:t>
                      </a:r>
                    </a:p>
                    <a:p>
                      <a:pPr marL="457200" marR="0" lvl="0" indent="-457200" algn="l" defTabSz="457200" rtl="0" eaLnBrk="1" fontAlgn="auto" latinLnBrk="0" hangingPunct="1">
                        <a:lnSpc>
                          <a:spcPct val="100000"/>
                        </a:lnSpc>
                        <a:spcBef>
                          <a:spcPts val="0"/>
                        </a:spcBef>
                        <a:spcAft>
                          <a:spcPts val="0"/>
                        </a:spcAft>
                        <a:buClrTx/>
                        <a:buSzTx/>
                        <a:buFontTx/>
                        <a:buNone/>
                        <a:tabLst/>
                        <a:defRPr/>
                      </a:pPr>
                      <a:r>
                        <a:rPr lang="en-US" sz="1400" b="0" i="0" kern="1200" dirty="0" err="1" smtClean="0">
                          <a:solidFill>
                            <a:schemeClr val="dk1"/>
                          </a:solidFill>
                          <a:latin typeface="Helvetica" pitchFamily="34" charset="0"/>
                          <a:ea typeface="+mn-ea"/>
                          <a:cs typeface="Helvetica" pitchFamily="34" charset="0"/>
                        </a:rPr>
                        <a:t>Piburn</a:t>
                      </a:r>
                      <a:r>
                        <a:rPr lang="en-US" sz="1400" b="0" i="0" kern="1200" dirty="0" smtClean="0">
                          <a:solidFill>
                            <a:schemeClr val="dk1"/>
                          </a:solidFill>
                          <a:latin typeface="Helvetica" pitchFamily="34" charset="0"/>
                          <a:ea typeface="+mn-ea"/>
                          <a:cs typeface="Helvetica" pitchFamily="34" charset="0"/>
                        </a:rPr>
                        <a:t>, M., Sawada, D., &amp; Arizona State Univ.</a:t>
                      </a:r>
                      <a:r>
                        <a:rPr lang="en-US" sz="1400" b="0" i="0" kern="1200" baseline="0" dirty="0" smtClean="0">
                          <a:solidFill>
                            <a:schemeClr val="dk1"/>
                          </a:solidFill>
                          <a:latin typeface="Helvetica" pitchFamily="34" charset="0"/>
                          <a:ea typeface="+mn-ea"/>
                          <a:cs typeface="Helvetica" pitchFamily="34" charset="0"/>
                        </a:rPr>
                        <a:t> </a:t>
                      </a:r>
                      <a:r>
                        <a:rPr lang="en-US" sz="1400" b="0" i="0" kern="1200" baseline="0" dirty="0" err="1" smtClean="0">
                          <a:solidFill>
                            <a:schemeClr val="dk1"/>
                          </a:solidFill>
                          <a:latin typeface="Helvetica" pitchFamily="34" charset="0"/>
                          <a:ea typeface="+mn-ea"/>
                          <a:cs typeface="Helvetica" pitchFamily="34" charset="0"/>
                        </a:rPr>
                        <a:t>Bd</a:t>
                      </a:r>
                      <a:r>
                        <a:rPr lang="en-US" sz="1400" b="0" i="0" kern="1200" baseline="0" dirty="0" smtClean="0">
                          <a:solidFill>
                            <a:schemeClr val="dk1"/>
                          </a:solidFill>
                          <a:latin typeface="Helvetica" pitchFamily="34" charset="0"/>
                          <a:ea typeface="+mn-ea"/>
                          <a:cs typeface="Helvetica" pitchFamily="34" charset="0"/>
                        </a:rPr>
                        <a:t> of Regent</a:t>
                      </a:r>
                      <a:r>
                        <a:rPr lang="en-US" sz="1400" b="0" i="0" kern="1200" dirty="0" smtClean="0">
                          <a:solidFill>
                            <a:schemeClr val="dk1"/>
                          </a:solidFill>
                          <a:latin typeface="Helvetica" pitchFamily="34" charset="0"/>
                          <a:ea typeface="+mn-ea"/>
                          <a:cs typeface="Helvetica" pitchFamily="34" charset="0"/>
                        </a:rPr>
                        <a:t>s. (2000). Reformed Teaching Observation Protocol (RTOP) Reference Manual. Technical Report.</a:t>
                      </a:r>
                    </a:p>
                    <a:p>
                      <a:pPr marL="457200" marR="0" lvl="0" indent="-457200" algn="l" defTabSz="457200" rtl="0" eaLnBrk="1" fontAlgn="auto" latinLnBrk="0" hangingPunct="1">
                        <a:lnSpc>
                          <a:spcPct val="100000"/>
                        </a:lnSpc>
                        <a:spcBef>
                          <a:spcPts val="0"/>
                        </a:spcBef>
                        <a:spcAft>
                          <a:spcPts val="0"/>
                        </a:spcAft>
                        <a:buClrTx/>
                        <a:buSzTx/>
                        <a:buFontTx/>
                        <a:buNone/>
                        <a:tabLst/>
                        <a:defRPr/>
                      </a:pPr>
                      <a:r>
                        <a:rPr lang="en-US" sz="1400" b="0" i="0" kern="1200" dirty="0" smtClean="0">
                          <a:solidFill>
                            <a:schemeClr val="dk1"/>
                          </a:solidFill>
                          <a:latin typeface="Helvetica" pitchFamily="34" charset="0"/>
                          <a:ea typeface="+mn-ea"/>
                          <a:cs typeface="Helvetica" pitchFamily="34" charset="0"/>
                        </a:rPr>
                        <a:t>Sawada, D., </a:t>
                      </a:r>
                      <a:r>
                        <a:rPr lang="en-US" sz="1400" b="0" i="0" kern="1200" dirty="0" err="1" smtClean="0">
                          <a:solidFill>
                            <a:schemeClr val="dk1"/>
                          </a:solidFill>
                          <a:latin typeface="Helvetica" pitchFamily="34" charset="0"/>
                          <a:ea typeface="+mn-ea"/>
                          <a:cs typeface="Helvetica" pitchFamily="34" charset="0"/>
                        </a:rPr>
                        <a:t>Piburn</a:t>
                      </a:r>
                      <a:r>
                        <a:rPr lang="en-US" sz="1400" b="0" i="0" kern="1200" dirty="0" smtClean="0">
                          <a:solidFill>
                            <a:schemeClr val="dk1"/>
                          </a:solidFill>
                          <a:latin typeface="Helvetica" pitchFamily="34" charset="0"/>
                          <a:ea typeface="+mn-ea"/>
                          <a:cs typeface="Helvetica" pitchFamily="34" charset="0"/>
                        </a:rPr>
                        <a:t>, M. D., Judson, E., Turley, J., Falconer, K., </a:t>
                      </a:r>
                      <a:r>
                        <a:rPr lang="en-US" sz="1400" b="0" i="0" kern="1200" dirty="0" err="1" smtClean="0">
                          <a:solidFill>
                            <a:schemeClr val="dk1"/>
                          </a:solidFill>
                          <a:latin typeface="Helvetica" pitchFamily="34" charset="0"/>
                          <a:ea typeface="+mn-ea"/>
                          <a:cs typeface="Helvetica" pitchFamily="34" charset="0"/>
                        </a:rPr>
                        <a:t>Benford</a:t>
                      </a:r>
                      <a:r>
                        <a:rPr lang="en-US" sz="1400" b="0" i="0" kern="1200" dirty="0" smtClean="0">
                          <a:solidFill>
                            <a:schemeClr val="dk1"/>
                          </a:solidFill>
                          <a:latin typeface="Helvetica" pitchFamily="34" charset="0"/>
                          <a:ea typeface="+mn-ea"/>
                          <a:cs typeface="Helvetica" pitchFamily="34" charset="0"/>
                        </a:rPr>
                        <a:t>, R., &amp; Bloom, I. (2002). Measuring Reform Practices in Science and Mathematics Classrooms: The Reformed Teaching Observation Protocol. School Science And Mathematics, 102(6), 245-53.</a:t>
                      </a:r>
                    </a:p>
                    <a:p>
                      <a:pPr marL="457200" marR="0" lvl="0" indent="-457200" algn="l" defTabSz="457200" rtl="0" eaLnBrk="1" fontAlgn="auto" latinLnBrk="0" hangingPunct="1">
                        <a:lnSpc>
                          <a:spcPct val="100000"/>
                        </a:lnSpc>
                        <a:spcBef>
                          <a:spcPts val="0"/>
                        </a:spcBef>
                        <a:spcAft>
                          <a:spcPts val="0"/>
                        </a:spcAft>
                        <a:buClrTx/>
                        <a:buSzTx/>
                        <a:buFontTx/>
                        <a:buNone/>
                        <a:tabLst/>
                        <a:defRPr/>
                      </a:pPr>
                      <a:r>
                        <a:rPr lang="en-US" sz="1400" b="0" i="0" kern="1200" dirty="0" smtClean="0">
                          <a:solidFill>
                            <a:schemeClr val="bg1"/>
                          </a:solidFill>
                          <a:latin typeface="Helvetica" pitchFamily="34" charset="0"/>
                          <a:ea typeface="+mn-ea"/>
                          <a:cs typeface="Helvetica" pitchFamily="34" charset="0"/>
                        </a:rPr>
                        <a:t>Thornton, R. K. (2004). Uncommon knowledge: Student behavior correlated to conceptual learning. In PROCEEDINGS-INTERNATIONAL SCHOOL OF PHYSICS ENRICO FERMI (Vol. 156, pp. 591-602). IOS Press; </a:t>
                      </a:r>
                      <a:r>
                        <a:rPr lang="en-US" sz="1400" b="0" i="0" kern="1200" dirty="0" err="1" smtClean="0">
                          <a:solidFill>
                            <a:schemeClr val="bg1"/>
                          </a:solidFill>
                          <a:latin typeface="Helvetica" pitchFamily="34" charset="0"/>
                          <a:ea typeface="+mn-ea"/>
                          <a:cs typeface="Helvetica" pitchFamily="34" charset="0"/>
                        </a:rPr>
                        <a:t>Ohmsha</a:t>
                      </a:r>
                      <a:r>
                        <a:rPr lang="en-US" sz="1400" b="0" i="0" kern="1200" dirty="0" smtClean="0">
                          <a:solidFill>
                            <a:schemeClr val="bg1"/>
                          </a:solidFill>
                          <a:latin typeface="Helvetica" pitchFamily="34" charset="0"/>
                          <a:ea typeface="+mn-ea"/>
                          <a:cs typeface="Helvetica" pitchFamily="34" charset="0"/>
                        </a:rPr>
                        <a:t>; 1999.</a:t>
                      </a:r>
                    </a:p>
                    <a:p>
                      <a:pPr marL="457200" marR="0" lvl="0" indent="-45720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chemeClr val="bg1"/>
                        </a:solidFill>
                        <a:effectLst/>
                        <a:uLnTx/>
                        <a:uFillTx/>
                        <a:latin typeface="Helvetica" pitchFamily="34" charset="0"/>
                        <a:ea typeface="+mn-ea"/>
                        <a:cs typeface="Helvetica"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bg1"/>
                          </a:solidFill>
                          <a:effectLst/>
                          <a:uLnTx/>
                          <a:uFillTx/>
                          <a:latin typeface="Helvetica" pitchFamily="34" charset="0"/>
                          <a:ea typeface="+mn-ea"/>
                          <a:cs typeface="Helvetica" pitchFamily="34" charset="0"/>
                        </a:rPr>
                        <a:t>This poster is available from: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bg1"/>
                          </a:solidFill>
                          <a:effectLst/>
                          <a:uLnTx/>
                          <a:uFillTx/>
                          <a:latin typeface="Helvetica" pitchFamily="34" charset="0"/>
                          <a:ea typeface="+mn-ea"/>
                          <a:cs typeface="Helvetica" pitchFamily="34" charset="0"/>
                        </a:rPr>
                        <a:t>http://physicsed.buffalostate.edu/pubs/AAPTmtgs/AAPT2013Winter/</a:t>
                      </a:r>
                      <a:endParaRPr lang="en-US" sz="1800" dirty="0" smtClean="0">
                        <a:solidFill>
                          <a:schemeClr val="bg1"/>
                        </a:solidFill>
                        <a:latin typeface="Helvetica" pitchFamily="34" charset="0"/>
                        <a:cs typeface="Helvetica" pitchFamily="34" charset="0"/>
                      </a:endParaRPr>
                    </a:p>
                    <a:p>
                      <a:endParaRPr lang="en-US" sz="1800" dirty="0" smtClean="0">
                        <a:solidFill>
                          <a:schemeClr val="bg1"/>
                        </a:solidFill>
                        <a:latin typeface="Helvetica" pitchFamily="34" charset="0"/>
                        <a:cs typeface="Helvetica" pitchFamily="34" charset="0"/>
                      </a:endParaRPr>
                    </a:p>
                    <a:p>
                      <a:endParaRPr lang="en-US" sz="1800" dirty="0">
                        <a:solidFill>
                          <a:schemeClr val="bg1"/>
                        </a:solidFill>
                        <a:latin typeface="Helvetica" pitchFamily="34" charset="0"/>
                        <a:cs typeface="Helvetica" pitchFamily="34" charset="0"/>
                      </a:endParaRPr>
                    </a:p>
                  </a:txBody>
                  <a:tcPr marL="444509" marR="444509" marT="222256" marB="22225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907308">
                <a:tc gridSpan="2" vMerge="1">
                  <a:txBody>
                    <a:bodyPr/>
                    <a:lstStyle/>
                    <a:p>
                      <a:endParaRPr lang="en-US"/>
                    </a:p>
                  </a:txBody>
                  <a:tcPr/>
                </a:tc>
                <a:tc hMerge="1"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smtClean="0"/>
                    </a:p>
                  </a:txBody>
                  <a:tcPr marL="444509" marR="444509" marT="222256" marB="22225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800" b="1" dirty="0">
                        <a:latin typeface="Helvetica" pitchFamily="34" charset="0"/>
                        <a:cs typeface="Helvetica" pitchFamily="34" charset="0"/>
                      </a:endParaRPr>
                    </a:p>
                  </a:txBody>
                  <a:tcPr marL="444509" marR="444509" marT="222256" marB="22225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r>
                        <a:rPr lang="en-US" sz="1800" dirty="0" smtClean="0"/>
                        <a:t>RTOP</a:t>
                      </a:r>
                      <a:r>
                        <a:rPr lang="en-US" sz="1800" baseline="0" dirty="0" smtClean="0"/>
                        <a:t> scores of the instructors ranged from 60 – 71.</a:t>
                      </a:r>
                    </a:p>
                    <a:p>
                      <a:r>
                        <a:rPr lang="en-US" sz="1800" baseline="0" dirty="0" smtClean="0"/>
                        <a:t>Two of the four instructors were evaluated with RTOP.</a:t>
                      </a:r>
                    </a:p>
                    <a:p>
                      <a:endParaRPr lang="en-US" sz="1800" dirty="0">
                        <a:latin typeface="Helvetica"/>
                        <a:cs typeface="Helvetica"/>
                      </a:endParaRPr>
                    </a:p>
                  </a:txBody>
                  <a:tcPr marL="444509" marR="444509" marT="222256" marB="22225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vMerge="1">
                  <a:txBody>
                    <a:bodyPr/>
                    <a:lstStyle/>
                    <a:p>
                      <a:endParaRPr lang="en-US" sz="1800" dirty="0">
                        <a:solidFill>
                          <a:schemeClr val="bg1"/>
                        </a:solidFill>
                        <a:latin typeface="Helvetica" pitchFamily="34" charset="0"/>
                        <a:cs typeface="Helvetica" pitchFamily="34" charset="0"/>
                      </a:endParaRPr>
                    </a:p>
                  </a:txBody>
                  <a:tcPr marL="444509" marR="444509" marT="222256" marB="22225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032" name="Picture 8" descr="Buffalo State"/>
          <p:cNvPicPr>
            <a:picLocks noChangeAspect="1" noChangeArrowheads="1"/>
          </p:cNvPicPr>
          <p:nvPr/>
        </p:nvPicPr>
        <p:blipFill>
          <a:blip r:embed="rId3">
            <a:lum bright="-100000" contrast="40000"/>
          </a:blip>
          <a:srcRect/>
          <a:stretch>
            <a:fillRect/>
          </a:stretch>
        </p:blipFill>
        <p:spPr bwMode="auto">
          <a:xfrm>
            <a:off x="1109010" y="1398573"/>
            <a:ext cx="6080717" cy="2158840"/>
          </a:xfrm>
          <a:prstGeom prst="rect">
            <a:avLst/>
          </a:prstGeom>
          <a:noFill/>
        </p:spPr>
      </p:pic>
      <p:grpSp>
        <p:nvGrpSpPr>
          <p:cNvPr id="59" name="Group 58"/>
          <p:cNvGrpSpPr/>
          <p:nvPr/>
        </p:nvGrpSpPr>
        <p:grpSpPr>
          <a:xfrm>
            <a:off x="21624443" y="21413561"/>
            <a:ext cx="10829067" cy="4866505"/>
            <a:chOff x="-12420725" y="14450301"/>
            <a:chExt cx="11781352" cy="5903693"/>
          </a:xfrm>
        </p:grpSpPr>
        <p:grpSp>
          <p:nvGrpSpPr>
            <p:cNvPr id="30" name="Group 29"/>
            <p:cNvGrpSpPr/>
            <p:nvPr/>
          </p:nvGrpSpPr>
          <p:grpSpPr>
            <a:xfrm>
              <a:off x="-12420725" y="14450301"/>
              <a:ext cx="5478959" cy="5903693"/>
              <a:chOff x="2673314" y="2659009"/>
              <a:chExt cx="2878923" cy="3102099"/>
            </a:xfrm>
          </p:grpSpPr>
          <p:grpSp>
            <p:nvGrpSpPr>
              <p:cNvPr id="26" name="Group 25"/>
              <p:cNvGrpSpPr/>
              <p:nvPr/>
            </p:nvGrpSpPr>
            <p:grpSpPr>
              <a:xfrm>
                <a:off x="2673314" y="2659009"/>
                <a:ext cx="2878923" cy="1736742"/>
                <a:chOff x="3324749" y="2659010"/>
                <a:chExt cx="2328153" cy="1404484"/>
              </a:xfrm>
            </p:grpSpPr>
            <p:pic>
              <p:nvPicPr>
                <p:cNvPr id="1034" name="Picture 10"/>
                <p:cNvPicPr>
                  <a:picLocks noChangeAspect="1" noChangeArrowheads="1"/>
                </p:cNvPicPr>
                <p:nvPr/>
              </p:nvPicPr>
              <p:blipFill>
                <a:blip r:embed="rId4"/>
                <a:srcRect/>
                <a:stretch>
                  <a:fillRect/>
                </a:stretch>
              </p:blipFill>
              <p:spPr bwMode="auto">
                <a:xfrm>
                  <a:off x="3324749" y="2659010"/>
                  <a:ext cx="2328153" cy="1404484"/>
                </a:xfrm>
                <a:prstGeom prst="rect">
                  <a:avLst/>
                </a:prstGeom>
                <a:noFill/>
                <a:ln w="9525">
                  <a:noFill/>
                  <a:miter lim="800000"/>
                  <a:headEnd/>
                  <a:tailEnd/>
                </a:ln>
              </p:spPr>
            </p:pic>
            <p:sp>
              <p:nvSpPr>
                <p:cNvPr id="25" name="Rectangle 24"/>
                <p:cNvSpPr/>
                <p:nvPr/>
              </p:nvSpPr>
              <p:spPr>
                <a:xfrm>
                  <a:off x="4246190" y="3815731"/>
                  <a:ext cx="1311425" cy="15660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036" name="Picture 12"/>
              <p:cNvPicPr>
                <a:picLocks noChangeAspect="1" noChangeArrowheads="1"/>
              </p:cNvPicPr>
              <p:nvPr/>
            </p:nvPicPr>
            <p:blipFill>
              <a:blip r:embed="rId5"/>
              <a:srcRect/>
              <a:stretch>
                <a:fillRect/>
              </a:stretch>
            </p:blipFill>
            <p:spPr bwMode="auto">
              <a:xfrm>
                <a:off x="2673314" y="4422859"/>
                <a:ext cx="2878923" cy="1338249"/>
              </a:xfrm>
              <a:prstGeom prst="rect">
                <a:avLst/>
              </a:prstGeom>
              <a:noFill/>
              <a:ln w="9525">
                <a:noFill/>
                <a:miter lim="800000"/>
                <a:headEnd/>
                <a:tailEnd/>
              </a:ln>
            </p:spPr>
          </p:pic>
        </p:grpSp>
        <p:grpSp>
          <p:nvGrpSpPr>
            <p:cNvPr id="31" name="Group 30"/>
            <p:cNvGrpSpPr/>
            <p:nvPr/>
          </p:nvGrpSpPr>
          <p:grpSpPr>
            <a:xfrm>
              <a:off x="-6252989" y="14465831"/>
              <a:ext cx="5613616" cy="5693977"/>
              <a:chOff x="5992174" y="2692868"/>
              <a:chExt cx="2910082" cy="2951742"/>
            </a:xfrm>
          </p:grpSpPr>
          <p:pic>
            <p:nvPicPr>
              <p:cNvPr id="1035" name="Picture 11"/>
              <p:cNvPicPr>
                <a:picLocks noChangeAspect="1" noChangeArrowheads="1"/>
              </p:cNvPicPr>
              <p:nvPr/>
            </p:nvPicPr>
            <p:blipFill>
              <a:blip r:embed="rId6"/>
              <a:srcRect/>
              <a:stretch>
                <a:fillRect/>
              </a:stretch>
            </p:blipFill>
            <p:spPr bwMode="auto">
              <a:xfrm>
                <a:off x="6006618" y="2692868"/>
                <a:ext cx="2895638" cy="1691701"/>
              </a:xfrm>
              <a:prstGeom prst="rect">
                <a:avLst/>
              </a:prstGeom>
              <a:noFill/>
              <a:ln w="9525">
                <a:noFill/>
                <a:miter lim="800000"/>
                <a:headEnd/>
                <a:tailEnd/>
              </a:ln>
            </p:spPr>
          </p:pic>
          <p:pic>
            <p:nvPicPr>
              <p:cNvPr id="1038" name="Picture 14"/>
              <p:cNvPicPr>
                <a:picLocks noChangeAspect="1" noChangeArrowheads="1"/>
              </p:cNvPicPr>
              <p:nvPr/>
            </p:nvPicPr>
            <p:blipFill>
              <a:blip r:embed="rId7"/>
              <a:srcRect/>
              <a:stretch>
                <a:fillRect/>
              </a:stretch>
            </p:blipFill>
            <p:spPr bwMode="auto">
              <a:xfrm>
                <a:off x="5992174" y="4426347"/>
                <a:ext cx="2910082" cy="1218263"/>
              </a:xfrm>
              <a:prstGeom prst="rect">
                <a:avLst/>
              </a:prstGeom>
              <a:noFill/>
              <a:ln w="9525">
                <a:noFill/>
                <a:miter lim="800000"/>
                <a:headEnd/>
                <a:tailEnd/>
              </a:ln>
            </p:spPr>
          </p:pic>
        </p:grpSp>
      </p:grpSp>
      <p:grpSp>
        <p:nvGrpSpPr>
          <p:cNvPr id="40" name="Group 39"/>
          <p:cNvGrpSpPr/>
          <p:nvPr/>
        </p:nvGrpSpPr>
        <p:grpSpPr>
          <a:xfrm>
            <a:off x="11541450" y="16502403"/>
            <a:ext cx="10082992" cy="3616646"/>
            <a:chOff x="17846988" y="5808835"/>
            <a:chExt cx="8781477" cy="3149808"/>
          </a:xfrm>
        </p:grpSpPr>
        <p:pic>
          <p:nvPicPr>
            <p:cNvPr id="27" name="Picture 26"/>
            <p:cNvPicPr/>
            <p:nvPr/>
          </p:nvPicPr>
          <p:blipFill>
            <a:blip r:embed="rId8"/>
            <a:srcRect/>
            <a:stretch>
              <a:fillRect/>
            </a:stretch>
          </p:blipFill>
          <p:spPr bwMode="auto">
            <a:xfrm>
              <a:off x="17846988" y="5808835"/>
              <a:ext cx="4485910" cy="1368028"/>
            </a:xfrm>
            <a:prstGeom prst="rect">
              <a:avLst/>
            </a:prstGeom>
            <a:noFill/>
            <a:ln w="9525">
              <a:noFill/>
              <a:miter lim="800000"/>
              <a:headEnd/>
              <a:tailEnd/>
            </a:ln>
          </p:spPr>
        </p:pic>
        <p:pic>
          <p:nvPicPr>
            <p:cNvPr id="37" name="Picture 36"/>
            <p:cNvPicPr/>
            <p:nvPr/>
          </p:nvPicPr>
          <p:blipFill>
            <a:blip r:embed="rId9"/>
            <a:srcRect/>
            <a:stretch>
              <a:fillRect/>
            </a:stretch>
          </p:blipFill>
          <p:spPr bwMode="auto">
            <a:xfrm>
              <a:off x="19338322" y="7734995"/>
              <a:ext cx="5313409" cy="1223648"/>
            </a:xfrm>
            <a:prstGeom prst="rect">
              <a:avLst/>
            </a:prstGeom>
            <a:noFill/>
            <a:ln w="9525">
              <a:noFill/>
              <a:miter lim="800000"/>
              <a:headEnd/>
              <a:tailEnd/>
            </a:ln>
          </p:spPr>
        </p:pic>
        <p:pic>
          <p:nvPicPr>
            <p:cNvPr id="36" name="Picture 35"/>
            <p:cNvPicPr/>
            <p:nvPr/>
          </p:nvPicPr>
          <p:blipFill>
            <a:blip r:embed="rId10"/>
            <a:srcRect/>
            <a:stretch>
              <a:fillRect/>
            </a:stretch>
          </p:blipFill>
          <p:spPr bwMode="auto">
            <a:xfrm>
              <a:off x="22181875" y="6153181"/>
              <a:ext cx="4446590" cy="1724671"/>
            </a:xfrm>
            <a:prstGeom prst="rect">
              <a:avLst/>
            </a:prstGeom>
            <a:noFill/>
            <a:ln w="9525">
              <a:noFill/>
              <a:miter lim="800000"/>
              <a:headEnd/>
              <a:tailEnd/>
            </a:ln>
          </p:spPr>
        </p:pic>
      </p:grpSp>
      <p:pic>
        <p:nvPicPr>
          <p:cNvPr id="1028" name="Picture 4"/>
          <p:cNvPicPr>
            <a:picLocks noChangeAspect="1" noChangeArrowheads="1"/>
          </p:cNvPicPr>
          <p:nvPr/>
        </p:nvPicPr>
        <p:blipFill>
          <a:blip r:embed="rId11"/>
          <a:srcRect/>
          <a:stretch>
            <a:fillRect/>
          </a:stretch>
        </p:blipFill>
        <p:spPr bwMode="auto">
          <a:xfrm>
            <a:off x="30802423" y="5963459"/>
            <a:ext cx="12827521" cy="6449374"/>
          </a:xfrm>
          <a:prstGeom prst="rect">
            <a:avLst/>
          </a:prstGeom>
          <a:noFill/>
          <a:ln w="9525">
            <a:noFill/>
            <a:miter lim="800000"/>
            <a:headEnd/>
            <a:tailEnd/>
          </a:ln>
        </p:spPr>
      </p:pic>
      <p:pic>
        <p:nvPicPr>
          <p:cNvPr id="1029" name="Picture 5"/>
          <p:cNvPicPr>
            <a:picLocks noChangeAspect="1" noChangeArrowheads="1"/>
          </p:cNvPicPr>
          <p:nvPr/>
        </p:nvPicPr>
        <p:blipFill>
          <a:blip r:embed="rId12"/>
          <a:srcRect/>
          <a:stretch>
            <a:fillRect/>
          </a:stretch>
        </p:blipFill>
        <p:spPr bwMode="auto">
          <a:xfrm>
            <a:off x="519526" y="17033859"/>
            <a:ext cx="10814906" cy="5650918"/>
          </a:xfrm>
          <a:prstGeom prst="rect">
            <a:avLst/>
          </a:prstGeom>
          <a:noFill/>
          <a:ln w="9525">
            <a:noFill/>
            <a:miter lim="800000"/>
            <a:headEnd/>
            <a:tailEnd/>
          </a:ln>
        </p:spPr>
      </p:pic>
      <p:pic>
        <p:nvPicPr>
          <p:cNvPr id="1027" name="Picture 3"/>
          <p:cNvPicPr>
            <a:picLocks noChangeAspect="1" noChangeArrowheads="1"/>
          </p:cNvPicPr>
          <p:nvPr/>
        </p:nvPicPr>
        <p:blipFill>
          <a:blip r:embed="rId13"/>
          <a:srcRect/>
          <a:stretch>
            <a:fillRect/>
          </a:stretch>
        </p:blipFill>
        <p:spPr bwMode="auto">
          <a:xfrm>
            <a:off x="21883894" y="15468275"/>
            <a:ext cx="10819493" cy="5511885"/>
          </a:xfrm>
          <a:prstGeom prst="rect">
            <a:avLst/>
          </a:prstGeom>
          <a:noFill/>
          <a:ln w="9525">
            <a:noFill/>
            <a:miter lim="800000"/>
            <a:headEnd/>
            <a:tailEnd/>
          </a:ln>
        </p:spPr>
      </p:pic>
      <p:grpSp>
        <p:nvGrpSpPr>
          <p:cNvPr id="42" name="Group 41"/>
          <p:cNvGrpSpPr/>
          <p:nvPr/>
        </p:nvGrpSpPr>
        <p:grpSpPr>
          <a:xfrm>
            <a:off x="22657858" y="6492921"/>
            <a:ext cx="8498516" cy="8876113"/>
            <a:chOff x="22790720" y="5245140"/>
            <a:chExt cx="8498516" cy="8876113"/>
          </a:xfrm>
        </p:grpSpPr>
        <p:grpSp>
          <p:nvGrpSpPr>
            <p:cNvPr id="28" name="Group 27"/>
            <p:cNvGrpSpPr/>
            <p:nvPr/>
          </p:nvGrpSpPr>
          <p:grpSpPr>
            <a:xfrm>
              <a:off x="23659958" y="5245140"/>
              <a:ext cx="6784229" cy="4938394"/>
              <a:chOff x="823792" y="9000120"/>
              <a:chExt cx="6984167" cy="5083932"/>
            </a:xfrm>
          </p:grpSpPr>
          <p:pic>
            <p:nvPicPr>
              <p:cNvPr id="3" name="Picture 3"/>
              <p:cNvPicPr>
                <a:picLocks noChangeAspect="1" noChangeArrowheads="1"/>
              </p:cNvPicPr>
              <p:nvPr/>
            </p:nvPicPr>
            <p:blipFill>
              <a:blip r:embed="rId14">
                <a:lum bright="-30000" contrast="48000"/>
              </a:blip>
              <a:srcRect/>
              <a:stretch>
                <a:fillRect/>
              </a:stretch>
            </p:blipFill>
            <p:spPr bwMode="auto">
              <a:xfrm rot="924968">
                <a:off x="4149693" y="9083578"/>
                <a:ext cx="3658266" cy="5000474"/>
              </a:xfrm>
              <a:prstGeom prst="rect">
                <a:avLst/>
              </a:prstGeom>
              <a:noFill/>
              <a:ln w="9525">
                <a:noFill/>
                <a:miter lim="800000"/>
                <a:headEnd/>
                <a:tailEnd/>
              </a:ln>
            </p:spPr>
          </p:pic>
          <p:pic>
            <p:nvPicPr>
              <p:cNvPr id="2" name="Picture 2"/>
              <p:cNvPicPr>
                <a:picLocks noChangeAspect="1" noChangeArrowheads="1"/>
              </p:cNvPicPr>
              <p:nvPr/>
            </p:nvPicPr>
            <p:blipFill>
              <a:blip r:embed="rId15"/>
              <a:srcRect/>
              <a:stretch>
                <a:fillRect/>
              </a:stretch>
            </p:blipFill>
            <p:spPr bwMode="auto">
              <a:xfrm rot="20922993">
                <a:off x="823792" y="9000120"/>
                <a:ext cx="3675667" cy="4840214"/>
              </a:xfrm>
              <a:prstGeom prst="rect">
                <a:avLst/>
              </a:prstGeom>
              <a:noFill/>
              <a:ln w="9525">
                <a:noFill/>
                <a:miter lim="800000"/>
                <a:headEnd/>
                <a:tailEnd/>
              </a:ln>
            </p:spPr>
          </p:pic>
        </p:grpSp>
        <p:grpSp>
          <p:nvGrpSpPr>
            <p:cNvPr id="41" name="Group 40"/>
            <p:cNvGrpSpPr/>
            <p:nvPr/>
          </p:nvGrpSpPr>
          <p:grpSpPr>
            <a:xfrm>
              <a:off x="22790720" y="9492204"/>
              <a:ext cx="8498516" cy="4629049"/>
              <a:chOff x="10256108" y="9642216"/>
              <a:chExt cx="7082097" cy="3857541"/>
            </a:xfrm>
          </p:grpSpPr>
          <p:pic>
            <p:nvPicPr>
              <p:cNvPr id="38" name="Picture 37"/>
              <p:cNvPicPr/>
              <p:nvPr/>
            </p:nvPicPr>
            <p:blipFill>
              <a:blip r:embed="rId16"/>
              <a:srcRect/>
              <a:stretch>
                <a:fillRect/>
              </a:stretch>
            </p:blipFill>
            <p:spPr bwMode="auto">
              <a:xfrm>
                <a:off x="10256108" y="10155010"/>
                <a:ext cx="4432986" cy="2294425"/>
              </a:xfrm>
              <a:prstGeom prst="rect">
                <a:avLst/>
              </a:prstGeom>
              <a:noFill/>
              <a:ln w="9525">
                <a:noFill/>
                <a:miter lim="800000"/>
                <a:headEnd/>
                <a:tailEnd/>
              </a:ln>
            </p:spPr>
          </p:pic>
          <p:pic>
            <p:nvPicPr>
              <p:cNvPr id="39" name="Picture 38"/>
              <p:cNvPicPr/>
              <p:nvPr/>
            </p:nvPicPr>
            <p:blipFill>
              <a:blip r:embed="rId17"/>
              <a:srcRect/>
              <a:stretch>
                <a:fillRect/>
              </a:stretch>
            </p:blipFill>
            <p:spPr bwMode="auto">
              <a:xfrm>
                <a:off x="14426512" y="9642216"/>
                <a:ext cx="2911693" cy="3857541"/>
              </a:xfrm>
              <a:prstGeom prst="rect">
                <a:avLst/>
              </a:prstGeom>
              <a:noFill/>
              <a:ln w="9525">
                <a:noFill/>
                <a:miter lim="800000"/>
                <a:headEnd/>
                <a:tailEnd/>
              </a:ln>
            </p:spPr>
          </p:pic>
        </p:grpSp>
      </p:grpSp>
      <p:graphicFrame>
        <p:nvGraphicFramePr>
          <p:cNvPr id="43" name="Table 42"/>
          <p:cNvGraphicFramePr>
            <a:graphicFrameLocks noGrp="1"/>
          </p:cNvGraphicFramePr>
          <p:nvPr>
            <p:extLst>
              <p:ext uri="{D42A27DB-BD31-4B8C-83A1-F6EECF244321}">
                <p14:modId xmlns:a="http://schemas.openxmlformats.org/drawingml/2006/main" xmlns:r="http://schemas.openxmlformats.org/officeDocument/2006/relationships" xmlns:p="http://schemas.openxmlformats.org/presentationml/2006/main" xmlns:mc="http://schemas.openxmlformats.org/markup-compatibility/2006" xmlns:mv="urn:schemas-microsoft-com:mac:vml" xmlns:p14="http://schemas.microsoft.com/office/powerpoint/2010/main" xmlns="" val="1476519252"/>
              </p:ext>
            </p:extLst>
          </p:nvPr>
        </p:nvGraphicFramePr>
        <p:xfrm>
          <a:off x="11915776" y="27917778"/>
          <a:ext cx="8768204" cy="4339754"/>
        </p:xfrm>
        <a:graphic>
          <a:graphicData uri="http://schemas.openxmlformats.org/drawingml/2006/table">
            <a:tbl>
              <a:tblPr/>
              <a:tblGrid>
                <a:gridCol w="3060508"/>
                <a:gridCol w="629816"/>
                <a:gridCol w="226339"/>
                <a:gridCol w="1267271"/>
                <a:gridCol w="543447"/>
                <a:gridCol w="226339"/>
                <a:gridCol w="1180903"/>
                <a:gridCol w="708677"/>
                <a:gridCol w="172089"/>
                <a:gridCol w="752815"/>
              </a:tblGrid>
              <a:tr h="326710">
                <a:tc>
                  <a:txBody>
                    <a:bodyPr/>
                    <a:lstStyle/>
                    <a:p>
                      <a:pPr algn="l" fontAlgn="b"/>
                      <a:r>
                        <a:rPr lang="en-US" sz="1800" b="0" i="0" u="none" strike="noStrike" dirty="0">
                          <a:solidFill>
                            <a:srgbClr val="000000"/>
                          </a:solidFill>
                          <a:latin typeface="Helvetica"/>
                        </a:rPr>
                        <a:t>Table 1</a:t>
                      </a:r>
                    </a:p>
                  </a:txBody>
                  <a:tcPr marL="9366" marR="9366" marT="9366" marB="0" anchor="b">
                    <a:lnL>
                      <a:noFill/>
                    </a:lnL>
                    <a:lnR>
                      <a:noFill/>
                    </a:lnR>
                    <a:lnT>
                      <a:noFill/>
                    </a:lnT>
                    <a:lnB>
                      <a:noFill/>
                    </a:lnB>
                    <a:solidFill>
                      <a:srgbClr val="FFFFFF"/>
                    </a:solidFill>
                  </a:tcPr>
                </a:tc>
                <a:tc>
                  <a:txBody>
                    <a:bodyPr/>
                    <a:lstStyle/>
                    <a:p>
                      <a:pPr algn="r" fontAlgn="b"/>
                      <a:r>
                        <a:rPr lang="en-US" sz="1800" b="0" i="0" u="none" strike="noStrike" dirty="0">
                          <a:solidFill>
                            <a:srgbClr val="000000"/>
                          </a:solidFill>
                          <a:latin typeface="Helvetica"/>
                        </a:rPr>
                        <a:t> </a:t>
                      </a:r>
                    </a:p>
                  </a:txBody>
                  <a:tcPr marL="9366" marR="9366" marT="9366" marB="0" anchor="b">
                    <a:lnL>
                      <a:noFill/>
                    </a:lnL>
                    <a:lnR>
                      <a:noFill/>
                    </a:lnR>
                    <a:lnT>
                      <a:noFill/>
                    </a:lnT>
                    <a:lnB>
                      <a:noFill/>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a:noFill/>
                    </a:lnT>
                    <a:lnB>
                      <a:noFill/>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a:noFill/>
                    </a:lnT>
                    <a:lnB>
                      <a:noFill/>
                    </a:lnB>
                    <a:solidFill>
                      <a:srgbClr val="FFFFFF"/>
                    </a:solidFill>
                  </a:tcPr>
                </a:tc>
                <a:tc>
                  <a:txBody>
                    <a:bodyPr/>
                    <a:lstStyle/>
                    <a:p>
                      <a:pPr algn="r" fontAlgn="b"/>
                      <a:r>
                        <a:rPr lang="en-US" sz="1800" b="0" i="0" u="none" strike="noStrike" dirty="0">
                          <a:solidFill>
                            <a:srgbClr val="000000"/>
                          </a:solidFill>
                          <a:latin typeface="Helvetica"/>
                        </a:rPr>
                        <a:t> </a:t>
                      </a:r>
                    </a:p>
                  </a:txBody>
                  <a:tcPr marL="9366" marR="9366" marT="9366" marB="0" anchor="b">
                    <a:lnL>
                      <a:noFill/>
                    </a:lnL>
                    <a:lnR>
                      <a:noFill/>
                    </a:lnR>
                    <a:lnT>
                      <a:noFill/>
                    </a:lnT>
                    <a:lnB>
                      <a:noFill/>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a:noFill/>
                    </a:lnT>
                    <a:lnB>
                      <a:noFill/>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a:noFill/>
                    </a:lnT>
                    <a:lnB>
                      <a:noFill/>
                    </a:lnB>
                    <a:solidFill>
                      <a:srgbClr val="FFFFFF"/>
                    </a:solidFill>
                  </a:tcPr>
                </a:tc>
                <a:tc>
                  <a:txBody>
                    <a:bodyPr/>
                    <a:lstStyle/>
                    <a:p>
                      <a:pPr algn="r" fontAlgn="b"/>
                      <a:r>
                        <a:rPr lang="en-US" sz="1800" b="0" i="0" u="none" strike="noStrike" dirty="0">
                          <a:solidFill>
                            <a:srgbClr val="000000"/>
                          </a:solidFill>
                          <a:latin typeface="Helvetica"/>
                        </a:rPr>
                        <a:t> </a:t>
                      </a:r>
                    </a:p>
                  </a:txBody>
                  <a:tcPr marL="9366" marR="9366" marT="9366" marB="0" anchor="b">
                    <a:lnL>
                      <a:noFill/>
                    </a:lnL>
                    <a:lnR>
                      <a:noFill/>
                    </a:lnR>
                    <a:lnT>
                      <a:noFill/>
                    </a:lnT>
                    <a:lnB>
                      <a:noFill/>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a:noFill/>
                    </a:lnT>
                    <a:lnB>
                      <a:noFill/>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a:noFill/>
                    </a:lnT>
                    <a:lnB>
                      <a:noFill/>
                    </a:lnB>
                    <a:solidFill>
                      <a:srgbClr val="FFFFFF"/>
                    </a:solidFill>
                  </a:tcPr>
                </a:tc>
              </a:tr>
              <a:tr h="391415">
                <a:tc gridSpan="4">
                  <a:txBody>
                    <a:bodyPr/>
                    <a:lstStyle/>
                    <a:p>
                      <a:pPr algn="l" fontAlgn="b"/>
                      <a:r>
                        <a:rPr lang="en-US" sz="1800" b="0" i="1" u="none" strike="noStrike" dirty="0">
                          <a:solidFill>
                            <a:srgbClr val="000000"/>
                          </a:solidFill>
                          <a:latin typeface="Helvetica"/>
                        </a:rPr>
                        <a:t>Selected Items from PET Diagnostic</a:t>
                      </a:r>
                    </a:p>
                  </a:txBody>
                  <a:tcPr marL="9366" marR="9366" marT="9366"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800" b="0" i="0" u="none" strike="noStrike" dirty="0">
                          <a:solidFill>
                            <a:srgbClr val="000000"/>
                          </a:solidFill>
                          <a:latin typeface="Helvetica"/>
                        </a:rPr>
                        <a:t> </a:t>
                      </a:r>
                    </a:p>
                  </a:txBody>
                  <a:tcPr marL="9366" marR="9366" marT="9366" marB="0" anchor="b">
                    <a:lnL>
                      <a:noFill/>
                    </a:lnL>
                    <a:lnR>
                      <a:noFill/>
                    </a:lnR>
                    <a:lnT>
                      <a:noFill/>
                    </a:lnT>
                    <a:lnB>
                      <a:noFill/>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a:noFill/>
                    </a:lnT>
                    <a:lnB>
                      <a:noFill/>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a:noFill/>
                    </a:lnT>
                    <a:lnB>
                      <a:noFill/>
                    </a:lnB>
                    <a:solidFill>
                      <a:srgbClr val="FFFFFF"/>
                    </a:solidFill>
                  </a:tcPr>
                </a:tc>
                <a:tc>
                  <a:txBody>
                    <a:bodyPr/>
                    <a:lstStyle/>
                    <a:p>
                      <a:pPr algn="r" fontAlgn="b"/>
                      <a:r>
                        <a:rPr lang="en-US" sz="1800" b="0" i="0" u="none" strike="noStrike" dirty="0">
                          <a:solidFill>
                            <a:srgbClr val="000000"/>
                          </a:solidFill>
                          <a:latin typeface="Helvetica"/>
                        </a:rPr>
                        <a:t> </a:t>
                      </a:r>
                    </a:p>
                  </a:txBody>
                  <a:tcPr marL="9366" marR="9366" marT="9366" marB="0" anchor="b">
                    <a:lnL>
                      <a:noFill/>
                    </a:lnL>
                    <a:lnR>
                      <a:noFill/>
                    </a:lnR>
                    <a:lnT>
                      <a:noFill/>
                    </a:lnT>
                    <a:lnB>
                      <a:noFill/>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a:noFill/>
                    </a:lnT>
                    <a:lnB>
                      <a:noFill/>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a:noFill/>
                    </a:lnT>
                    <a:lnB>
                      <a:noFill/>
                    </a:lnB>
                    <a:solidFill>
                      <a:srgbClr val="FFFFFF"/>
                    </a:solidFill>
                  </a:tcPr>
                </a:tc>
              </a:tr>
              <a:tr h="326710">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a:noFill/>
                    </a:lnT>
                    <a:lnB>
                      <a:noFill/>
                    </a:lnB>
                    <a:solidFill>
                      <a:srgbClr val="FFFFFF"/>
                    </a:solidFill>
                  </a:tcPr>
                </a:tc>
                <a:tc>
                  <a:txBody>
                    <a:bodyPr/>
                    <a:lstStyle/>
                    <a:p>
                      <a:pPr algn="r" fontAlgn="b"/>
                      <a:r>
                        <a:rPr lang="en-US" sz="1800" b="0" i="0" u="none" strike="noStrike" dirty="0">
                          <a:solidFill>
                            <a:srgbClr val="000000"/>
                          </a:solidFill>
                          <a:latin typeface="Helvetica"/>
                        </a:rPr>
                        <a:t> </a:t>
                      </a:r>
                    </a:p>
                  </a:txBody>
                  <a:tcPr marL="9366" marR="9366" marT="9366" marB="0" anchor="b">
                    <a:lnL>
                      <a:noFill/>
                    </a:lnL>
                    <a:lnR>
                      <a:noFill/>
                    </a:lnR>
                    <a:lnT>
                      <a:noFill/>
                    </a:lnT>
                    <a:lnB>
                      <a:noFill/>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a:noFill/>
                    </a:lnT>
                    <a:lnB>
                      <a:noFill/>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a:noFill/>
                    </a:lnT>
                    <a:lnB>
                      <a:noFill/>
                    </a:lnB>
                    <a:solidFill>
                      <a:srgbClr val="FFFFFF"/>
                    </a:solidFill>
                  </a:tcPr>
                </a:tc>
                <a:tc>
                  <a:txBody>
                    <a:bodyPr/>
                    <a:lstStyle/>
                    <a:p>
                      <a:pPr algn="r" fontAlgn="b"/>
                      <a:r>
                        <a:rPr lang="en-US" sz="1800" b="0" i="0" u="none" strike="noStrike" dirty="0">
                          <a:solidFill>
                            <a:srgbClr val="000000"/>
                          </a:solidFill>
                          <a:latin typeface="Helvetica"/>
                        </a:rPr>
                        <a:t> </a:t>
                      </a:r>
                    </a:p>
                  </a:txBody>
                  <a:tcPr marL="9366" marR="9366" marT="9366" marB="0" anchor="b">
                    <a:lnL>
                      <a:noFill/>
                    </a:lnL>
                    <a:lnR>
                      <a:noFill/>
                    </a:lnR>
                    <a:lnT>
                      <a:noFill/>
                    </a:lnT>
                    <a:lnB>
                      <a:noFill/>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a:noFill/>
                    </a:lnT>
                    <a:lnB>
                      <a:noFill/>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a:noFill/>
                    </a:lnT>
                    <a:lnB>
                      <a:noFill/>
                    </a:lnB>
                    <a:solidFill>
                      <a:srgbClr val="FFFFFF"/>
                    </a:solidFill>
                  </a:tcPr>
                </a:tc>
                <a:tc>
                  <a:txBody>
                    <a:bodyPr/>
                    <a:lstStyle/>
                    <a:p>
                      <a:pPr algn="r" fontAlgn="b"/>
                      <a:r>
                        <a:rPr lang="en-US" sz="1800" b="0" i="0" u="none" strike="noStrike" dirty="0">
                          <a:solidFill>
                            <a:srgbClr val="000000"/>
                          </a:solidFill>
                          <a:latin typeface="Helvetica"/>
                        </a:rPr>
                        <a:t> </a:t>
                      </a:r>
                    </a:p>
                  </a:txBody>
                  <a:tcPr marL="9366" marR="9366" marT="9366" marB="0" anchor="b">
                    <a:lnL>
                      <a:noFill/>
                    </a:lnL>
                    <a:lnR>
                      <a:noFill/>
                    </a:lnR>
                    <a:lnT>
                      <a:noFill/>
                    </a:lnT>
                    <a:lnB>
                      <a:noFill/>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a:noFill/>
                    </a:lnT>
                    <a:lnB>
                      <a:noFill/>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a:noFill/>
                    </a:lnT>
                    <a:lnB>
                      <a:noFill/>
                    </a:lnB>
                    <a:solidFill>
                      <a:srgbClr val="FFFFFF"/>
                    </a:solidFill>
                  </a:tcPr>
                </a:tc>
              </a:tr>
              <a:tr h="326710">
                <a:tc>
                  <a:txBody>
                    <a:bodyPr/>
                    <a:lstStyle/>
                    <a:p>
                      <a:pPr algn="l" fontAlgn="t"/>
                      <a:r>
                        <a:rPr lang="en-US" sz="1800" b="0" i="0" u="none" strike="noStrike" dirty="0">
                          <a:solidFill>
                            <a:srgbClr val="000000"/>
                          </a:solidFill>
                          <a:latin typeface="Helvetica"/>
                        </a:rPr>
                        <a:t> </a:t>
                      </a:r>
                    </a:p>
                  </a:txBody>
                  <a:tcPr marL="9366" marR="9366" marT="9366" marB="0">
                    <a:lnL>
                      <a:noFill/>
                    </a:lnL>
                    <a:lnR>
                      <a:noFill/>
                    </a:lnR>
                    <a:lnT>
                      <a:noFill/>
                    </a:lnT>
                    <a:lnB>
                      <a:noFill/>
                    </a:lnB>
                    <a:solidFill>
                      <a:srgbClr val="FFFFFF"/>
                    </a:solidFill>
                  </a:tcPr>
                </a:tc>
                <a:tc>
                  <a:txBody>
                    <a:bodyPr/>
                    <a:lstStyle/>
                    <a:p>
                      <a:pPr algn="r" fontAlgn="t"/>
                      <a:r>
                        <a:rPr lang="en-US" sz="1800" b="0" i="0" u="none" strike="noStrike" dirty="0">
                          <a:solidFill>
                            <a:srgbClr val="000000"/>
                          </a:solidFill>
                          <a:latin typeface="Helvetica"/>
                        </a:rPr>
                        <a:t> </a:t>
                      </a:r>
                    </a:p>
                  </a:txBody>
                  <a:tcPr marL="9366" marR="9366" marT="9366"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t"/>
                      <a:r>
                        <a:rPr lang="en-US" sz="1800" b="0" i="0" u="none" strike="noStrike" dirty="0">
                          <a:solidFill>
                            <a:srgbClr val="000000"/>
                          </a:solidFill>
                          <a:latin typeface="Helvetica"/>
                        </a:rPr>
                        <a:t>Pre</a:t>
                      </a:r>
                    </a:p>
                  </a:txBody>
                  <a:tcPr marL="9366" marR="9366" marT="9366"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t"/>
                      <a:r>
                        <a:rPr lang="en-US" sz="1800" b="0" i="0" u="none" strike="noStrike" dirty="0">
                          <a:solidFill>
                            <a:srgbClr val="000000"/>
                          </a:solidFill>
                          <a:latin typeface="Helvetica"/>
                        </a:rPr>
                        <a:t> </a:t>
                      </a:r>
                    </a:p>
                  </a:txBody>
                  <a:tcPr marL="9366" marR="9366" marT="9366"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t"/>
                      <a:r>
                        <a:rPr lang="en-US" sz="1800" b="0" i="0" u="none" strike="noStrike" dirty="0">
                          <a:solidFill>
                            <a:srgbClr val="000000"/>
                          </a:solidFill>
                          <a:latin typeface="Helvetica"/>
                        </a:rPr>
                        <a:t>Post</a:t>
                      </a:r>
                    </a:p>
                  </a:txBody>
                  <a:tcPr marL="9366" marR="9366" marT="9366"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t"/>
                      <a:r>
                        <a:rPr lang="en-US" sz="1800" b="0" i="0" u="none" strike="noStrike" dirty="0">
                          <a:solidFill>
                            <a:srgbClr val="000000"/>
                          </a:solidFill>
                          <a:latin typeface="Helvetica"/>
                        </a:rPr>
                        <a:t> </a:t>
                      </a:r>
                    </a:p>
                  </a:txBody>
                  <a:tcPr marL="9366" marR="9366" marT="9366"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t"/>
                      <a:r>
                        <a:rPr lang="en-US" sz="1800" b="0" i="0" u="none" strike="noStrike" dirty="0">
                          <a:solidFill>
                            <a:srgbClr val="000000"/>
                          </a:solidFill>
                          <a:latin typeface="Helvetica"/>
                        </a:rPr>
                        <a:t>gain</a:t>
                      </a:r>
                    </a:p>
                  </a:txBody>
                  <a:tcPr marL="9366" marR="9366" marT="9366"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r>
              <a:tr h="345667">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a:noFill/>
                    </a:lnT>
                    <a:lnB>
                      <a:noFill/>
                    </a:lnB>
                    <a:solidFill>
                      <a:srgbClr val="FFFFFF"/>
                    </a:solidFill>
                  </a:tcPr>
                </a:tc>
                <a:tc>
                  <a:txBody>
                    <a:bodyPr/>
                    <a:lstStyle/>
                    <a:p>
                      <a:pPr algn="r" fontAlgn="b"/>
                      <a:r>
                        <a:rPr lang="en-US" sz="1800" b="0" i="0" u="none" strike="noStrike" dirty="0">
                          <a:solidFill>
                            <a:srgbClr val="000000"/>
                          </a:solidFill>
                          <a:latin typeface="Helvetica"/>
                        </a:rPr>
                        <a:t> </a:t>
                      </a:r>
                    </a:p>
                  </a:txBody>
                  <a:tcPr marL="9366" marR="9366" marT="936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800" b="0" i="0" u="none" strike="noStrike" dirty="0">
                          <a:solidFill>
                            <a:srgbClr val="000000"/>
                          </a:solidFill>
                          <a:latin typeface="Helvetica"/>
                        </a:rPr>
                        <a:t> </a:t>
                      </a:r>
                    </a:p>
                  </a:txBody>
                  <a:tcPr marL="9366" marR="9366" marT="936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800" b="0" i="0" u="none" strike="noStrike" dirty="0">
                          <a:solidFill>
                            <a:srgbClr val="000000"/>
                          </a:solidFill>
                          <a:latin typeface="Helvetica"/>
                        </a:rPr>
                        <a:t> </a:t>
                      </a:r>
                    </a:p>
                  </a:txBody>
                  <a:tcPr marL="9366" marR="9366" marT="936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326710">
                <a:tc>
                  <a:txBody>
                    <a:bodyPr/>
                    <a:lstStyle/>
                    <a:p>
                      <a:pPr algn="l" fontAlgn="b"/>
                      <a:r>
                        <a:rPr lang="en-US" sz="1800" b="0" i="0" u="none" strike="noStrike" dirty="0">
                          <a:solidFill>
                            <a:srgbClr val="000000"/>
                          </a:solidFill>
                          <a:latin typeface="Helvetica"/>
                        </a:rPr>
                        <a:t>Summer 2012 (Total 4,5,9)</a:t>
                      </a:r>
                    </a:p>
                  </a:txBody>
                  <a:tcPr marL="9366" marR="9366" marT="9366" marB="0" anchor="b">
                    <a:lnL>
                      <a:noFill/>
                    </a:lnL>
                    <a:lnR>
                      <a:noFill/>
                    </a:lnR>
                    <a:lnT>
                      <a:noFill/>
                    </a:lnT>
                    <a:lnB>
                      <a:noFill/>
                    </a:lnB>
                    <a:solidFill>
                      <a:srgbClr val="FFFFFF"/>
                    </a:solidFill>
                  </a:tcPr>
                </a:tc>
                <a:tc>
                  <a:txBody>
                    <a:bodyPr/>
                    <a:lstStyle/>
                    <a:p>
                      <a:pPr algn="r" fontAlgn="b"/>
                      <a:r>
                        <a:rPr lang="en-US" sz="1800" b="0" i="0" u="none" strike="noStrike" dirty="0">
                          <a:solidFill>
                            <a:srgbClr val="000000"/>
                          </a:solidFill>
                          <a:latin typeface="Helvetica"/>
                        </a:rPr>
                        <a:t>3.29</a:t>
                      </a:r>
                    </a:p>
                  </a:txBody>
                  <a:tcPr marL="9366" marR="9366" marT="9366" marB="0" anchor="b">
                    <a:lnL>
                      <a:noFill/>
                    </a:lnL>
                    <a:lnR>
                      <a:noFill/>
                    </a:lnR>
                    <a:lnT>
                      <a:noFill/>
                    </a:lnT>
                    <a:lnB>
                      <a:noFill/>
                    </a:lnB>
                    <a:solidFill>
                      <a:srgbClr val="FFFFFF"/>
                    </a:solidFill>
                  </a:tcPr>
                </a:tc>
                <a:tc>
                  <a:txBody>
                    <a:bodyPr/>
                    <a:lstStyle/>
                    <a:p>
                      <a:pPr algn="l" fontAlgn="b"/>
                      <a:r>
                        <a:rPr lang="en-US" sz="1800" b="0" i="0" u="none" strike="noStrike" dirty="0">
                          <a:solidFill>
                            <a:srgbClr val="000000"/>
                          </a:solidFill>
                          <a:latin typeface="Helvetica"/>
                        </a:rPr>
                        <a:t>±</a:t>
                      </a:r>
                    </a:p>
                  </a:txBody>
                  <a:tcPr marL="9366" marR="9366" marT="9366" marB="0" anchor="b">
                    <a:lnL>
                      <a:noFill/>
                    </a:lnL>
                    <a:lnR>
                      <a:noFill/>
                    </a:lnR>
                    <a:lnT>
                      <a:noFill/>
                    </a:lnT>
                    <a:lnB>
                      <a:noFill/>
                    </a:lnB>
                    <a:solidFill>
                      <a:srgbClr val="FFFFFF"/>
                    </a:solidFill>
                  </a:tcPr>
                </a:tc>
                <a:tc>
                  <a:txBody>
                    <a:bodyPr/>
                    <a:lstStyle/>
                    <a:p>
                      <a:pPr algn="l" fontAlgn="b"/>
                      <a:r>
                        <a:rPr lang="en-US" sz="1800" b="0" i="0" u="none" strike="noStrike" dirty="0">
                          <a:solidFill>
                            <a:srgbClr val="000000"/>
                          </a:solidFill>
                          <a:latin typeface="Helvetica"/>
                        </a:rPr>
                        <a:t>2.87</a:t>
                      </a:r>
                    </a:p>
                  </a:txBody>
                  <a:tcPr marL="9366" marR="9366" marT="9366" marB="0" anchor="b">
                    <a:lnL>
                      <a:noFill/>
                    </a:lnL>
                    <a:lnR>
                      <a:noFill/>
                    </a:lnR>
                    <a:lnT>
                      <a:noFill/>
                    </a:lnT>
                    <a:lnB>
                      <a:noFill/>
                    </a:lnB>
                    <a:solidFill>
                      <a:srgbClr val="FFFFFF"/>
                    </a:solidFill>
                  </a:tcPr>
                </a:tc>
                <a:tc>
                  <a:txBody>
                    <a:bodyPr/>
                    <a:lstStyle/>
                    <a:p>
                      <a:pPr algn="r" fontAlgn="b"/>
                      <a:r>
                        <a:rPr lang="en-US" sz="1800" b="0" i="0" u="none" strike="noStrike" dirty="0">
                          <a:solidFill>
                            <a:srgbClr val="000000"/>
                          </a:solidFill>
                          <a:latin typeface="Helvetica"/>
                        </a:rPr>
                        <a:t>6.50</a:t>
                      </a:r>
                    </a:p>
                  </a:txBody>
                  <a:tcPr marL="9366" marR="9366" marT="9366" marB="0" anchor="b">
                    <a:lnL>
                      <a:noFill/>
                    </a:lnL>
                    <a:lnR>
                      <a:noFill/>
                    </a:lnR>
                    <a:lnT>
                      <a:noFill/>
                    </a:lnT>
                    <a:lnB>
                      <a:noFill/>
                    </a:lnB>
                    <a:solidFill>
                      <a:srgbClr val="FFFFFF"/>
                    </a:solidFill>
                  </a:tcPr>
                </a:tc>
                <a:tc>
                  <a:txBody>
                    <a:bodyPr/>
                    <a:lstStyle/>
                    <a:p>
                      <a:pPr algn="l" fontAlgn="b"/>
                      <a:r>
                        <a:rPr lang="en-US" sz="1800" b="0" i="0" u="none" strike="noStrike" dirty="0">
                          <a:solidFill>
                            <a:srgbClr val="000000"/>
                          </a:solidFill>
                          <a:latin typeface="Helvetica"/>
                        </a:rPr>
                        <a:t>±</a:t>
                      </a:r>
                    </a:p>
                  </a:txBody>
                  <a:tcPr marL="9366" marR="9366" marT="9366" marB="0" anchor="b">
                    <a:lnL>
                      <a:noFill/>
                    </a:lnL>
                    <a:lnR>
                      <a:noFill/>
                    </a:lnR>
                    <a:lnT>
                      <a:noFill/>
                    </a:lnT>
                    <a:lnB>
                      <a:noFill/>
                    </a:lnB>
                    <a:solidFill>
                      <a:srgbClr val="FFFFFF"/>
                    </a:solidFill>
                  </a:tcPr>
                </a:tc>
                <a:tc>
                  <a:txBody>
                    <a:bodyPr/>
                    <a:lstStyle/>
                    <a:p>
                      <a:pPr algn="l" fontAlgn="b"/>
                      <a:r>
                        <a:rPr lang="en-US" sz="1800" b="0" i="0" u="none" strike="noStrike" dirty="0">
                          <a:solidFill>
                            <a:srgbClr val="000000"/>
                          </a:solidFill>
                          <a:latin typeface="Helvetica"/>
                        </a:rPr>
                        <a:t>2.93</a:t>
                      </a:r>
                    </a:p>
                  </a:txBody>
                  <a:tcPr marL="9366" marR="9366" marT="9366" marB="0" anchor="b">
                    <a:lnL>
                      <a:noFill/>
                    </a:lnL>
                    <a:lnR>
                      <a:noFill/>
                    </a:lnR>
                    <a:lnT>
                      <a:noFill/>
                    </a:lnT>
                    <a:lnB>
                      <a:noFill/>
                    </a:lnB>
                    <a:solidFill>
                      <a:srgbClr val="FFFFFF"/>
                    </a:solidFill>
                  </a:tcPr>
                </a:tc>
                <a:tc>
                  <a:txBody>
                    <a:bodyPr/>
                    <a:lstStyle/>
                    <a:p>
                      <a:pPr algn="r" fontAlgn="b"/>
                      <a:r>
                        <a:rPr lang="en-US" sz="1800" b="0" i="0" u="none" strike="noStrike" dirty="0" smtClean="0">
                          <a:solidFill>
                            <a:srgbClr val="000000"/>
                          </a:solidFill>
                          <a:latin typeface="Helvetica"/>
                        </a:rPr>
                        <a:t>0.47</a:t>
                      </a:r>
                      <a:endParaRPr lang="en-US" sz="1800" b="0" i="0" u="none" strike="noStrike" dirty="0">
                        <a:solidFill>
                          <a:srgbClr val="000000"/>
                        </a:solidFill>
                        <a:latin typeface="Helvetica"/>
                      </a:endParaRPr>
                    </a:p>
                  </a:txBody>
                  <a:tcPr marL="9366" marR="9366" marT="9366" marB="0" anchor="b">
                    <a:lnL>
                      <a:noFill/>
                    </a:lnL>
                    <a:lnR>
                      <a:noFill/>
                    </a:lnR>
                    <a:lnT>
                      <a:noFill/>
                    </a:lnT>
                    <a:lnB>
                      <a:noFill/>
                    </a:lnB>
                    <a:solidFill>
                      <a:srgbClr val="FFFFFF"/>
                    </a:solidFill>
                  </a:tcPr>
                </a:tc>
                <a:tc>
                  <a:txBody>
                    <a:bodyPr/>
                    <a:lstStyle/>
                    <a:p>
                      <a:pPr algn="l" fontAlgn="b"/>
                      <a:r>
                        <a:rPr lang="en-US" sz="1800" b="0" i="0" u="none" strike="noStrike" dirty="0">
                          <a:solidFill>
                            <a:srgbClr val="000000"/>
                          </a:solidFill>
                          <a:latin typeface="Helvetica"/>
                        </a:rPr>
                        <a:t>±</a:t>
                      </a:r>
                    </a:p>
                  </a:txBody>
                  <a:tcPr marL="9366" marR="9366" marT="9366" marB="0" anchor="b">
                    <a:lnL>
                      <a:noFill/>
                    </a:lnL>
                    <a:lnR>
                      <a:noFill/>
                    </a:lnR>
                    <a:lnT>
                      <a:noFill/>
                    </a:lnT>
                    <a:lnB>
                      <a:noFill/>
                    </a:lnB>
                    <a:solidFill>
                      <a:srgbClr val="FFFFFF"/>
                    </a:solidFill>
                  </a:tcPr>
                </a:tc>
                <a:tc>
                  <a:txBody>
                    <a:bodyPr/>
                    <a:lstStyle/>
                    <a:p>
                      <a:pPr algn="l" fontAlgn="b"/>
                      <a:r>
                        <a:rPr lang="en-US" sz="1800" b="0" i="0" u="none" strike="noStrike" dirty="0" smtClean="0">
                          <a:solidFill>
                            <a:srgbClr val="000000"/>
                          </a:solidFill>
                          <a:latin typeface="Helvetica"/>
                        </a:rPr>
                        <a:t>0.42**</a:t>
                      </a:r>
                      <a:endParaRPr lang="en-US" sz="1800" b="0" i="0" u="none" strike="noStrike" dirty="0">
                        <a:solidFill>
                          <a:srgbClr val="000000"/>
                        </a:solidFill>
                        <a:latin typeface="Helvetica"/>
                      </a:endParaRPr>
                    </a:p>
                  </a:txBody>
                  <a:tcPr marL="9366" marR="9366" marT="9366" marB="0" anchor="b">
                    <a:lnL>
                      <a:noFill/>
                    </a:lnL>
                    <a:lnR>
                      <a:noFill/>
                    </a:lnR>
                    <a:lnT>
                      <a:noFill/>
                    </a:lnT>
                    <a:lnB>
                      <a:noFill/>
                    </a:lnB>
                    <a:solidFill>
                      <a:srgbClr val="FFFFFF"/>
                    </a:solidFill>
                  </a:tcPr>
                </a:tc>
              </a:tr>
              <a:tr h="326710">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a:noFill/>
                    </a:lnT>
                    <a:lnB>
                      <a:noFill/>
                    </a:lnB>
                    <a:solidFill>
                      <a:srgbClr val="FFFFFF"/>
                    </a:solidFill>
                  </a:tcPr>
                </a:tc>
                <a:tc>
                  <a:txBody>
                    <a:bodyPr/>
                    <a:lstStyle/>
                    <a:p>
                      <a:pPr algn="r" fontAlgn="b"/>
                      <a:r>
                        <a:rPr lang="en-US" sz="1800" b="0" i="0" u="none" strike="noStrike" dirty="0">
                          <a:solidFill>
                            <a:srgbClr val="000000"/>
                          </a:solidFill>
                          <a:latin typeface="Helvetica"/>
                        </a:rPr>
                        <a:t> </a:t>
                      </a:r>
                    </a:p>
                  </a:txBody>
                  <a:tcPr marL="9366" marR="9366" marT="9366" marB="0" anchor="b">
                    <a:lnL>
                      <a:noFill/>
                    </a:lnL>
                    <a:lnR>
                      <a:noFill/>
                    </a:lnR>
                    <a:lnT>
                      <a:noFill/>
                    </a:lnT>
                    <a:lnB>
                      <a:noFill/>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a:noFill/>
                    </a:lnT>
                    <a:lnB>
                      <a:noFill/>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a:noFill/>
                    </a:lnT>
                    <a:lnB>
                      <a:noFill/>
                    </a:lnB>
                    <a:solidFill>
                      <a:srgbClr val="FFFFFF"/>
                    </a:solidFill>
                  </a:tcPr>
                </a:tc>
                <a:tc>
                  <a:txBody>
                    <a:bodyPr/>
                    <a:lstStyle/>
                    <a:p>
                      <a:pPr algn="r" fontAlgn="b"/>
                      <a:r>
                        <a:rPr lang="en-US" sz="1800" b="0" i="0" u="none" strike="noStrike" dirty="0">
                          <a:solidFill>
                            <a:srgbClr val="000000"/>
                          </a:solidFill>
                          <a:latin typeface="Helvetica"/>
                        </a:rPr>
                        <a:t> </a:t>
                      </a:r>
                    </a:p>
                  </a:txBody>
                  <a:tcPr marL="9366" marR="9366" marT="9366" marB="0" anchor="b">
                    <a:lnL>
                      <a:noFill/>
                    </a:lnL>
                    <a:lnR>
                      <a:noFill/>
                    </a:lnR>
                    <a:lnT>
                      <a:noFill/>
                    </a:lnT>
                    <a:lnB>
                      <a:noFill/>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a:noFill/>
                    </a:lnT>
                    <a:lnB>
                      <a:noFill/>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a:noFill/>
                    </a:lnT>
                    <a:lnB>
                      <a:noFill/>
                    </a:lnB>
                    <a:solidFill>
                      <a:srgbClr val="FFFFFF"/>
                    </a:solidFill>
                  </a:tcPr>
                </a:tc>
                <a:tc>
                  <a:txBody>
                    <a:bodyPr/>
                    <a:lstStyle/>
                    <a:p>
                      <a:pPr algn="r" fontAlgn="b"/>
                      <a:r>
                        <a:rPr lang="en-US" sz="1800" b="0" i="0" u="none" strike="noStrike" dirty="0">
                          <a:solidFill>
                            <a:srgbClr val="000000"/>
                          </a:solidFill>
                          <a:latin typeface="Helvetica"/>
                        </a:rPr>
                        <a:t> </a:t>
                      </a:r>
                    </a:p>
                  </a:txBody>
                  <a:tcPr marL="9366" marR="9366" marT="9366" marB="0" anchor="b">
                    <a:lnL>
                      <a:noFill/>
                    </a:lnL>
                    <a:lnR>
                      <a:noFill/>
                    </a:lnR>
                    <a:lnT>
                      <a:noFill/>
                    </a:lnT>
                    <a:lnB>
                      <a:noFill/>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a:noFill/>
                    </a:lnT>
                    <a:lnB>
                      <a:noFill/>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a:noFill/>
                    </a:lnT>
                    <a:lnB>
                      <a:noFill/>
                    </a:lnB>
                    <a:solidFill>
                      <a:srgbClr val="FFFFFF"/>
                    </a:solidFill>
                  </a:tcPr>
                </a:tc>
              </a:tr>
              <a:tr h="326710">
                <a:tc>
                  <a:txBody>
                    <a:bodyPr/>
                    <a:lstStyle/>
                    <a:p>
                      <a:pPr algn="l" fontAlgn="b"/>
                      <a:r>
                        <a:rPr lang="en-US" sz="1800" b="0" i="0" u="none" strike="noStrike" dirty="0">
                          <a:solidFill>
                            <a:srgbClr val="000000"/>
                          </a:solidFill>
                          <a:latin typeface="Helvetica"/>
                        </a:rPr>
                        <a:t>Question 4,5 (Optics)</a:t>
                      </a:r>
                    </a:p>
                  </a:txBody>
                  <a:tcPr marL="9366" marR="9366" marT="9366" marB="0" anchor="b">
                    <a:lnL>
                      <a:noFill/>
                    </a:lnL>
                    <a:lnR>
                      <a:noFill/>
                    </a:lnR>
                    <a:lnT>
                      <a:noFill/>
                    </a:lnT>
                    <a:lnB>
                      <a:noFill/>
                    </a:lnB>
                    <a:solidFill>
                      <a:srgbClr val="FFFFFF"/>
                    </a:solidFill>
                  </a:tcPr>
                </a:tc>
                <a:tc>
                  <a:txBody>
                    <a:bodyPr/>
                    <a:lstStyle/>
                    <a:p>
                      <a:pPr algn="r" fontAlgn="b"/>
                      <a:r>
                        <a:rPr lang="en-US" sz="1800" b="0" i="0" u="none" strike="noStrike" dirty="0">
                          <a:solidFill>
                            <a:srgbClr val="000000"/>
                          </a:solidFill>
                          <a:latin typeface="Helvetica"/>
                        </a:rPr>
                        <a:t>1.64</a:t>
                      </a:r>
                    </a:p>
                  </a:txBody>
                  <a:tcPr marL="9366" marR="9366" marT="9366" marB="0" anchor="b">
                    <a:lnL>
                      <a:noFill/>
                    </a:lnL>
                    <a:lnR>
                      <a:noFill/>
                    </a:lnR>
                    <a:lnT>
                      <a:noFill/>
                    </a:lnT>
                    <a:lnB>
                      <a:noFill/>
                    </a:lnB>
                    <a:solidFill>
                      <a:srgbClr val="FFFFFF"/>
                    </a:solidFill>
                  </a:tcPr>
                </a:tc>
                <a:tc>
                  <a:txBody>
                    <a:bodyPr/>
                    <a:lstStyle/>
                    <a:p>
                      <a:pPr algn="l" fontAlgn="b"/>
                      <a:r>
                        <a:rPr lang="en-US" sz="1800" b="0" i="0" u="none" strike="noStrike" dirty="0">
                          <a:solidFill>
                            <a:srgbClr val="000000"/>
                          </a:solidFill>
                          <a:latin typeface="Helvetica"/>
                        </a:rPr>
                        <a:t>±</a:t>
                      </a:r>
                    </a:p>
                  </a:txBody>
                  <a:tcPr marL="9366" marR="9366" marT="9366" marB="0" anchor="b">
                    <a:lnL>
                      <a:noFill/>
                    </a:lnL>
                    <a:lnR>
                      <a:noFill/>
                    </a:lnR>
                    <a:lnT>
                      <a:noFill/>
                    </a:lnT>
                    <a:lnB>
                      <a:noFill/>
                    </a:lnB>
                    <a:solidFill>
                      <a:srgbClr val="FFFFFF"/>
                    </a:solidFill>
                  </a:tcPr>
                </a:tc>
                <a:tc>
                  <a:txBody>
                    <a:bodyPr/>
                    <a:lstStyle/>
                    <a:p>
                      <a:pPr algn="l" fontAlgn="b"/>
                      <a:r>
                        <a:rPr lang="en-US" sz="1800" b="0" i="0" u="none" strike="noStrike" dirty="0">
                          <a:solidFill>
                            <a:srgbClr val="000000"/>
                          </a:solidFill>
                          <a:latin typeface="Helvetica"/>
                        </a:rPr>
                        <a:t>1.55</a:t>
                      </a:r>
                    </a:p>
                  </a:txBody>
                  <a:tcPr marL="9366" marR="9366" marT="9366" marB="0" anchor="b">
                    <a:lnL>
                      <a:noFill/>
                    </a:lnL>
                    <a:lnR>
                      <a:noFill/>
                    </a:lnR>
                    <a:lnT>
                      <a:noFill/>
                    </a:lnT>
                    <a:lnB>
                      <a:noFill/>
                    </a:lnB>
                    <a:solidFill>
                      <a:srgbClr val="FFFFFF"/>
                    </a:solidFill>
                  </a:tcPr>
                </a:tc>
                <a:tc>
                  <a:txBody>
                    <a:bodyPr/>
                    <a:lstStyle/>
                    <a:p>
                      <a:pPr algn="r" fontAlgn="b"/>
                      <a:r>
                        <a:rPr lang="en-US" sz="1800" b="0" i="0" u="none" strike="noStrike" dirty="0">
                          <a:solidFill>
                            <a:srgbClr val="000000"/>
                          </a:solidFill>
                          <a:latin typeface="Helvetica"/>
                        </a:rPr>
                        <a:t>3.60</a:t>
                      </a:r>
                    </a:p>
                  </a:txBody>
                  <a:tcPr marL="9366" marR="9366" marT="9366" marB="0" anchor="b">
                    <a:lnL>
                      <a:noFill/>
                    </a:lnL>
                    <a:lnR>
                      <a:noFill/>
                    </a:lnR>
                    <a:lnT>
                      <a:noFill/>
                    </a:lnT>
                    <a:lnB>
                      <a:noFill/>
                    </a:lnB>
                    <a:solidFill>
                      <a:srgbClr val="FFFFFF"/>
                    </a:solidFill>
                  </a:tcPr>
                </a:tc>
                <a:tc>
                  <a:txBody>
                    <a:bodyPr/>
                    <a:lstStyle/>
                    <a:p>
                      <a:pPr algn="l" fontAlgn="b"/>
                      <a:r>
                        <a:rPr lang="en-US" sz="1800" b="0" i="0" u="none" strike="noStrike" dirty="0">
                          <a:solidFill>
                            <a:srgbClr val="000000"/>
                          </a:solidFill>
                          <a:latin typeface="Helvetica"/>
                        </a:rPr>
                        <a:t>±</a:t>
                      </a:r>
                    </a:p>
                  </a:txBody>
                  <a:tcPr marL="9366" marR="9366" marT="9366" marB="0" anchor="b">
                    <a:lnL>
                      <a:noFill/>
                    </a:lnL>
                    <a:lnR>
                      <a:noFill/>
                    </a:lnR>
                    <a:lnT>
                      <a:noFill/>
                    </a:lnT>
                    <a:lnB>
                      <a:noFill/>
                    </a:lnB>
                    <a:solidFill>
                      <a:srgbClr val="FFFFFF"/>
                    </a:solidFill>
                  </a:tcPr>
                </a:tc>
                <a:tc>
                  <a:txBody>
                    <a:bodyPr/>
                    <a:lstStyle/>
                    <a:p>
                      <a:pPr algn="l" fontAlgn="b"/>
                      <a:r>
                        <a:rPr lang="en-US" sz="1800" b="0" i="0" u="none" strike="noStrike" dirty="0">
                          <a:solidFill>
                            <a:srgbClr val="000000"/>
                          </a:solidFill>
                          <a:latin typeface="Helvetica"/>
                        </a:rPr>
                        <a:t>1.65</a:t>
                      </a:r>
                    </a:p>
                  </a:txBody>
                  <a:tcPr marL="9366" marR="9366" marT="9366" marB="0" anchor="b">
                    <a:lnL>
                      <a:noFill/>
                    </a:lnL>
                    <a:lnR>
                      <a:noFill/>
                    </a:lnR>
                    <a:lnT>
                      <a:noFill/>
                    </a:lnT>
                    <a:lnB>
                      <a:noFill/>
                    </a:lnB>
                    <a:solidFill>
                      <a:srgbClr val="FFFFFF"/>
                    </a:solidFill>
                  </a:tcPr>
                </a:tc>
                <a:tc>
                  <a:txBody>
                    <a:bodyPr/>
                    <a:lstStyle/>
                    <a:p>
                      <a:pPr algn="r" fontAlgn="b"/>
                      <a:r>
                        <a:rPr lang="en-US" sz="1800" b="0" i="0" u="none" strike="noStrike" dirty="0" smtClean="0">
                          <a:solidFill>
                            <a:srgbClr val="000000"/>
                          </a:solidFill>
                          <a:latin typeface="Helvetica"/>
                        </a:rPr>
                        <a:t>0.48</a:t>
                      </a:r>
                      <a:endParaRPr lang="en-US" sz="1800" b="0" i="0" u="none" strike="noStrike" dirty="0">
                        <a:solidFill>
                          <a:srgbClr val="000000"/>
                        </a:solidFill>
                        <a:latin typeface="Helvetica"/>
                      </a:endParaRPr>
                    </a:p>
                  </a:txBody>
                  <a:tcPr marL="9366" marR="9366" marT="9366" marB="0" anchor="b">
                    <a:lnL>
                      <a:noFill/>
                    </a:lnL>
                    <a:lnR>
                      <a:noFill/>
                    </a:lnR>
                    <a:lnT>
                      <a:noFill/>
                    </a:lnT>
                    <a:lnB>
                      <a:noFill/>
                    </a:lnB>
                    <a:solidFill>
                      <a:srgbClr val="FFFFFF"/>
                    </a:solidFill>
                  </a:tcPr>
                </a:tc>
                <a:tc>
                  <a:txBody>
                    <a:bodyPr/>
                    <a:lstStyle/>
                    <a:p>
                      <a:pPr algn="l" fontAlgn="b"/>
                      <a:r>
                        <a:rPr lang="en-US" sz="1800" b="0" i="0" u="none" strike="noStrike" dirty="0">
                          <a:solidFill>
                            <a:srgbClr val="000000"/>
                          </a:solidFill>
                          <a:latin typeface="Helvetica"/>
                        </a:rPr>
                        <a:t>±</a:t>
                      </a:r>
                    </a:p>
                  </a:txBody>
                  <a:tcPr marL="9366" marR="9366" marT="9366" marB="0" anchor="b">
                    <a:lnL>
                      <a:noFill/>
                    </a:lnL>
                    <a:lnR>
                      <a:noFill/>
                    </a:lnR>
                    <a:lnT>
                      <a:noFill/>
                    </a:lnT>
                    <a:lnB>
                      <a:noFill/>
                    </a:lnB>
                    <a:solidFill>
                      <a:srgbClr val="FFFFFF"/>
                    </a:solidFill>
                  </a:tcPr>
                </a:tc>
                <a:tc>
                  <a:txBody>
                    <a:bodyPr/>
                    <a:lstStyle/>
                    <a:p>
                      <a:pPr algn="l" fontAlgn="b"/>
                      <a:r>
                        <a:rPr lang="en-US" sz="1800" b="0" i="0" u="none" strike="noStrike" dirty="0" smtClean="0">
                          <a:solidFill>
                            <a:srgbClr val="000000"/>
                          </a:solidFill>
                          <a:latin typeface="Helvetica"/>
                        </a:rPr>
                        <a:t>0.53**</a:t>
                      </a:r>
                      <a:endParaRPr lang="en-US" sz="1800" b="0" i="0" u="none" strike="noStrike" dirty="0">
                        <a:solidFill>
                          <a:srgbClr val="000000"/>
                        </a:solidFill>
                        <a:latin typeface="Helvetica"/>
                      </a:endParaRPr>
                    </a:p>
                  </a:txBody>
                  <a:tcPr marL="9366" marR="9366" marT="9366" marB="0" anchor="b">
                    <a:lnL>
                      <a:noFill/>
                    </a:lnL>
                    <a:lnR>
                      <a:noFill/>
                    </a:lnR>
                    <a:lnT>
                      <a:noFill/>
                    </a:lnT>
                    <a:lnB>
                      <a:noFill/>
                    </a:lnB>
                    <a:solidFill>
                      <a:srgbClr val="FFFFFF"/>
                    </a:solidFill>
                  </a:tcPr>
                </a:tc>
              </a:tr>
              <a:tr h="326710">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a:noFill/>
                    </a:lnT>
                    <a:lnB>
                      <a:noFill/>
                    </a:lnB>
                    <a:solidFill>
                      <a:srgbClr val="FFFFFF"/>
                    </a:solidFill>
                  </a:tcPr>
                </a:tc>
                <a:tc>
                  <a:txBody>
                    <a:bodyPr/>
                    <a:lstStyle/>
                    <a:p>
                      <a:pPr algn="r" fontAlgn="b"/>
                      <a:r>
                        <a:rPr lang="en-US" sz="1800" b="0" i="0" u="none" strike="noStrike" dirty="0">
                          <a:solidFill>
                            <a:srgbClr val="000000"/>
                          </a:solidFill>
                          <a:latin typeface="Helvetica"/>
                        </a:rPr>
                        <a:t> </a:t>
                      </a:r>
                    </a:p>
                  </a:txBody>
                  <a:tcPr marL="9366" marR="9366" marT="9366" marB="0" anchor="b">
                    <a:lnL>
                      <a:noFill/>
                    </a:lnL>
                    <a:lnR>
                      <a:noFill/>
                    </a:lnR>
                    <a:lnT>
                      <a:noFill/>
                    </a:lnT>
                    <a:lnB>
                      <a:noFill/>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a:noFill/>
                    </a:lnT>
                    <a:lnB>
                      <a:noFill/>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a:noFill/>
                    </a:lnT>
                    <a:lnB>
                      <a:noFill/>
                    </a:lnB>
                    <a:solidFill>
                      <a:srgbClr val="FFFFFF"/>
                    </a:solidFill>
                  </a:tcPr>
                </a:tc>
                <a:tc>
                  <a:txBody>
                    <a:bodyPr/>
                    <a:lstStyle/>
                    <a:p>
                      <a:pPr algn="r" fontAlgn="b"/>
                      <a:r>
                        <a:rPr lang="en-US" sz="1800" b="0" i="0" u="none" strike="noStrike" dirty="0">
                          <a:solidFill>
                            <a:srgbClr val="000000"/>
                          </a:solidFill>
                          <a:latin typeface="Helvetica"/>
                        </a:rPr>
                        <a:t> </a:t>
                      </a:r>
                    </a:p>
                  </a:txBody>
                  <a:tcPr marL="9366" marR="9366" marT="9366" marB="0" anchor="b">
                    <a:lnL>
                      <a:noFill/>
                    </a:lnL>
                    <a:lnR>
                      <a:noFill/>
                    </a:lnR>
                    <a:lnT>
                      <a:noFill/>
                    </a:lnT>
                    <a:lnB>
                      <a:noFill/>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a:noFill/>
                    </a:lnT>
                    <a:lnB>
                      <a:noFill/>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a:noFill/>
                    </a:lnT>
                    <a:lnB>
                      <a:noFill/>
                    </a:lnB>
                    <a:solidFill>
                      <a:srgbClr val="FFFFFF"/>
                    </a:solidFill>
                  </a:tcPr>
                </a:tc>
                <a:tc>
                  <a:txBody>
                    <a:bodyPr/>
                    <a:lstStyle/>
                    <a:p>
                      <a:pPr algn="r" fontAlgn="b"/>
                      <a:r>
                        <a:rPr lang="en-US" sz="1800" b="0" i="0" u="none" strike="noStrike" dirty="0">
                          <a:solidFill>
                            <a:srgbClr val="000000"/>
                          </a:solidFill>
                          <a:latin typeface="Helvetica"/>
                        </a:rPr>
                        <a:t> </a:t>
                      </a:r>
                    </a:p>
                  </a:txBody>
                  <a:tcPr marL="9366" marR="9366" marT="9366" marB="0" anchor="b">
                    <a:lnL>
                      <a:noFill/>
                    </a:lnL>
                    <a:lnR>
                      <a:noFill/>
                    </a:lnR>
                    <a:lnT>
                      <a:noFill/>
                    </a:lnT>
                    <a:lnB>
                      <a:noFill/>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a:noFill/>
                    </a:lnT>
                    <a:lnB>
                      <a:noFill/>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a:noFill/>
                    </a:lnT>
                    <a:lnB>
                      <a:noFill/>
                    </a:lnB>
                    <a:solidFill>
                      <a:srgbClr val="FFFFFF"/>
                    </a:solidFill>
                  </a:tcPr>
                </a:tc>
              </a:tr>
              <a:tr h="326710">
                <a:tc>
                  <a:txBody>
                    <a:bodyPr/>
                    <a:lstStyle/>
                    <a:p>
                      <a:pPr algn="l" fontAlgn="b"/>
                      <a:r>
                        <a:rPr lang="en-US" sz="1800" b="0" i="0" u="none" strike="noStrike" dirty="0">
                          <a:solidFill>
                            <a:srgbClr val="000000"/>
                          </a:solidFill>
                          <a:latin typeface="Helvetica"/>
                        </a:rPr>
                        <a:t>Question 9 (Energy)</a:t>
                      </a:r>
                    </a:p>
                  </a:txBody>
                  <a:tcPr marL="9366" marR="9366" marT="9366" marB="0" anchor="b">
                    <a:lnL>
                      <a:noFill/>
                    </a:lnL>
                    <a:lnR>
                      <a:noFill/>
                    </a:lnR>
                    <a:lnT>
                      <a:noFill/>
                    </a:lnT>
                    <a:lnB>
                      <a:noFill/>
                    </a:lnB>
                    <a:solidFill>
                      <a:srgbClr val="FFFFFF"/>
                    </a:solidFill>
                  </a:tcPr>
                </a:tc>
                <a:tc>
                  <a:txBody>
                    <a:bodyPr/>
                    <a:lstStyle/>
                    <a:p>
                      <a:pPr algn="r" fontAlgn="b"/>
                      <a:r>
                        <a:rPr lang="en-US" sz="1800" b="0" i="0" u="none" strike="noStrike" dirty="0">
                          <a:solidFill>
                            <a:srgbClr val="000000"/>
                          </a:solidFill>
                          <a:latin typeface="Helvetica"/>
                        </a:rPr>
                        <a:t>1.64</a:t>
                      </a:r>
                    </a:p>
                  </a:txBody>
                  <a:tcPr marL="9366" marR="9366" marT="9366" marB="0" anchor="b">
                    <a:lnL>
                      <a:noFill/>
                    </a:lnL>
                    <a:lnR>
                      <a:noFill/>
                    </a:lnR>
                    <a:lnT>
                      <a:noFill/>
                    </a:lnT>
                    <a:lnB>
                      <a:noFill/>
                    </a:lnB>
                    <a:solidFill>
                      <a:srgbClr val="FFFFFF"/>
                    </a:solidFill>
                  </a:tcPr>
                </a:tc>
                <a:tc>
                  <a:txBody>
                    <a:bodyPr/>
                    <a:lstStyle/>
                    <a:p>
                      <a:pPr algn="l" fontAlgn="b"/>
                      <a:r>
                        <a:rPr lang="en-US" sz="1800" b="0" i="0" u="none" strike="noStrike" dirty="0">
                          <a:solidFill>
                            <a:srgbClr val="000000"/>
                          </a:solidFill>
                          <a:latin typeface="Helvetica"/>
                        </a:rPr>
                        <a:t>±</a:t>
                      </a:r>
                    </a:p>
                  </a:txBody>
                  <a:tcPr marL="9366" marR="9366" marT="9366" marB="0" anchor="b">
                    <a:lnL>
                      <a:noFill/>
                    </a:lnL>
                    <a:lnR>
                      <a:noFill/>
                    </a:lnR>
                    <a:lnT>
                      <a:noFill/>
                    </a:lnT>
                    <a:lnB>
                      <a:noFill/>
                    </a:lnB>
                    <a:solidFill>
                      <a:srgbClr val="FFFFFF"/>
                    </a:solidFill>
                  </a:tcPr>
                </a:tc>
                <a:tc>
                  <a:txBody>
                    <a:bodyPr/>
                    <a:lstStyle/>
                    <a:p>
                      <a:pPr algn="l" fontAlgn="b"/>
                      <a:r>
                        <a:rPr lang="en-US" sz="1800" b="0" i="0" u="none" strike="noStrike" dirty="0">
                          <a:solidFill>
                            <a:srgbClr val="000000"/>
                          </a:solidFill>
                          <a:latin typeface="Helvetica"/>
                        </a:rPr>
                        <a:t>1.69</a:t>
                      </a:r>
                    </a:p>
                  </a:txBody>
                  <a:tcPr marL="9366" marR="9366" marT="9366" marB="0" anchor="b">
                    <a:lnL>
                      <a:noFill/>
                    </a:lnL>
                    <a:lnR>
                      <a:noFill/>
                    </a:lnR>
                    <a:lnT>
                      <a:noFill/>
                    </a:lnT>
                    <a:lnB>
                      <a:noFill/>
                    </a:lnB>
                    <a:solidFill>
                      <a:srgbClr val="FFFFFF"/>
                    </a:solidFill>
                  </a:tcPr>
                </a:tc>
                <a:tc>
                  <a:txBody>
                    <a:bodyPr/>
                    <a:lstStyle/>
                    <a:p>
                      <a:pPr algn="r" fontAlgn="b"/>
                      <a:r>
                        <a:rPr lang="en-US" sz="1800" b="0" i="0" u="none" strike="noStrike" dirty="0">
                          <a:solidFill>
                            <a:srgbClr val="000000"/>
                          </a:solidFill>
                          <a:latin typeface="Helvetica"/>
                        </a:rPr>
                        <a:t>3.13</a:t>
                      </a:r>
                    </a:p>
                  </a:txBody>
                  <a:tcPr marL="9366" marR="9366" marT="9366" marB="0" anchor="b">
                    <a:lnL>
                      <a:noFill/>
                    </a:lnL>
                    <a:lnR>
                      <a:noFill/>
                    </a:lnR>
                    <a:lnT>
                      <a:noFill/>
                    </a:lnT>
                    <a:lnB>
                      <a:noFill/>
                    </a:lnB>
                    <a:solidFill>
                      <a:srgbClr val="FFFFFF"/>
                    </a:solidFill>
                  </a:tcPr>
                </a:tc>
                <a:tc>
                  <a:txBody>
                    <a:bodyPr/>
                    <a:lstStyle/>
                    <a:p>
                      <a:pPr algn="l" fontAlgn="b"/>
                      <a:r>
                        <a:rPr lang="en-US" sz="1800" b="0" i="0" u="none" strike="noStrike" dirty="0">
                          <a:solidFill>
                            <a:srgbClr val="000000"/>
                          </a:solidFill>
                          <a:latin typeface="Helvetica"/>
                        </a:rPr>
                        <a:t>±</a:t>
                      </a:r>
                    </a:p>
                  </a:txBody>
                  <a:tcPr marL="9366" marR="9366" marT="9366" marB="0" anchor="b">
                    <a:lnL>
                      <a:noFill/>
                    </a:lnL>
                    <a:lnR>
                      <a:noFill/>
                    </a:lnR>
                    <a:lnT>
                      <a:noFill/>
                    </a:lnT>
                    <a:lnB>
                      <a:noFill/>
                    </a:lnB>
                    <a:solidFill>
                      <a:srgbClr val="FFFFFF"/>
                    </a:solidFill>
                  </a:tcPr>
                </a:tc>
                <a:tc>
                  <a:txBody>
                    <a:bodyPr/>
                    <a:lstStyle/>
                    <a:p>
                      <a:pPr algn="l" fontAlgn="b"/>
                      <a:r>
                        <a:rPr lang="en-US" sz="1800" b="0" i="0" u="none" strike="noStrike" dirty="0">
                          <a:solidFill>
                            <a:srgbClr val="000000"/>
                          </a:solidFill>
                          <a:latin typeface="Helvetica"/>
                        </a:rPr>
                        <a:t>1.96</a:t>
                      </a:r>
                    </a:p>
                  </a:txBody>
                  <a:tcPr marL="9366" marR="9366" marT="9366" marB="0" anchor="b">
                    <a:lnL>
                      <a:noFill/>
                    </a:lnL>
                    <a:lnR>
                      <a:noFill/>
                    </a:lnR>
                    <a:lnT>
                      <a:noFill/>
                    </a:lnT>
                    <a:lnB>
                      <a:noFill/>
                    </a:lnB>
                    <a:solidFill>
                      <a:srgbClr val="FFFFFF"/>
                    </a:solidFill>
                  </a:tcPr>
                </a:tc>
                <a:tc>
                  <a:txBody>
                    <a:bodyPr/>
                    <a:lstStyle/>
                    <a:p>
                      <a:pPr algn="r" fontAlgn="b"/>
                      <a:r>
                        <a:rPr lang="en-US" sz="1800" b="0" i="0" u="none" strike="noStrike" dirty="0" smtClean="0">
                          <a:solidFill>
                            <a:srgbClr val="000000"/>
                          </a:solidFill>
                          <a:latin typeface="Helvetica"/>
                        </a:rPr>
                        <a:t>0.32</a:t>
                      </a:r>
                      <a:endParaRPr lang="en-US" sz="1800" b="0" i="0" u="none" strike="noStrike" dirty="0">
                        <a:solidFill>
                          <a:srgbClr val="000000"/>
                        </a:solidFill>
                        <a:latin typeface="Helvetica"/>
                      </a:endParaRPr>
                    </a:p>
                  </a:txBody>
                  <a:tcPr marL="9366" marR="9366" marT="9366" marB="0" anchor="b">
                    <a:lnL>
                      <a:noFill/>
                    </a:lnL>
                    <a:lnR>
                      <a:noFill/>
                    </a:lnR>
                    <a:lnT>
                      <a:noFill/>
                    </a:lnT>
                    <a:lnB>
                      <a:noFill/>
                    </a:lnB>
                    <a:solidFill>
                      <a:srgbClr val="FFFFFF"/>
                    </a:solidFill>
                  </a:tcPr>
                </a:tc>
                <a:tc>
                  <a:txBody>
                    <a:bodyPr/>
                    <a:lstStyle/>
                    <a:p>
                      <a:pPr algn="l" fontAlgn="b"/>
                      <a:r>
                        <a:rPr lang="en-US" sz="1800" b="0" i="0" u="none" strike="noStrike" dirty="0">
                          <a:solidFill>
                            <a:srgbClr val="000000"/>
                          </a:solidFill>
                          <a:latin typeface="Helvetica"/>
                        </a:rPr>
                        <a:t>±</a:t>
                      </a:r>
                    </a:p>
                  </a:txBody>
                  <a:tcPr marL="9366" marR="9366" marT="9366" marB="0" anchor="b">
                    <a:lnL>
                      <a:noFill/>
                    </a:lnL>
                    <a:lnR>
                      <a:noFill/>
                    </a:lnR>
                    <a:lnT>
                      <a:noFill/>
                    </a:lnT>
                    <a:lnB>
                      <a:noFill/>
                    </a:lnB>
                    <a:solidFill>
                      <a:srgbClr val="FFFFFF"/>
                    </a:solidFill>
                  </a:tcPr>
                </a:tc>
                <a:tc>
                  <a:txBody>
                    <a:bodyPr/>
                    <a:lstStyle/>
                    <a:p>
                      <a:pPr algn="l" fontAlgn="b"/>
                      <a:r>
                        <a:rPr lang="en-US" sz="1800" b="0" i="0" u="none" strike="noStrike" dirty="0" smtClean="0">
                          <a:solidFill>
                            <a:srgbClr val="000000"/>
                          </a:solidFill>
                          <a:latin typeface="Helvetica"/>
                        </a:rPr>
                        <a:t>0.58*</a:t>
                      </a:r>
                      <a:endParaRPr lang="en-US" sz="1800" b="0" i="0" u="none" strike="noStrike" dirty="0">
                        <a:solidFill>
                          <a:srgbClr val="000000"/>
                        </a:solidFill>
                        <a:latin typeface="Helvetica"/>
                      </a:endParaRPr>
                    </a:p>
                  </a:txBody>
                  <a:tcPr marL="9366" marR="9366" marT="9366" marB="0" anchor="b">
                    <a:lnL>
                      <a:noFill/>
                    </a:lnL>
                    <a:lnR>
                      <a:noFill/>
                    </a:lnR>
                    <a:lnT>
                      <a:noFill/>
                    </a:lnT>
                    <a:lnB>
                      <a:noFill/>
                    </a:lnB>
                    <a:solidFill>
                      <a:srgbClr val="FFFFFF"/>
                    </a:solidFill>
                  </a:tcPr>
                </a:tc>
              </a:tr>
              <a:tr h="326710">
                <a:tc>
                  <a:txBody>
                    <a:bodyPr/>
                    <a:lstStyle/>
                    <a:p>
                      <a:pPr algn="r" fontAlgn="b"/>
                      <a:r>
                        <a:rPr lang="en-US" sz="1800" b="0" i="0" u="none" strike="noStrike" dirty="0">
                          <a:solidFill>
                            <a:srgbClr val="000000"/>
                          </a:solidFill>
                          <a:latin typeface="Helvetica"/>
                        </a:rPr>
                        <a:t> </a:t>
                      </a:r>
                    </a:p>
                  </a:txBody>
                  <a:tcPr marL="9366" marR="9366" marT="936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0" i="0" u="none" strike="noStrike" dirty="0">
                          <a:solidFill>
                            <a:srgbClr val="000000"/>
                          </a:solidFill>
                          <a:latin typeface="Helvetica"/>
                        </a:rPr>
                        <a:t> </a:t>
                      </a:r>
                    </a:p>
                  </a:txBody>
                  <a:tcPr marL="9366" marR="9366" marT="936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0" i="0" u="none" strike="noStrike" dirty="0">
                          <a:solidFill>
                            <a:srgbClr val="000000"/>
                          </a:solidFill>
                          <a:latin typeface="Helvetica"/>
                        </a:rPr>
                        <a:t> </a:t>
                      </a:r>
                    </a:p>
                  </a:txBody>
                  <a:tcPr marL="9366" marR="9366" marT="936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0" i="0" u="none" strike="noStrike" dirty="0">
                          <a:solidFill>
                            <a:srgbClr val="000000"/>
                          </a:solidFill>
                          <a:latin typeface="Helvetica"/>
                        </a:rPr>
                        <a:t> </a:t>
                      </a:r>
                    </a:p>
                  </a:txBody>
                  <a:tcPr marL="9366" marR="9366" marT="936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335572">
                <a:tc>
                  <a:txBody>
                    <a:bodyPr/>
                    <a:lstStyle/>
                    <a:p>
                      <a:pPr algn="l" fontAlgn="b"/>
                      <a:r>
                        <a:rPr lang="en-US" sz="1800" b="0" i="0" u="none" strike="noStrike" dirty="0">
                          <a:solidFill>
                            <a:srgbClr val="000000"/>
                          </a:solidFill>
                          <a:latin typeface="Helvetica"/>
                        </a:rPr>
                        <a:t>* p &lt;  0.05. **p &lt; 0.01</a:t>
                      </a:r>
                    </a:p>
                  </a:txBody>
                  <a:tcPr marL="9366" marR="9366" marT="936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800" b="0" i="0" u="none" strike="noStrike" dirty="0">
                          <a:solidFill>
                            <a:srgbClr val="000000"/>
                          </a:solidFill>
                          <a:latin typeface="Helvetica"/>
                        </a:rPr>
                        <a:t> </a:t>
                      </a:r>
                    </a:p>
                  </a:txBody>
                  <a:tcPr marL="9366" marR="9366" marT="936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800" b="0" i="0" u="none" strike="noStrike" dirty="0">
                          <a:solidFill>
                            <a:srgbClr val="000000"/>
                          </a:solidFill>
                          <a:latin typeface="Helvetica"/>
                        </a:rPr>
                        <a:t> </a:t>
                      </a:r>
                    </a:p>
                  </a:txBody>
                  <a:tcPr marL="9366" marR="9366" marT="936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800" b="0" i="0" u="none" strike="noStrike" dirty="0">
                          <a:solidFill>
                            <a:srgbClr val="000000"/>
                          </a:solidFill>
                          <a:latin typeface="Helvetica"/>
                        </a:rPr>
                        <a:t> </a:t>
                      </a:r>
                    </a:p>
                  </a:txBody>
                  <a:tcPr marL="9366" marR="9366" marT="936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326710">
                <a:tc>
                  <a:txBody>
                    <a:bodyPr/>
                    <a:lstStyle/>
                    <a:p>
                      <a:pPr algn="l" fontAlgn="b"/>
                      <a:r>
                        <a:rPr lang="en-US" sz="1800" b="0" i="0" u="none" strike="noStrike" dirty="0">
                          <a:solidFill>
                            <a:srgbClr val="000000"/>
                          </a:solidFill>
                          <a:latin typeface="Helvetica"/>
                        </a:rPr>
                        <a:t>Table 1</a:t>
                      </a:r>
                    </a:p>
                  </a:txBody>
                  <a:tcPr marL="9366" marR="9366" marT="936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0" i="0" u="none" strike="noStrike" dirty="0">
                          <a:solidFill>
                            <a:srgbClr val="000000"/>
                          </a:solidFill>
                          <a:latin typeface="Helvetica"/>
                        </a:rPr>
                        <a:t> </a:t>
                      </a:r>
                    </a:p>
                  </a:txBody>
                  <a:tcPr marL="9366" marR="9366" marT="936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0" i="0" u="none" strike="noStrike" dirty="0">
                          <a:solidFill>
                            <a:srgbClr val="000000"/>
                          </a:solidFill>
                          <a:latin typeface="Helvetica"/>
                        </a:rPr>
                        <a:t> </a:t>
                      </a:r>
                    </a:p>
                  </a:txBody>
                  <a:tcPr marL="9366" marR="9366" marT="936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0" i="0" u="none" strike="noStrike" dirty="0">
                          <a:solidFill>
                            <a:srgbClr val="000000"/>
                          </a:solidFill>
                          <a:latin typeface="Helvetica"/>
                        </a:rPr>
                        <a:t> </a:t>
                      </a:r>
                    </a:p>
                  </a:txBody>
                  <a:tcPr marL="9366" marR="9366" marT="936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dirty="0">
                          <a:solidFill>
                            <a:srgbClr val="000000"/>
                          </a:solidFill>
                          <a:latin typeface="Helvetica"/>
                        </a:rPr>
                        <a:t> </a:t>
                      </a:r>
                    </a:p>
                  </a:txBody>
                  <a:tcPr marL="9366" marR="9366" marT="936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58" name="Chart 57"/>
          <p:cNvGraphicFramePr/>
          <p:nvPr>
            <p:extLst>
              <p:ext uri="{D42A27DB-BD31-4B8C-83A1-F6EECF244321}">
                <p14:modId xmlns:a="http://schemas.openxmlformats.org/drawingml/2006/main" xmlns:r="http://schemas.openxmlformats.org/officeDocument/2006/relationships" xmlns:p="http://schemas.openxmlformats.org/presentationml/2006/main" xmlns:mc="http://schemas.openxmlformats.org/markup-compatibility/2006" xmlns:mv="urn:schemas-microsoft-com:mac:vml" xmlns:p14="http://schemas.microsoft.com/office/powerpoint/2010/main" xmlns="" val="431772448"/>
              </p:ext>
            </p:extLst>
          </p:nvPr>
        </p:nvGraphicFramePr>
        <p:xfrm>
          <a:off x="21352994" y="26941948"/>
          <a:ext cx="5437513" cy="4077086"/>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60" name="Chart 59"/>
          <p:cNvGraphicFramePr/>
          <p:nvPr>
            <p:extLst>
              <p:ext uri="{D42A27DB-BD31-4B8C-83A1-F6EECF244321}">
                <p14:modId xmlns:a="http://schemas.openxmlformats.org/drawingml/2006/main" xmlns:r="http://schemas.openxmlformats.org/officeDocument/2006/relationships" xmlns:p="http://schemas.openxmlformats.org/presentationml/2006/main" xmlns:mc="http://schemas.openxmlformats.org/markup-compatibility/2006" xmlns:mv="urn:schemas-microsoft-com:mac:vml" xmlns:p14="http://schemas.microsoft.com/office/powerpoint/2010/main" xmlns="" val="4067214164"/>
              </p:ext>
            </p:extLst>
          </p:nvPr>
        </p:nvGraphicFramePr>
        <p:xfrm>
          <a:off x="27293642" y="26950653"/>
          <a:ext cx="5442857" cy="4068381"/>
        </p:xfrm>
        <a:graphic>
          <a:graphicData uri="http://schemas.openxmlformats.org/drawingml/2006/chart">
            <c:chart xmlns:c="http://schemas.openxmlformats.org/drawingml/2006/chart" xmlns:r="http://schemas.openxmlformats.org/officeDocument/2006/relationships" r:id="rId19"/>
          </a:graphicData>
        </a:graphic>
      </p:graphicFrame>
      <p:grpSp>
        <p:nvGrpSpPr>
          <p:cNvPr id="35" name="Group 34"/>
          <p:cNvGrpSpPr/>
          <p:nvPr/>
        </p:nvGrpSpPr>
        <p:grpSpPr>
          <a:xfrm>
            <a:off x="11425152" y="6336613"/>
            <a:ext cx="9920821" cy="6332540"/>
            <a:chOff x="11010145" y="4581166"/>
            <a:chExt cx="9920821" cy="6332540"/>
          </a:xfrm>
        </p:grpSpPr>
        <p:grpSp>
          <p:nvGrpSpPr>
            <p:cNvPr id="51" name="Group 50"/>
            <p:cNvGrpSpPr/>
            <p:nvPr/>
          </p:nvGrpSpPr>
          <p:grpSpPr>
            <a:xfrm>
              <a:off x="12907319" y="4581166"/>
              <a:ext cx="6076168" cy="5166280"/>
              <a:chOff x="797663" y="16824525"/>
              <a:chExt cx="6646636" cy="4764144"/>
            </a:xfrm>
          </p:grpSpPr>
          <p:pic>
            <p:nvPicPr>
              <p:cNvPr id="52" name="Picture 9"/>
              <p:cNvPicPr>
                <a:picLocks noChangeAspect="1" noChangeArrowheads="1"/>
              </p:cNvPicPr>
              <p:nvPr/>
            </p:nvPicPr>
            <p:blipFill>
              <a:blip r:embed="rId20"/>
              <a:srcRect/>
              <a:stretch>
                <a:fillRect/>
              </a:stretch>
            </p:blipFill>
            <p:spPr bwMode="auto">
              <a:xfrm rot="698358">
                <a:off x="3818840" y="16824525"/>
                <a:ext cx="3625459" cy="4758262"/>
              </a:xfrm>
              <a:prstGeom prst="rect">
                <a:avLst/>
              </a:prstGeom>
              <a:noFill/>
              <a:ln w="9525">
                <a:noFill/>
                <a:miter lim="800000"/>
                <a:headEnd/>
                <a:tailEnd/>
              </a:ln>
            </p:spPr>
          </p:pic>
          <p:pic>
            <p:nvPicPr>
              <p:cNvPr id="53" name="Picture 6"/>
              <p:cNvPicPr>
                <a:picLocks noChangeAspect="1" noChangeArrowheads="1"/>
              </p:cNvPicPr>
              <p:nvPr/>
            </p:nvPicPr>
            <p:blipFill>
              <a:blip r:embed="rId21"/>
              <a:srcRect/>
              <a:stretch>
                <a:fillRect/>
              </a:stretch>
            </p:blipFill>
            <p:spPr bwMode="auto">
              <a:xfrm rot="20801120">
                <a:off x="797663" y="16891555"/>
                <a:ext cx="3647958" cy="4697114"/>
              </a:xfrm>
              <a:prstGeom prst="rect">
                <a:avLst/>
              </a:prstGeom>
              <a:noFill/>
              <a:ln w="9525">
                <a:noFill/>
                <a:miter lim="800000"/>
                <a:headEnd/>
                <a:tailEnd/>
              </a:ln>
            </p:spPr>
          </p:pic>
        </p:grpSp>
        <p:pic>
          <p:nvPicPr>
            <p:cNvPr id="54" name="Picture 53"/>
            <p:cNvPicPr/>
            <p:nvPr/>
          </p:nvPicPr>
          <p:blipFill>
            <a:blip r:embed="rId22"/>
            <a:srcRect/>
            <a:stretch>
              <a:fillRect/>
            </a:stretch>
          </p:blipFill>
          <p:spPr bwMode="auto">
            <a:xfrm>
              <a:off x="16722634" y="8177467"/>
              <a:ext cx="4208332" cy="1079349"/>
            </a:xfrm>
            <a:prstGeom prst="rect">
              <a:avLst/>
            </a:prstGeom>
            <a:noFill/>
            <a:ln w="9525">
              <a:noFill/>
              <a:miter lim="800000"/>
              <a:headEnd/>
              <a:tailEnd/>
            </a:ln>
          </p:spPr>
        </p:pic>
        <p:pic>
          <p:nvPicPr>
            <p:cNvPr id="46" name="Picture 45"/>
            <p:cNvPicPr/>
            <p:nvPr/>
          </p:nvPicPr>
          <p:blipFill>
            <a:blip r:embed="rId23"/>
            <a:srcRect/>
            <a:stretch>
              <a:fillRect/>
            </a:stretch>
          </p:blipFill>
          <p:spPr bwMode="auto">
            <a:xfrm>
              <a:off x="11010145" y="9008742"/>
              <a:ext cx="3157018" cy="1778936"/>
            </a:xfrm>
            <a:prstGeom prst="rect">
              <a:avLst/>
            </a:prstGeom>
            <a:noFill/>
            <a:ln w="9525">
              <a:noFill/>
              <a:miter lim="800000"/>
              <a:headEnd/>
              <a:tailEnd/>
            </a:ln>
          </p:spPr>
        </p:pic>
        <p:pic>
          <p:nvPicPr>
            <p:cNvPr id="45" name="Picture 44"/>
            <p:cNvPicPr/>
            <p:nvPr/>
          </p:nvPicPr>
          <p:blipFill>
            <a:blip r:embed="rId24"/>
            <a:srcRect/>
            <a:stretch>
              <a:fillRect/>
            </a:stretch>
          </p:blipFill>
          <p:spPr bwMode="auto">
            <a:xfrm>
              <a:off x="14954730" y="9747446"/>
              <a:ext cx="4741716" cy="1166260"/>
            </a:xfrm>
            <a:prstGeom prst="rect">
              <a:avLst/>
            </a:prstGeom>
            <a:noFill/>
            <a:ln w="9525">
              <a:noFill/>
              <a:miter lim="800000"/>
              <a:headEnd/>
              <a:tailEnd/>
            </a:ln>
          </p:spPr>
        </p:pic>
      </p:grpSp>
      <p:pic>
        <p:nvPicPr>
          <p:cNvPr id="6" name="Picture 8" descr="http://www.nsf.gov/images/logos/nsf1.gif"/>
          <p:cNvPicPr>
            <a:picLocks noChangeAspect="1" noChangeArrowheads="1"/>
          </p:cNvPicPr>
          <p:nvPr/>
        </p:nvPicPr>
        <p:blipFill>
          <a:blip r:embed="rId25"/>
          <a:srcRect/>
          <a:stretch>
            <a:fillRect/>
          </a:stretch>
        </p:blipFill>
        <p:spPr bwMode="auto">
          <a:xfrm>
            <a:off x="7507094" y="829872"/>
            <a:ext cx="2293566" cy="2307383"/>
          </a:xfrm>
          <a:prstGeom prst="rect">
            <a:avLst/>
          </a:prstGeom>
          <a:noFill/>
        </p:spPr>
      </p:pic>
      <p:pic>
        <p:nvPicPr>
          <p:cNvPr id="47" name="Picture 46" descr="qrcode.png"/>
          <p:cNvPicPr>
            <a:picLocks noChangeAspect="1"/>
          </p:cNvPicPr>
          <p:nvPr/>
        </p:nvPicPr>
        <p:blipFill>
          <a:blip r:embed="rId26"/>
          <a:stretch>
            <a:fillRect/>
          </a:stretch>
        </p:blipFill>
        <p:spPr>
          <a:xfrm>
            <a:off x="41861001" y="30973029"/>
            <a:ext cx="1828799" cy="1828799"/>
          </a:xfrm>
          <a:prstGeom prst="rect">
            <a:avLst/>
          </a:prstGeom>
        </p:spPr>
      </p:pic>
      <p:pic>
        <p:nvPicPr>
          <p:cNvPr id="3083" name="Picture 11"/>
          <p:cNvPicPr>
            <a:picLocks noChangeAspect="1" noChangeArrowheads="1"/>
          </p:cNvPicPr>
          <p:nvPr/>
        </p:nvPicPr>
        <p:blipFill>
          <a:blip r:embed="rId27"/>
          <a:srcRect/>
          <a:stretch>
            <a:fillRect/>
          </a:stretch>
        </p:blipFill>
        <p:spPr bwMode="auto">
          <a:xfrm>
            <a:off x="38477924" y="174310"/>
            <a:ext cx="4069341" cy="54033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1601</TotalTime>
  <Words>2663</Words>
  <Application>Microsoft Macintosh PowerPoint</Application>
  <PresentationFormat>Custom</PresentationFormat>
  <Paragraphs>246</Paragraphs>
  <Slides>1</Slides>
  <Notes>1</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Office Theme</vt:lpstr>
      <vt:lpstr>Slide 1</vt:lpstr>
    </vt:vector>
  </TitlesOfParts>
  <Company>Buffalo State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Snook, Justin</dc:creator>
  <cp:lastModifiedBy>Snook, Justin</cp:lastModifiedBy>
  <cp:revision>210</cp:revision>
  <dcterms:created xsi:type="dcterms:W3CDTF">2013-01-31T18:18:53Z</dcterms:created>
  <dcterms:modified xsi:type="dcterms:W3CDTF">2013-01-31T18:19:37Z</dcterms:modified>
</cp:coreProperties>
</file>