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6B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8925" autoAdjust="0"/>
  </p:normalViewPr>
  <p:slideViewPr>
    <p:cSldViewPr>
      <p:cViewPr varScale="1">
        <p:scale>
          <a:sx n="17" d="100"/>
          <a:sy n="17" d="100"/>
        </p:scale>
        <p:origin x="-1976" y="-176"/>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95E0C2-2D62-4792-9886-2CB46FF50EBB}" type="datetimeFigureOut">
              <a:rPr lang="en-US" smtClean="0"/>
              <a:pPr/>
              <a:t>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6A9DFD-F06E-4E41-BB2D-6B96924ECD6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95E0C2-2D62-4792-9886-2CB46FF50EBB}" type="datetimeFigureOut">
              <a:rPr lang="en-US" smtClean="0"/>
              <a:pPr/>
              <a:t>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6A9DFD-F06E-4E41-BB2D-6B96924ECD6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95E0C2-2D62-4792-9886-2CB46FF50EBB}" type="datetimeFigureOut">
              <a:rPr lang="en-US" smtClean="0"/>
              <a:pPr/>
              <a:t>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6A9DFD-F06E-4E41-BB2D-6B96924ECD6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95E0C2-2D62-4792-9886-2CB46FF50EBB}" type="datetimeFigureOut">
              <a:rPr lang="en-US" smtClean="0"/>
              <a:pPr/>
              <a:t>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6A9DFD-F06E-4E41-BB2D-6B96924ECD6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95E0C2-2D62-4792-9886-2CB46FF50EBB}" type="datetimeFigureOut">
              <a:rPr lang="en-US" smtClean="0"/>
              <a:pPr/>
              <a:t>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6A9DFD-F06E-4E41-BB2D-6B96924ECD6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95E0C2-2D62-4792-9886-2CB46FF50EBB}" type="datetimeFigureOut">
              <a:rPr lang="en-US" smtClean="0"/>
              <a:pPr/>
              <a:t>1/9/14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6A9DFD-F06E-4E41-BB2D-6B96924ECD6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95E0C2-2D62-4792-9886-2CB46FF50EBB}" type="datetimeFigureOut">
              <a:rPr lang="en-US" smtClean="0"/>
              <a:pPr/>
              <a:t>1/9/14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6A9DFD-F06E-4E41-BB2D-6B96924ECD6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95E0C2-2D62-4792-9886-2CB46FF50EBB}" type="datetimeFigureOut">
              <a:rPr lang="en-US" smtClean="0"/>
              <a:pPr/>
              <a:t>1/9/14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6A9DFD-F06E-4E41-BB2D-6B96924ECD6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5E0C2-2D62-4792-9886-2CB46FF50EBB}" type="datetimeFigureOut">
              <a:rPr lang="en-US" smtClean="0"/>
              <a:pPr/>
              <a:t>1/9/14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6A9DFD-F06E-4E41-BB2D-6B96924ECD6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95E0C2-2D62-4792-9886-2CB46FF50EBB}" type="datetimeFigureOut">
              <a:rPr lang="en-US" smtClean="0"/>
              <a:pPr/>
              <a:t>1/9/14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6A9DFD-F06E-4E41-BB2D-6B96924ECD6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95E0C2-2D62-4792-9886-2CB46FF50EBB}" type="datetimeFigureOut">
              <a:rPr lang="en-US" smtClean="0"/>
              <a:pPr/>
              <a:t>1/9/14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6A9DFD-F06E-4E41-BB2D-6B96924ECD6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1C95E0C2-2D62-4792-9886-2CB46FF50EBB}" type="datetimeFigureOut">
              <a:rPr lang="en-US" smtClean="0"/>
              <a:pPr/>
              <a:t>1/9/14</a:t>
            </a:fld>
            <a:endParaRPr lang="en-US" dirty="0"/>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336A9DFD-F06E-4E41-BB2D-6B96924ECD6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11.emf"/><Relationship Id="rId13" Type="http://schemas.openxmlformats.org/officeDocument/2006/relationships/image" Target="../media/image12.emf"/><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9330824" y="6139123"/>
            <a:ext cx="184666" cy="1415772"/>
          </a:xfrm>
          <a:prstGeom prst="rect">
            <a:avLst/>
          </a:prstGeom>
          <a:noFill/>
        </p:spPr>
        <p:txBody>
          <a:bodyPr wrap="none" rtlCol="0">
            <a:spAutoFit/>
          </a:bodyPr>
          <a:lstStyle/>
          <a:p>
            <a:endParaRPr lang="en-US" dirty="0"/>
          </a:p>
        </p:txBody>
      </p:sp>
      <p:sp>
        <p:nvSpPr>
          <p:cNvPr id="89" name="Rectangle 88"/>
          <p:cNvSpPr/>
          <p:nvPr/>
        </p:nvSpPr>
        <p:spPr>
          <a:xfrm>
            <a:off x="15240000" y="5410200"/>
            <a:ext cx="13487400" cy="1905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5773400" y="5715000"/>
            <a:ext cx="12954000" cy="762000"/>
          </a:xfrm>
          <a:prstGeom prst="rect">
            <a:avLst/>
          </a:prstGeom>
          <a:solidFill>
            <a:srgbClr val="E06B0A"/>
          </a:solidFill>
        </p:spPr>
        <p:txBody>
          <a:bodyPr wrap="square" rtlCol="0" anchor="ctr" anchorCtr="0">
            <a:spAutoFit/>
          </a:bodyPr>
          <a:lstStyle/>
          <a:p>
            <a:r>
              <a:rPr lang="en-US" sz="4400" b="1" dirty="0" smtClean="0">
                <a:solidFill>
                  <a:schemeClr val="bg1"/>
                </a:solidFill>
              </a:rPr>
              <a:t>RTOP Forms</a:t>
            </a:r>
            <a:endParaRPr lang="en-US" sz="4400" b="1" dirty="0">
              <a:solidFill>
                <a:schemeClr val="bg1"/>
              </a:solidFill>
            </a:endParaRPr>
          </a:p>
        </p:txBody>
      </p:sp>
      <p:sp>
        <p:nvSpPr>
          <p:cNvPr id="83" name="Rectangle 82"/>
          <p:cNvSpPr/>
          <p:nvPr/>
        </p:nvSpPr>
        <p:spPr>
          <a:xfrm>
            <a:off x="30022800" y="4876800"/>
            <a:ext cx="12801600" cy="8915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p:cNvSpPr txBox="1"/>
          <p:nvPr/>
        </p:nvSpPr>
        <p:spPr>
          <a:xfrm>
            <a:off x="30175200" y="6096000"/>
            <a:ext cx="12496800" cy="6124754"/>
          </a:xfrm>
          <a:prstGeom prst="rect">
            <a:avLst/>
          </a:prstGeom>
          <a:noFill/>
        </p:spPr>
        <p:txBody>
          <a:bodyPr wrap="square" rtlCol="0">
            <a:spAutoFit/>
          </a:bodyPr>
          <a:lstStyle/>
          <a:p>
            <a:r>
              <a:rPr lang="en-US" sz="2800" dirty="0" smtClean="0"/>
              <a:t>There have been forty two Phase I Noyce Scholars and fifteen Phase II Noyce Scholars funded. Of these, two physics Noyce Scholar have been RTOPed and videotaped. Pre-post FCI scores have also been collected. The RTOP scores ranged from 62 to 80. The average scores was 68 ± 8.2 over the two participants. Both participants showed growth throughout the observation and mentoring process.</a:t>
            </a:r>
          </a:p>
          <a:p>
            <a:endParaRPr lang="en-US" sz="2800" dirty="0"/>
          </a:p>
          <a:p>
            <a:r>
              <a:rPr lang="en-US" sz="2800" dirty="0" smtClean="0"/>
              <a:t>All </a:t>
            </a:r>
            <a:r>
              <a:rPr lang="en-US" sz="2800" dirty="0"/>
              <a:t>the instructors of the university physics </a:t>
            </a:r>
            <a:r>
              <a:rPr lang="en-US" sz="2800" dirty="0" smtClean="0"/>
              <a:t>courses taken by these Noyce scholars, </a:t>
            </a:r>
            <a:r>
              <a:rPr lang="en-US" sz="2800" dirty="0"/>
              <a:t>which are integral to the Physics programs, have been RTOPed. The RTOP scores ranged from 43 to 84. The scores indicated the instruction for the physics </a:t>
            </a:r>
            <a:r>
              <a:rPr lang="en-US" sz="2800" dirty="0" smtClean="0"/>
              <a:t>Noyce participants </a:t>
            </a:r>
            <a:r>
              <a:rPr lang="en-US" sz="2800" dirty="0"/>
              <a:t>is reformed. The normalized gains (&lt;g&gt;) on the conceptual instruments ranged from 0.03 ± 0.30 on the FMCE in summer 2012 to 0.58 ± 0.08 on the TUG-K in summer 2010. The majority of the &lt;g&gt; were above 0.30, which indicates a good level of concept development. The attitudinal and efficacious results were mixed. There was not a clear trend in the data.</a:t>
            </a:r>
          </a:p>
        </p:txBody>
      </p:sp>
      <p:sp>
        <p:nvSpPr>
          <p:cNvPr id="86" name="TextBox 85"/>
          <p:cNvSpPr txBox="1"/>
          <p:nvPr/>
        </p:nvSpPr>
        <p:spPr>
          <a:xfrm>
            <a:off x="30327600" y="5257800"/>
            <a:ext cx="12496800" cy="769441"/>
          </a:xfrm>
          <a:prstGeom prst="rect">
            <a:avLst/>
          </a:prstGeom>
          <a:solidFill>
            <a:srgbClr val="E06B0A"/>
          </a:solidFill>
        </p:spPr>
        <p:txBody>
          <a:bodyPr wrap="square" rtlCol="0" anchor="ctr" anchorCtr="0">
            <a:spAutoFit/>
          </a:bodyPr>
          <a:lstStyle/>
          <a:p>
            <a:r>
              <a:rPr lang="en-US" sz="4400" b="1" dirty="0" smtClean="0">
                <a:solidFill>
                  <a:schemeClr val="bg1"/>
                </a:solidFill>
              </a:rPr>
              <a:t>Data</a:t>
            </a:r>
            <a:endParaRPr lang="en-US" sz="4400" b="1" dirty="0">
              <a:solidFill>
                <a:schemeClr val="bg1"/>
              </a:solidFill>
            </a:endParaRPr>
          </a:p>
        </p:txBody>
      </p:sp>
      <p:sp>
        <p:nvSpPr>
          <p:cNvPr id="78" name="Rectangle 77"/>
          <p:cNvSpPr/>
          <p:nvPr/>
        </p:nvSpPr>
        <p:spPr>
          <a:xfrm>
            <a:off x="15316200" y="19354800"/>
            <a:ext cx="13487400" cy="4800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30022800" y="21336000"/>
            <a:ext cx="12801600" cy="10134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307080" y="457200"/>
            <a:ext cx="37307520" cy="2057400"/>
          </a:xfrm>
        </p:spPr>
        <p:txBody>
          <a:bodyPr>
            <a:normAutofit/>
          </a:bodyPr>
          <a:lstStyle/>
          <a:p>
            <a:r>
              <a:rPr lang="en-US" sz="7200" b="1" dirty="0"/>
              <a:t>Characterizing Noyce </a:t>
            </a:r>
            <a:r>
              <a:rPr lang="en-US" sz="7200" b="1" dirty="0" smtClean="0"/>
              <a:t>Scholars' Classrooms </a:t>
            </a:r>
            <a:r>
              <a:rPr lang="en-US" sz="7200" b="1" dirty="0"/>
              <a:t>with RTOP</a:t>
            </a:r>
            <a:endParaRPr lang="en-US" sz="7200" dirty="0"/>
          </a:p>
        </p:txBody>
      </p:sp>
      <p:pic>
        <p:nvPicPr>
          <p:cNvPr id="11266" name="Picture 2" descr="http://collegerelations.buffalostate.edu/sites/collegerelations.buffalostate.edu/files/uploads/Images/Logos%20Print/2.%20Crest%20Logo%20Stacked_CG9.jpg"/>
          <p:cNvPicPr>
            <a:picLocks noChangeAspect="1" noChangeArrowheads="1"/>
          </p:cNvPicPr>
          <p:nvPr/>
        </p:nvPicPr>
        <p:blipFill>
          <a:blip r:embed="rId2" cstate="print"/>
          <a:srcRect/>
          <a:stretch>
            <a:fillRect/>
          </a:stretch>
        </p:blipFill>
        <p:spPr bwMode="auto">
          <a:xfrm>
            <a:off x="38557200" y="1066800"/>
            <a:ext cx="2357208" cy="2681401"/>
          </a:xfrm>
          <a:prstGeom prst="rect">
            <a:avLst/>
          </a:prstGeom>
          <a:noFill/>
        </p:spPr>
      </p:pic>
      <p:sp>
        <p:nvSpPr>
          <p:cNvPr id="5" name="Title 1"/>
          <p:cNvSpPr txBox="1">
            <a:spLocks/>
          </p:cNvSpPr>
          <p:nvPr/>
        </p:nvSpPr>
        <p:spPr>
          <a:xfrm>
            <a:off x="3307080" y="1905000"/>
            <a:ext cx="37307520" cy="2286000"/>
          </a:xfrm>
          <a:prstGeom prst="rect">
            <a:avLst/>
          </a:prstGeom>
        </p:spPr>
        <p:txBody>
          <a:bodyPr vert="horz" lIns="438912" tIns="219456" rIns="438912" bIns="219456" rtlCol="0" anchor="ctr">
            <a:normAutofit/>
          </a:bodyPr>
          <a:lstStyle/>
          <a:p>
            <a:pPr algn="ctr">
              <a:spcBef>
                <a:spcPct val="0"/>
              </a:spcBef>
              <a:defRPr/>
            </a:pPr>
            <a:r>
              <a:rPr lang="en-US" sz="4800" i="1" dirty="0"/>
              <a:t>Kathleen </a:t>
            </a:r>
            <a:r>
              <a:rPr lang="en-US" sz="4800" i="1" dirty="0" smtClean="0"/>
              <a:t>Falconer, falconka@buffalostate.edu, </a:t>
            </a:r>
            <a:r>
              <a:rPr lang="en-US" sz="4800" i="1" dirty="0"/>
              <a:t>Dan MacIsaac, Buffalo State College</a:t>
            </a:r>
          </a:p>
          <a:p>
            <a:pPr marL="0" marR="0" lvl="0" indent="0" algn="ctr" defTabSz="4389120" rtl="0" eaLnBrk="1" fontAlgn="auto" latinLnBrk="0" hangingPunct="1">
              <a:lnSpc>
                <a:spcPct val="100000"/>
              </a:lnSpc>
              <a:spcBef>
                <a:spcPct val="0"/>
              </a:spcBef>
              <a:spcAft>
                <a:spcPts val="0"/>
              </a:spcAft>
              <a:buClrTx/>
              <a:buSzTx/>
              <a:buFontTx/>
              <a:buNone/>
              <a:tabLst/>
              <a:defRPr/>
            </a:pPr>
            <a:r>
              <a:rPr kumimoji="0" lang="en-US" sz="4800" i="1" u="none" strike="noStrike" kern="1200" cap="none" spc="0" normalizeH="0" baseline="0" noProof="0" dirty="0" smtClean="0">
                <a:ln>
                  <a:noFill/>
                </a:ln>
                <a:solidFill>
                  <a:schemeClr val="tx1"/>
                </a:solidFill>
                <a:effectLst/>
                <a:uLnTx/>
                <a:uFillTx/>
                <a:ea typeface="+mj-ea"/>
                <a:cs typeface="+mj-cs"/>
              </a:rPr>
              <a:t>Griffin</a:t>
            </a:r>
            <a:r>
              <a:rPr kumimoji="0" lang="en-US" sz="4800" i="1" u="none" strike="noStrike" kern="1200" cap="none" spc="0" normalizeH="0" noProof="0" dirty="0" smtClean="0">
                <a:ln>
                  <a:noFill/>
                </a:ln>
                <a:solidFill>
                  <a:schemeClr val="tx1"/>
                </a:solidFill>
                <a:effectLst/>
                <a:uLnTx/>
                <a:uFillTx/>
                <a:ea typeface="+mj-ea"/>
                <a:cs typeface="+mj-cs"/>
              </a:rPr>
              <a:t> Harmon, Christian Brothers Academy, Syracuse, NY 13214</a:t>
            </a:r>
            <a:endParaRPr kumimoji="0" lang="en-US" sz="480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1268" name="Picture 4" descr="http://physicsed.buffalostate.edu/images/PTP_Big.jpg"/>
          <p:cNvPicPr>
            <a:picLocks noChangeAspect="1" noChangeArrowheads="1"/>
          </p:cNvPicPr>
          <p:nvPr/>
        </p:nvPicPr>
        <p:blipFill>
          <a:blip r:embed="rId3" cstate="print"/>
          <a:srcRect/>
          <a:stretch>
            <a:fillRect/>
          </a:stretch>
        </p:blipFill>
        <p:spPr bwMode="auto">
          <a:xfrm>
            <a:off x="1600200" y="1524000"/>
            <a:ext cx="2357814" cy="1828800"/>
          </a:xfrm>
          <a:prstGeom prst="rect">
            <a:avLst/>
          </a:prstGeom>
          <a:noFill/>
        </p:spPr>
      </p:pic>
      <p:sp>
        <p:nvSpPr>
          <p:cNvPr id="57" name="Rectangle 56"/>
          <p:cNvSpPr/>
          <p:nvPr/>
        </p:nvSpPr>
        <p:spPr>
          <a:xfrm>
            <a:off x="1219200" y="4495800"/>
            <a:ext cx="12801600" cy="6781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524000" y="5105400"/>
            <a:ext cx="12496800" cy="769441"/>
          </a:xfrm>
          <a:prstGeom prst="rect">
            <a:avLst/>
          </a:prstGeom>
          <a:solidFill>
            <a:srgbClr val="E06B0A"/>
          </a:solidFill>
        </p:spPr>
        <p:txBody>
          <a:bodyPr wrap="square" rtlCol="0" anchor="ctr" anchorCtr="0">
            <a:spAutoFit/>
          </a:bodyPr>
          <a:lstStyle/>
          <a:p>
            <a:r>
              <a:rPr lang="en-US" sz="4400" b="1" dirty="0" smtClean="0">
                <a:solidFill>
                  <a:schemeClr val="bg1"/>
                </a:solidFill>
              </a:rPr>
              <a:t>Abstract</a:t>
            </a:r>
            <a:endParaRPr lang="en-US" sz="4400" b="1" dirty="0">
              <a:solidFill>
                <a:schemeClr val="bg1"/>
              </a:solidFill>
            </a:endParaRPr>
          </a:p>
        </p:txBody>
      </p:sp>
      <p:sp>
        <p:nvSpPr>
          <p:cNvPr id="14" name="TextBox 13"/>
          <p:cNvSpPr txBox="1"/>
          <p:nvPr/>
        </p:nvSpPr>
        <p:spPr>
          <a:xfrm>
            <a:off x="1371600" y="6019800"/>
            <a:ext cx="12496800" cy="4832093"/>
          </a:xfrm>
          <a:prstGeom prst="rect">
            <a:avLst/>
          </a:prstGeom>
          <a:noFill/>
        </p:spPr>
        <p:txBody>
          <a:bodyPr wrap="square" rtlCol="0">
            <a:spAutoFit/>
          </a:bodyPr>
          <a:lstStyle/>
          <a:p>
            <a:r>
              <a:rPr lang="en-US" sz="2800" dirty="0"/>
              <a:t>In 2009, we proposed </a:t>
            </a:r>
            <a:r>
              <a:rPr lang="en-US" sz="2800" dirty="0" smtClean="0"/>
              <a:t>an extension </a:t>
            </a:r>
            <a:r>
              <a:rPr lang="en-US" sz="2800" dirty="0"/>
              <a:t>of the Robert Noyce</a:t>
            </a:r>
          </a:p>
          <a:p>
            <a:r>
              <a:rPr lang="en-US" sz="2800" dirty="0"/>
              <a:t>Teacher Scholarship Program at Buffalo State College to support an</a:t>
            </a:r>
          </a:p>
          <a:p>
            <a:r>
              <a:rPr lang="en-US" sz="2800" dirty="0"/>
              <a:t>additional 35 scholars seeking initial </a:t>
            </a:r>
            <a:r>
              <a:rPr lang="en-US" sz="2800" dirty="0" smtClean="0"/>
              <a:t>STEM teacher</a:t>
            </a:r>
            <a:endParaRPr lang="en-US" sz="2800" dirty="0"/>
          </a:p>
          <a:p>
            <a:r>
              <a:rPr lang="en-US" sz="2800" dirty="0"/>
              <a:t>certification over the next five </a:t>
            </a:r>
            <a:r>
              <a:rPr lang="en-US" sz="2800" dirty="0" smtClean="0"/>
              <a:t>years (beyond our initial 42 scholars). </a:t>
            </a:r>
          </a:p>
          <a:p>
            <a:r>
              <a:rPr lang="en-US" sz="2800" dirty="0" smtClean="0"/>
              <a:t>As </a:t>
            </a:r>
            <a:r>
              <a:rPr lang="en-US" sz="2800" dirty="0"/>
              <a:t>a component of the Phase </a:t>
            </a:r>
            <a:r>
              <a:rPr lang="en-US" sz="2800" dirty="0" smtClean="0"/>
              <a:t>2 Noyce Project </a:t>
            </a:r>
            <a:r>
              <a:rPr lang="en-US" sz="2800" dirty="0"/>
              <a:t>at Buffalo State </a:t>
            </a:r>
            <a:r>
              <a:rPr lang="en-US" sz="2800" dirty="0" smtClean="0"/>
              <a:t>College,</a:t>
            </a:r>
          </a:p>
          <a:p>
            <a:r>
              <a:rPr lang="en-US" sz="2800" dirty="0" smtClean="0"/>
              <a:t>We proposed a </a:t>
            </a:r>
            <a:r>
              <a:rPr lang="en-US" sz="2800" dirty="0"/>
              <a:t>Teacher Effectiveness</a:t>
            </a:r>
          </a:p>
          <a:p>
            <a:r>
              <a:rPr lang="en-US" sz="2800" dirty="0" smtClean="0"/>
              <a:t>Study including </a:t>
            </a:r>
            <a:r>
              <a:rPr lang="en-US" sz="2800" dirty="0"/>
              <a:t>research and evaluation of the Noyce participants.</a:t>
            </a:r>
          </a:p>
          <a:p>
            <a:r>
              <a:rPr lang="en-US" sz="2800" dirty="0"/>
              <a:t>Several Noyce </a:t>
            </a:r>
            <a:r>
              <a:rPr lang="en-US" sz="2800" dirty="0" smtClean="0"/>
              <a:t>scholars </a:t>
            </a:r>
            <a:r>
              <a:rPr lang="en-US" sz="2800" dirty="0"/>
              <a:t>in their first few years of </a:t>
            </a:r>
            <a:r>
              <a:rPr lang="en-US" sz="2800" dirty="0" smtClean="0"/>
              <a:t>teaching </a:t>
            </a:r>
            <a:r>
              <a:rPr lang="en-US" sz="2800" dirty="0"/>
              <a:t>have been</a:t>
            </a:r>
          </a:p>
          <a:p>
            <a:r>
              <a:rPr lang="en-US" sz="2800" dirty="0"/>
              <a:t>observed and evaluated using the Reformed Teaching Observation</a:t>
            </a:r>
          </a:p>
          <a:p>
            <a:r>
              <a:rPr lang="en-US" sz="2800" dirty="0"/>
              <a:t>Protocol (RTOP). We will be reporting on the results from several</a:t>
            </a:r>
          </a:p>
          <a:p>
            <a:r>
              <a:rPr lang="nl-NL" sz="2800" dirty="0"/>
              <a:t>classrooms.</a:t>
            </a:r>
            <a:endParaRPr lang="en-US" sz="2800" dirty="0" smtClean="0"/>
          </a:p>
        </p:txBody>
      </p:sp>
      <p:grpSp>
        <p:nvGrpSpPr>
          <p:cNvPr id="17" name="Group 16"/>
          <p:cNvGrpSpPr/>
          <p:nvPr/>
        </p:nvGrpSpPr>
        <p:grpSpPr>
          <a:xfrm>
            <a:off x="15392400" y="7696200"/>
            <a:ext cx="13335000" cy="10572211"/>
            <a:chOff x="15087600" y="4953000"/>
            <a:chExt cx="13335000" cy="10572211"/>
          </a:xfrm>
        </p:grpSpPr>
        <p:pic>
          <p:nvPicPr>
            <p:cNvPr id="27" name="Picture 26" descr="New Doc 10_Page_1.jpg"/>
            <p:cNvPicPr>
              <a:picLocks noChangeAspect="1"/>
            </p:cNvPicPr>
            <p:nvPr/>
          </p:nvPicPr>
          <p:blipFill>
            <a:blip r:embed="rId4" cstate="print"/>
            <a:stretch>
              <a:fillRect/>
            </a:stretch>
          </p:blipFill>
          <p:spPr>
            <a:xfrm>
              <a:off x="15087600" y="4953000"/>
              <a:ext cx="3808855" cy="5237924"/>
            </a:xfrm>
            <a:prstGeom prst="rect">
              <a:avLst/>
            </a:prstGeom>
          </p:spPr>
        </p:pic>
        <p:pic>
          <p:nvPicPr>
            <p:cNvPr id="28" name="Picture 27" descr="New Doc 10_Page_2.jpg"/>
            <p:cNvPicPr>
              <a:picLocks noChangeAspect="1"/>
            </p:cNvPicPr>
            <p:nvPr/>
          </p:nvPicPr>
          <p:blipFill>
            <a:blip r:embed="rId5" cstate="print"/>
            <a:stretch>
              <a:fillRect/>
            </a:stretch>
          </p:blipFill>
          <p:spPr>
            <a:xfrm>
              <a:off x="19659600" y="4953000"/>
              <a:ext cx="3808855" cy="5236840"/>
            </a:xfrm>
            <a:prstGeom prst="rect">
              <a:avLst/>
            </a:prstGeom>
          </p:spPr>
        </p:pic>
        <p:pic>
          <p:nvPicPr>
            <p:cNvPr id="29" name="Picture 28" descr="New Doc 10_Page_3.jpg"/>
            <p:cNvPicPr>
              <a:picLocks noChangeAspect="1"/>
            </p:cNvPicPr>
            <p:nvPr/>
          </p:nvPicPr>
          <p:blipFill>
            <a:blip r:embed="rId6" cstate="print"/>
            <a:stretch>
              <a:fillRect/>
            </a:stretch>
          </p:blipFill>
          <p:spPr>
            <a:xfrm>
              <a:off x="24307709" y="4953000"/>
              <a:ext cx="3808946" cy="5238065"/>
            </a:xfrm>
            <a:prstGeom prst="rect">
              <a:avLst/>
            </a:prstGeom>
          </p:spPr>
        </p:pic>
        <p:pic>
          <p:nvPicPr>
            <p:cNvPr id="30" name="Picture 29" descr="New Doc 10_Page_4.jpg"/>
            <p:cNvPicPr>
              <a:picLocks noChangeAspect="1"/>
            </p:cNvPicPr>
            <p:nvPr/>
          </p:nvPicPr>
          <p:blipFill>
            <a:blip r:embed="rId7" cstate="print"/>
            <a:stretch>
              <a:fillRect/>
            </a:stretch>
          </p:blipFill>
          <p:spPr>
            <a:xfrm>
              <a:off x="15240000" y="10210800"/>
              <a:ext cx="3808616" cy="5238211"/>
            </a:xfrm>
            <a:prstGeom prst="rect">
              <a:avLst/>
            </a:prstGeom>
          </p:spPr>
        </p:pic>
        <p:pic>
          <p:nvPicPr>
            <p:cNvPr id="31" name="Picture 30" descr="New Doc 10_Page_5.jpg"/>
            <p:cNvPicPr>
              <a:picLocks noChangeAspect="1"/>
            </p:cNvPicPr>
            <p:nvPr/>
          </p:nvPicPr>
          <p:blipFill>
            <a:blip r:embed="rId8" cstate="print"/>
            <a:stretch>
              <a:fillRect/>
            </a:stretch>
          </p:blipFill>
          <p:spPr>
            <a:xfrm>
              <a:off x="24612600" y="10287000"/>
              <a:ext cx="3810000" cy="5236839"/>
            </a:xfrm>
            <a:prstGeom prst="rect">
              <a:avLst/>
            </a:prstGeom>
          </p:spPr>
        </p:pic>
        <p:pic>
          <p:nvPicPr>
            <p:cNvPr id="32" name="Picture 31" descr="New Doc 10_Page_6.jpg"/>
            <p:cNvPicPr>
              <a:picLocks noChangeAspect="1"/>
            </p:cNvPicPr>
            <p:nvPr/>
          </p:nvPicPr>
          <p:blipFill>
            <a:blip r:embed="rId9" cstate="print"/>
            <a:stretch>
              <a:fillRect/>
            </a:stretch>
          </p:blipFill>
          <p:spPr>
            <a:xfrm>
              <a:off x="19735800" y="10287000"/>
              <a:ext cx="3808616" cy="5238211"/>
            </a:xfrm>
            <a:prstGeom prst="rect">
              <a:avLst/>
            </a:prstGeom>
          </p:spPr>
        </p:pic>
      </p:grpSp>
      <p:sp>
        <p:nvSpPr>
          <p:cNvPr id="65" name="TextBox 64"/>
          <p:cNvSpPr txBox="1"/>
          <p:nvPr/>
        </p:nvSpPr>
        <p:spPr>
          <a:xfrm>
            <a:off x="30327600" y="21869400"/>
            <a:ext cx="12496800" cy="769441"/>
          </a:xfrm>
          <a:prstGeom prst="rect">
            <a:avLst/>
          </a:prstGeom>
          <a:solidFill>
            <a:srgbClr val="E06B0A"/>
          </a:solidFill>
        </p:spPr>
        <p:txBody>
          <a:bodyPr wrap="square" rtlCol="0" anchor="ctr" anchorCtr="0">
            <a:spAutoFit/>
          </a:bodyPr>
          <a:lstStyle/>
          <a:p>
            <a:r>
              <a:rPr lang="en-US" sz="4400" b="1" dirty="0" smtClean="0">
                <a:solidFill>
                  <a:schemeClr val="bg1"/>
                </a:solidFill>
              </a:rPr>
              <a:t>REFERENCES</a:t>
            </a:r>
            <a:endParaRPr lang="en-US" sz="4400" b="1" dirty="0">
              <a:solidFill>
                <a:schemeClr val="bg1"/>
              </a:solidFill>
            </a:endParaRPr>
          </a:p>
        </p:txBody>
      </p:sp>
      <p:sp>
        <p:nvSpPr>
          <p:cNvPr id="66" name="TextBox 65"/>
          <p:cNvSpPr txBox="1"/>
          <p:nvPr/>
        </p:nvSpPr>
        <p:spPr>
          <a:xfrm>
            <a:off x="30327600" y="22860000"/>
            <a:ext cx="12496800" cy="5478424"/>
          </a:xfrm>
          <a:prstGeom prst="rect">
            <a:avLst/>
          </a:prstGeom>
          <a:noFill/>
        </p:spPr>
        <p:txBody>
          <a:bodyPr wrap="square" rtlCol="0">
            <a:spAutoFit/>
          </a:bodyPr>
          <a:lstStyle/>
          <a:p>
            <a:pPr marL="466725" indent="-466725" defTabSz="457200">
              <a:defRPr/>
            </a:pPr>
            <a:r>
              <a:rPr lang="en-US" sz="1400" dirty="0"/>
              <a:t> </a:t>
            </a:r>
            <a:r>
              <a:rPr lang="en-US" sz="1600" dirty="0"/>
              <a:t>Adamson, A.E., Banks, D., </a:t>
            </a:r>
            <a:r>
              <a:rPr lang="en-US" sz="1600" dirty="0" err="1"/>
              <a:t>Burtch</a:t>
            </a:r>
            <a:r>
              <a:rPr lang="en-US" sz="1600" dirty="0"/>
              <a:t>, M., Cox III, F., Judson, E., Turley, J.B., </a:t>
            </a:r>
            <a:r>
              <a:rPr lang="en-US" sz="1600" dirty="0" err="1"/>
              <a:t>Benford</a:t>
            </a:r>
            <a:r>
              <a:rPr lang="en-US" sz="1600" dirty="0"/>
              <a:t>, R. &amp; Lawson, A.E. (2003). Reformed Undergraduate Instruction and Its Subsequent Impact on Secondary School Teaching Practice and Student Achievement. Journal of Research in Science Teaching 40(10), 939-958. </a:t>
            </a:r>
          </a:p>
          <a:p>
            <a:pPr marL="466725" indent="-466725" defTabSz="457200">
              <a:defRPr/>
            </a:pPr>
            <a:r>
              <a:rPr lang="en-US" sz="1600" dirty="0"/>
              <a:t>Cochran-Smith, M., Jong, C., </a:t>
            </a:r>
            <a:r>
              <a:rPr lang="en-US" sz="1600" dirty="0" err="1"/>
              <a:t>Pedulla</a:t>
            </a:r>
            <a:r>
              <a:rPr lang="en-US" sz="1600" dirty="0"/>
              <a:t>, J. J., Reagan, E. M., &amp; Salomon-Fernandez, Y. (2010). Exploring the link between reformed teaching practices and pupil learning in elementary school mathematics. School Science and Mathematics, 110(6), 309+. </a:t>
            </a:r>
          </a:p>
          <a:p>
            <a:pPr marL="466725" indent="-466725" defTabSz="457200">
              <a:defRPr/>
            </a:pPr>
            <a:r>
              <a:rPr lang="en-US" sz="1600" dirty="0"/>
              <a:t>Flick, L. B., Morrell, P. D., Sadri, P., </a:t>
            </a:r>
            <a:r>
              <a:rPr lang="en-US" sz="1600" dirty="0" err="1"/>
              <a:t>Schepige</a:t>
            </a:r>
            <a:r>
              <a:rPr lang="en-US" sz="1600" dirty="0"/>
              <a:t>, A., &amp; Wainwright, C. (2009). A cross discipline study of reformed teaching by university science and mathematics faculty. School Science and Mathematics, 109(4), 197+.</a:t>
            </a:r>
          </a:p>
          <a:p>
            <a:pPr marL="466725" indent="-466725" defTabSz="457200">
              <a:defRPr/>
            </a:pPr>
            <a:r>
              <a:rPr lang="en-US" sz="1600" dirty="0" smtClean="0"/>
              <a:t>Lawson</a:t>
            </a:r>
            <a:r>
              <a:rPr lang="en-US" sz="1600" dirty="0"/>
              <a:t>, A. E., </a:t>
            </a:r>
            <a:r>
              <a:rPr lang="en-US" sz="1600" dirty="0" err="1"/>
              <a:t>Benford</a:t>
            </a:r>
            <a:r>
              <a:rPr lang="en-US" sz="1600" dirty="0"/>
              <a:t>, R., Bloom, I., Carlson, M. P., Falconer, K. F., </a:t>
            </a:r>
            <a:r>
              <a:rPr lang="en-US" sz="1600" dirty="0" err="1"/>
              <a:t>Hestenes</a:t>
            </a:r>
            <a:r>
              <a:rPr lang="en-US" sz="1600" dirty="0"/>
              <a:t>, D. O., Judson, E., </a:t>
            </a:r>
            <a:r>
              <a:rPr lang="en-US" sz="1600" dirty="0" err="1"/>
              <a:t>Piburn</a:t>
            </a:r>
            <a:r>
              <a:rPr lang="en-US" sz="1600" dirty="0"/>
              <a:t>, M. D., Sawada, D., Turley, J., &amp; Wyckoff, S. (2001).  Reforming and evaluating college science and mathematics instruction: Reformed teaching improves student achievement.  Journal of College Science Teaching, in press.  Discusses links between RTOP scores and student achievement gains for six physical science and four university physics classes, amongst many others</a:t>
            </a:r>
            <a:r>
              <a:rPr lang="en-US" sz="1600" dirty="0" smtClean="0"/>
              <a:t>.</a:t>
            </a:r>
          </a:p>
          <a:p>
            <a:pPr marL="466725" indent="-466725" defTabSz="457200">
              <a:defRPr/>
            </a:pPr>
            <a:r>
              <a:rPr lang="en-US" sz="1600" dirty="0"/>
              <a:t>MacIsaac, D.L. &amp; Falconer, K.A. (2002, November). Reforming physics education via RTOP. The Physics Teacher 40(8), 479-485. Available from</a:t>
            </a:r>
          </a:p>
          <a:p>
            <a:pPr marL="466725" indent="-466725" defTabSz="457200">
              <a:defRPr/>
            </a:pPr>
            <a:r>
              <a:rPr lang="en-US" sz="1600" dirty="0"/>
              <a:t>       &lt; http://</a:t>
            </a:r>
            <a:r>
              <a:rPr lang="en-US" sz="1600" dirty="0" err="1"/>
              <a:t>physicsed.buffalostate.edu</a:t>
            </a:r>
            <a:r>
              <a:rPr lang="en-US" sz="1600" dirty="0"/>
              <a:t>/pubs/TPT/TPTNov02RTOP/ &gt;, describes physics-specific RTOP use. </a:t>
            </a:r>
          </a:p>
          <a:p>
            <a:pPr marL="466725" indent="-466725" defTabSz="457200">
              <a:defRPr/>
            </a:pPr>
            <a:r>
              <a:rPr lang="en-US" sz="1600" dirty="0" err="1">
                <a:solidFill>
                  <a:srgbClr val="000000"/>
                </a:solidFill>
              </a:rPr>
              <a:t>Piburn</a:t>
            </a:r>
            <a:r>
              <a:rPr lang="en-US" sz="1600" dirty="0">
                <a:solidFill>
                  <a:srgbClr val="000000"/>
                </a:solidFill>
              </a:rPr>
              <a:t>, M., Sawada, D., Falconer, K., Turley, J. </a:t>
            </a:r>
            <a:r>
              <a:rPr lang="en-US" sz="1600" dirty="0" err="1">
                <a:solidFill>
                  <a:srgbClr val="000000"/>
                </a:solidFill>
              </a:rPr>
              <a:t>Benford</a:t>
            </a:r>
            <a:r>
              <a:rPr lang="en-US" sz="1600" dirty="0">
                <a:solidFill>
                  <a:srgbClr val="000000"/>
                </a:solidFill>
              </a:rPr>
              <a:t>, R., Bloom, I. (2000). Reformed Teaching Observation Protocol (RTOP). ACEPT IN-003. The RTOP  </a:t>
            </a:r>
            <a:r>
              <a:rPr lang="en-US" sz="1600" dirty="0"/>
              <a:t>rubric form, training manual and reference manual containing statistical  analyses, are all available from </a:t>
            </a:r>
          </a:p>
          <a:p>
            <a:pPr marL="466725" indent="-466725" defTabSz="457200">
              <a:defRPr/>
            </a:pPr>
            <a:r>
              <a:rPr lang="en-US" sz="1600" dirty="0"/>
              <a:t>       &lt; http://</a:t>
            </a:r>
            <a:r>
              <a:rPr lang="en-US" sz="1600" dirty="0" err="1"/>
              <a:t>PhysicsEd.BuffaloState.Edu</a:t>
            </a:r>
            <a:r>
              <a:rPr lang="en-US" sz="1600" dirty="0"/>
              <a:t>/AZTEC/</a:t>
            </a:r>
            <a:r>
              <a:rPr lang="en-US" sz="1600" dirty="0" err="1"/>
              <a:t>rtop</a:t>
            </a:r>
            <a:r>
              <a:rPr lang="en-US" sz="1600" dirty="0"/>
              <a:t>/</a:t>
            </a:r>
            <a:r>
              <a:rPr lang="en-US" sz="1600" dirty="0" err="1"/>
              <a:t>RTOP_full</a:t>
            </a:r>
            <a:r>
              <a:rPr lang="en-US" sz="1600" dirty="0"/>
              <a:t>/PDF /&gt;. IN-001 contains the RTOP rubric alone, IN-002 </a:t>
            </a:r>
            <a:r>
              <a:rPr lang="en-US" sz="1600" dirty="0" err="1"/>
              <a:t>constains</a:t>
            </a:r>
            <a:r>
              <a:rPr lang="en-US" sz="1600" dirty="0"/>
              <a:t> rubric and </a:t>
            </a:r>
            <a:r>
              <a:rPr lang="en-US" sz="1600" dirty="0" err="1"/>
              <a:t>trainingmanual</a:t>
            </a:r>
            <a:r>
              <a:rPr lang="en-US" sz="1600" dirty="0"/>
              <a:t>, IN-003 adds the statistical analyses. </a:t>
            </a:r>
          </a:p>
          <a:p>
            <a:pPr marL="466725" indent="-466725" defTabSz="457200">
              <a:defRPr/>
            </a:pPr>
            <a:r>
              <a:rPr lang="en-US" sz="1600" dirty="0"/>
              <a:t>Sawada, D., </a:t>
            </a:r>
            <a:r>
              <a:rPr lang="en-US" sz="1600" dirty="0" err="1"/>
              <a:t>Piburn</a:t>
            </a:r>
            <a:r>
              <a:rPr lang="en-US" sz="1600" dirty="0"/>
              <a:t>, M., Judson, E., Turley, J., Falconer, K., </a:t>
            </a:r>
            <a:r>
              <a:rPr lang="en-US" sz="1600" dirty="0" err="1"/>
              <a:t>Benford</a:t>
            </a:r>
            <a:r>
              <a:rPr lang="en-US" sz="1600" dirty="0"/>
              <a:t>, R. &amp; Bloom, I. (2002).  Measuring reform practices in science and mathematics classrooms: The Reformed Teaching Observation Protocol. School Science and Mathematics, 102(6), 245-253. </a:t>
            </a:r>
            <a:r>
              <a:rPr lang="en-US" sz="1600" dirty="0" smtClean="0"/>
              <a:t>M</a:t>
            </a:r>
          </a:p>
          <a:p>
            <a:pPr marL="466725" indent="-466725" defTabSz="457200">
              <a:defRPr/>
            </a:pPr>
            <a:r>
              <a:rPr lang="en-US" sz="1600" dirty="0"/>
              <a:t>Wyckoff, S. (2001).  Changing the culture of undergraduate science teaching.  Journal of College Science Teaching, XXX (6). </a:t>
            </a:r>
          </a:p>
          <a:p>
            <a:pPr marL="466725" indent="-466725" defTabSz="457200">
              <a:defRPr/>
            </a:pPr>
            <a:r>
              <a:rPr lang="en-US" sz="1600" dirty="0" smtClean="0"/>
              <a:t> </a:t>
            </a:r>
            <a:endParaRPr lang="en-US" sz="1600" dirty="0"/>
          </a:p>
          <a:p>
            <a:pPr marL="466725" lvl="0" indent="-466725" defTabSz="457200">
              <a:defRPr/>
            </a:pPr>
            <a:endParaRPr lang="en-US" sz="1400" dirty="0">
              <a:cs typeface="Helvetica" pitchFamily="34" charset="0"/>
            </a:endParaRPr>
          </a:p>
        </p:txBody>
      </p:sp>
      <p:sp>
        <p:nvSpPr>
          <p:cNvPr id="3" name="TextBox 2"/>
          <p:cNvSpPr txBox="1"/>
          <p:nvPr/>
        </p:nvSpPr>
        <p:spPr>
          <a:xfrm>
            <a:off x="58556875" y="18840756"/>
            <a:ext cx="184666" cy="1415772"/>
          </a:xfrm>
          <a:prstGeom prst="rect">
            <a:avLst/>
          </a:prstGeom>
          <a:noFill/>
        </p:spPr>
        <p:txBody>
          <a:bodyPr wrap="none" rtlCol="0">
            <a:spAutoFit/>
          </a:bodyPr>
          <a:lstStyle/>
          <a:p>
            <a:endParaRPr lang="en-US" dirty="0"/>
          </a:p>
        </p:txBody>
      </p:sp>
      <p:pic>
        <p:nvPicPr>
          <p:cNvPr id="60" name="Picture 261" descr="C:\Users\srogers\Desktop\Logos\National_Science_Foundation_1999.pn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1600200"/>
            <a:ext cx="2349992"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Rectangle 72"/>
          <p:cNvSpPr/>
          <p:nvPr/>
        </p:nvSpPr>
        <p:spPr>
          <a:xfrm>
            <a:off x="33299400" y="29718000"/>
            <a:ext cx="9525000" cy="1400383"/>
          </a:xfrm>
          <a:prstGeom prst="rect">
            <a:avLst/>
          </a:prstGeom>
        </p:spPr>
        <p:txBody>
          <a:bodyPr wrap="square">
            <a:spAutoFit/>
          </a:bodyPr>
          <a:lstStyle/>
          <a:p>
            <a:pPr marL="115888">
              <a:spcAft>
                <a:spcPts val="600"/>
              </a:spcAft>
            </a:pPr>
            <a:r>
              <a:rPr lang="en-US" sz="1400" dirty="0" smtClean="0">
                <a:latin typeface="Calibri" pitchFamily="34" charset="0"/>
                <a:cs typeface="Helvetica" pitchFamily="34" charset="0"/>
              </a:rPr>
              <a:t>This activity was sponsored </a:t>
            </a:r>
            <a:r>
              <a:rPr lang="en-US" sz="1400" dirty="0">
                <a:latin typeface="Calibri" pitchFamily="34" charset="0"/>
                <a:cs typeface="Helvetica" pitchFamily="34" charset="0"/>
              </a:rPr>
              <a:t>by the National Science Foundation under Grant </a:t>
            </a:r>
            <a:r>
              <a:rPr lang="en-US" sz="1400" dirty="0" smtClean="0">
                <a:latin typeface="Calibri" pitchFamily="34" charset="0"/>
                <a:cs typeface="Helvetica" pitchFamily="34" charset="0"/>
              </a:rPr>
              <a:t>No</a:t>
            </a:r>
            <a:r>
              <a:rPr lang="fr-FR" sz="1400" dirty="0" smtClean="0">
                <a:latin typeface="Calibri" pitchFamily="34" charset="0"/>
                <a:cs typeface="Helvetica" pitchFamily="34" charset="0"/>
              </a:rPr>
              <a:t>. 0434103 </a:t>
            </a:r>
            <a:r>
              <a:rPr lang="fr-FR" sz="1400" dirty="0">
                <a:latin typeface="Calibri" pitchFamily="34" charset="0"/>
                <a:cs typeface="Helvetica" pitchFamily="34" charset="0"/>
              </a:rPr>
              <a:t>&amp; </a:t>
            </a:r>
            <a:r>
              <a:rPr lang="fr-FR" sz="1400" dirty="0" smtClean="0">
                <a:latin typeface="Calibri" pitchFamily="34" charset="0"/>
                <a:cs typeface="Helvetica" pitchFamily="34" charset="0"/>
              </a:rPr>
              <a:t>1035360.</a:t>
            </a:r>
            <a:endParaRPr lang="fr-FR" sz="1400" dirty="0">
              <a:latin typeface="Calibri" pitchFamily="34" charset="0"/>
              <a:cs typeface="Helvetica" pitchFamily="34" charset="0"/>
            </a:endParaRPr>
          </a:p>
          <a:p>
            <a:pPr marL="115888">
              <a:spcAft>
                <a:spcPts val="600"/>
              </a:spcAft>
            </a:pPr>
            <a:r>
              <a:rPr lang="en-US" sz="1400" dirty="0" smtClean="0">
                <a:latin typeface="Calibri" pitchFamily="34" charset="0"/>
                <a:cs typeface="Helvetica" pitchFamily="34" charset="0"/>
              </a:rPr>
              <a:t>Any opinions, findings, conclusions or recommendations presented are only those of the presenter grantee/researcher, author, or agency employee; and do not necessarily reflect the views of the National Science Foundation.</a:t>
            </a:r>
          </a:p>
          <a:p>
            <a:pPr marL="115888">
              <a:spcAft>
                <a:spcPts val="600"/>
              </a:spcAft>
            </a:pPr>
            <a:r>
              <a:rPr lang="en-US" sz="1400" dirty="0">
                <a:latin typeface="Calibri" pitchFamily="34" charset="0"/>
                <a:cs typeface="Helvetica" pitchFamily="34" charset="0"/>
              </a:rPr>
              <a:t>This poster is available from: </a:t>
            </a:r>
          </a:p>
          <a:p>
            <a:pPr marL="115888">
              <a:spcAft>
                <a:spcPts val="600"/>
              </a:spcAft>
            </a:pPr>
            <a:r>
              <a:rPr lang="en-US" sz="1400" dirty="0">
                <a:latin typeface="Calibri" pitchFamily="34" charset="0"/>
                <a:cs typeface="Helvetica" pitchFamily="34" charset="0"/>
              </a:rPr>
              <a:t>http://</a:t>
            </a:r>
            <a:r>
              <a:rPr lang="en-US" sz="1400" dirty="0" err="1">
                <a:latin typeface="Calibri" pitchFamily="34" charset="0"/>
                <a:cs typeface="Helvetica" pitchFamily="34" charset="0"/>
              </a:rPr>
              <a:t>physicsed.buffalostate.edu</a:t>
            </a:r>
            <a:r>
              <a:rPr lang="en-US" sz="1400" dirty="0">
                <a:latin typeface="Calibri" pitchFamily="34" charset="0"/>
                <a:cs typeface="Helvetica" pitchFamily="34" charset="0"/>
              </a:rPr>
              <a:t>/pubs/</a:t>
            </a:r>
            <a:r>
              <a:rPr lang="en-US" sz="1400" dirty="0" err="1">
                <a:latin typeface="Calibri" pitchFamily="34" charset="0"/>
                <a:cs typeface="Helvetica" pitchFamily="34" charset="0"/>
              </a:rPr>
              <a:t>AAPTmtgs</a:t>
            </a:r>
            <a:r>
              <a:rPr lang="en-US" sz="1400" dirty="0">
                <a:latin typeface="Calibri" pitchFamily="34" charset="0"/>
                <a:cs typeface="Helvetica" pitchFamily="34" charset="0"/>
              </a:rPr>
              <a:t>/AAPT2014Jan</a:t>
            </a:r>
            <a:r>
              <a:rPr lang="en-US" sz="1400" dirty="0" smtClean="0">
                <a:latin typeface="Calibri" pitchFamily="34" charset="0"/>
                <a:cs typeface="Helvetica" pitchFamily="34" charset="0"/>
              </a:rPr>
              <a:t>/</a:t>
            </a:r>
            <a:endParaRPr lang="en-US" sz="1400" dirty="0">
              <a:latin typeface="Calibri" pitchFamily="34" charset="0"/>
              <a:cs typeface="Helvetica" pitchFamily="34" charset="0"/>
            </a:endParaRPr>
          </a:p>
        </p:txBody>
      </p:sp>
      <p:pic>
        <p:nvPicPr>
          <p:cNvPr id="77" name="Picture 76" descr="qrcode.18950731-1.jpg"/>
          <p:cNvPicPr>
            <a:picLocks noChangeAspect="1"/>
          </p:cNvPicPr>
          <p:nvPr/>
        </p:nvPicPr>
        <p:blipFill>
          <a:blip r:embed="rId11" cstate="print"/>
          <a:stretch>
            <a:fillRect/>
          </a:stretch>
        </p:blipFill>
        <p:spPr>
          <a:xfrm>
            <a:off x="30175200" y="28727400"/>
            <a:ext cx="2667000" cy="2667000"/>
          </a:xfrm>
          <a:prstGeom prst="rect">
            <a:avLst/>
          </a:prstGeom>
        </p:spPr>
      </p:pic>
      <p:sp>
        <p:nvSpPr>
          <p:cNvPr id="4" name="TextBox 3"/>
          <p:cNvSpPr txBox="1"/>
          <p:nvPr/>
        </p:nvSpPr>
        <p:spPr>
          <a:xfrm>
            <a:off x="-3033669" y="7056463"/>
            <a:ext cx="184666" cy="1415772"/>
          </a:xfrm>
          <a:prstGeom prst="rect">
            <a:avLst/>
          </a:prstGeom>
          <a:noFill/>
        </p:spPr>
        <p:txBody>
          <a:bodyPr wrap="none" rtlCol="0">
            <a:spAutoFit/>
          </a:bodyPr>
          <a:lstStyle/>
          <a:p>
            <a:endParaRPr lang="en-US" dirty="0"/>
          </a:p>
        </p:txBody>
      </p:sp>
      <p:sp>
        <p:nvSpPr>
          <p:cNvPr id="79" name="Rectangle 78"/>
          <p:cNvSpPr/>
          <p:nvPr/>
        </p:nvSpPr>
        <p:spPr>
          <a:xfrm>
            <a:off x="1219200" y="11963400"/>
            <a:ext cx="12801600" cy="19583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1600200" y="12344400"/>
            <a:ext cx="12420600" cy="769441"/>
          </a:xfrm>
          <a:prstGeom prst="rect">
            <a:avLst/>
          </a:prstGeom>
          <a:solidFill>
            <a:srgbClr val="E06B0A"/>
          </a:solidFill>
        </p:spPr>
        <p:txBody>
          <a:bodyPr wrap="square" rtlCol="0" anchor="ctr" anchorCtr="0">
            <a:spAutoFit/>
          </a:bodyPr>
          <a:lstStyle/>
          <a:p>
            <a:r>
              <a:rPr lang="en-US" sz="4400" b="1" dirty="0" smtClean="0">
                <a:solidFill>
                  <a:schemeClr val="bg1"/>
                </a:solidFill>
              </a:rPr>
              <a:t>Background</a:t>
            </a:r>
            <a:endParaRPr lang="en-US" sz="4400" b="1" dirty="0">
              <a:solidFill>
                <a:schemeClr val="bg1"/>
              </a:solidFill>
            </a:endParaRPr>
          </a:p>
        </p:txBody>
      </p:sp>
      <p:sp>
        <p:nvSpPr>
          <p:cNvPr id="81" name="TextBox 80"/>
          <p:cNvSpPr txBox="1"/>
          <p:nvPr/>
        </p:nvSpPr>
        <p:spPr>
          <a:xfrm>
            <a:off x="1371600" y="13258800"/>
            <a:ext cx="12420600" cy="18866695"/>
          </a:xfrm>
          <a:prstGeom prst="rect">
            <a:avLst/>
          </a:prstGeom>
          <a:noFill/>
        </p:spPr>
        <p:txBody>
          <a:bodyPr wrap="square" rtlCol="0">
            <a:spAutoFit/>
          </a:bodyPr>
          <a:lstStyle/>
          <a:p>
            <a:r>
              <a:rPr lang="en-CA" sz="3600" b="1" dirty="0" smtClean="0"/>
              <a:t>RTOP</a:t>
            </a:r>
          </a:p>
          <a:p>
            <a:endParaRPr lang="en-CA" sz="2800" dirty="0"/>
          </a:p>
          <a:p>
            <a:r>
              <a:rPr lang="en-US" sz="2800" dirty="0"/>
              <a:t>The </a:t>
            </a:r>
            <a:r>
              <a:rPr lang="en-US" sz="2800" dirty="0" smtClean="0"/>
              <a:t>Reformed Teaching Observation Protocol (RTOP) </a:t>
            </a:r>
            <a:r>
              <a:rPr lang="en-US" sz="2800" dirty="0"/>
              <a:t>was developed as a classroom observation instrument to provide a standardized means for detecting the degree to which K-20 classroom instruction in mathematics or science is reformed</a:t>
            </a:r>
            <a:r>
              <a:rPr lang="en-US" sz="2800" dirty="0" smtClean="0"/>
              <a:t>.</a:t>
            </a:r>
          </a:p>
          <a:p>
            <a:endParaRPr lang="en-US" sz="2800" dirty="0" smtClean="0"/>
          </a:p>
          <a:p>
            <a:r>
              <a:rPr lang="en-US" sz="2800" dirty="0">
                <a:solidFill>
                  <a:srgbClr val="000000"/>
                </a:solidFill>
              </a:rPr>
              <a:t>RTOP was developed, refined, and validated over a period of two </a:t>
            </a:r>
            <a:r>
              <a:rPr lang="en-US" sz="2800" dirty="0" smtClean="0">
                <a:solidFill>
                  <a:srgbClr val="000000"/>
                </a:solidFill>
              </a:rPr>
              <a:t>years (1998-2000).  </a:t>
            </a:r>
            <a:r>
              <a:rPr lang="en-US" sz="2800" dirty="0">
                <a:solidFill>
                  <a:srgbClr val="000000"/>
                </a:solidFill>
              </a:rPr>
              <a:t>In its </a:t>
            </a:r>
            <a:r>
              <a:rPr lang="en-US" sz="2800" dirty="0" smtClean="0">
                <a:solidFill>
                  <a:srgbClr val="000000"/>
                </a:solidFill>
              </a:rPr>
              <a:t>final form</a:t>
            </a:r>
            <a:r>
              <a:rPr lang="en-US" sz="2800" dirty="0">
                <a:solidFill>
                  <a:srgbClr val="000000"/>
                </a:solidFill>
              </a:rPr>
              <a:t>, the RTOP is a highly reliable instrument with strong predictive validity </a:t>
            </a:r>
            <a:r>
              <a:rPr lang="en-US" sz="2800" dirty="0" smtClean="0">
                <a:solidFill>
                  <a:srgbClr val="000000"/>
                </a:solidFill>
              </a:rPr>
              <a:t>RTOP </a:t>
            </a:r>
            <a:r>
              <a:rPr lang="en-US" sz="2800" dirty="0">
                <a:solidFill>
                  <a:srgbClr val="000000"/>
                </a:solidFill>
              </a:rPr>
              <a:t>has been used in </a:t>
            </a:r>
            <a:r>
              <a:rPr lang="en-US" sz="2800" dirty="0" smtClean="0">
                <a:solidFill>
                  <a:srgbClr val="000000"/>
                </a:solidFill>
              </a:rPr>
              <a:t>thousands of K</a:t>
            </a:r>
            <a:r>
              <a:rPr lang="en-US" sz="2800" dirty="0">
                <a:solidFill>
                  <a:srgbClr val="000000"/>
                </a:solidFill>
              </a:rPr>
              <a:t>-20 science and mathematics classrooms to provide a precise quantitative reading of the degree to which teaching is reformed.  RTOP both operationally defines and assesses reformed teaching in the </a:t>
            </a:r>
            <a:r>
              <a:rPr lang="en-US" sz="2800" dirty="0" smtClean="0">
                <a:solidFill>
                  <a:srgbClr val="000000"/>
                </a:solidFill>
              </a:rPr>
              <a:t>classroom.</a:t>
            </a:r>
          </a:p>
          <a:p>
            <a:endParaRPr lang="en-US" sz="2800" dirty="0">
              <a:solidFill>
                <a:srgbClr val="000000"/>
              </a:solidFill>
            </a:endParaRPr>
          </a:p>
          <a:p>
            <a:endParaRPr lang="en-US" sz="2800" dirty="0">
              <a:solidFill>
                <a:srgbClr val="000000"/>
              </a:solidFill>
            </a:endParaRPr>
          </a:p>
          <a:p>
            <a:r>
              <a:rPr lang="en-CA" sz="3600" b="1" dirty="0" smtClean="0"/>
              <a:t>NOYCE</a:t>
            </a:r>
            <a:endParaRPr lang="en-CA" sz="3600" b="1" dirty="0"/>
          </a:p>
          <a:p>
            <a:endParaRPr lang="en-CA" sz="2800" dirty="0"/>
          </a:p>
          <a:p>
            <a:r>
              <a:rPr lang="en-US" sz="2800" dirty="0"/>
              <a:t>Over a five year period spanning April, 2004 to late September 2009, the Western New York Noyce Scholars Project for New Science and Mathematics Teachers supported forty-two individuals seeking initial science, technology or mathematics teacher certification with scholarships and stipends of between $4,200 and $17,000 totaling just over four hundred and fourteen thousand dollars.  These included twenty-one women and twenty-one men, and ten under-represented minority students in STEM teaching fields.  All of these individuals had service obligations requiring either two or four years of full time employment in high needs (disadvantaged) school districts, </a:t>
            </a:r>
            <a:r>
              <a:rPr lang="en-US" sz="2800" dirty="0" smtClean="0"/>
              <a:t>and about 75% of </a:t>
            </a:r>
            <a:r>
              <a:rPr lang="en-US" sz="2800" dirty="0"/>
              <a:t>these recipient teachers have certified as teachers and are satisfying or have satisfied their service obligations as of this date.  Some of the local educational authorities these teachers have been employed by include:  Buffalo Public Schools (employing several scholars), Charlotte Valley Central School District, Cheektowaga-Sloan Union Free School District, Holy Angels High School, Hornell City School District, Lansing Central School District, Oakfield Alabama Central School District, </a:t>
            </a:r>
            <a:r>
              <a:rPr lang="en-US" sz="2800" dirty="0" smtClean="0"/>
              <a:t>Christian Brothers Academy, Springfield </a:t>
            </a:r>
            <a:r>
              <a:rPr lang="en-US" sz="2800" dirty="0"/>
              <a:t>Public Schools (PA), and the Western New York Maritime Charter School</a:t>
            </a:r>
            <a:r>
              <a:rPr lang="en-US" sz="2800" dirty="0" smtClean="0"/>
              <a:t>.</a:t>
            </a:r>
          </a:p>
          <a:p>
            <a:endParaRPr lang="en-US" sz="2800" dirty="0"/>
          </a:p>
          <a:p>
            <a:r>
              <a:rPr lang="en-US" sz="2800" dirty="0"/>
              <a:t>In 2009, we proposed </a:t>
            </a:r>
            <a:r>
              <a:rPr lang="en-US" sz="2800" dirty="0" smtClean="0"/>
              <a:t>an extension </a:t>
            </a:r>
            <a:r>
              <a:rPr lang="en-US" sz="2800" dirty="0"/>
              <a:t>of the Noyce project to support an additional thirty-five scholars seeking initial science and mathematics teacher certification over the next five years</a:t>
            </a:r>
            <a:r>
              <a:rPr lang="en-US" sz="2800" dirty="0" smtClean="0"/>
              <a:t>. Currently, fifteen scholarships have been funded. </a:t>
            </a:r>
            <a:r>
              <a:rPr lang="en-US" sz="2800" dirty="0"/>
              <a:t>This renewal and extension included research and evaluation of the Noyce participants. </a:t>
            </a:r>
            <a:r>
              <a:rPr lang="en-US" sz="2800" dirty="0" smtClean="0"/>
              <a:t>The </a:t>
            </a:r>
            <a:r>
              <a:rPr lang="en-US" sz="2800" dirty="0"/>
              <a:t>research portion of the grant </a:t>
            </a:r>
            <a:r>
              <a:rPr lang="en-US" sz="2800" dirty="0" smtClean="0"/>
              <a:t>was </a:t>
            </a:r>
            <a:r>
              <a:rPr lang="en-US" sz="2800" dirty="0"/>
              <a:t>proposed to better monitor and support the Noyce scholars in their studies and in their first few years of teaching by observation and critical evaluation and feedback using </a:t>
            </a:r>
            <a:r>
              <a:rPr lang="en-US" sz="2800" dirty="0" smtClean="0"/>
              <a:t>RTOP. RTOP was used to </a:t>
            </a:r>
            <a:r>
              <a:rPr lang="en-US" sz="2800" dirty="0"/>
              <a:t>measure and characterize Noyce scholar’s classrooms.  Teacher and students interactions </a:t>
            </a:r>
            <a:r>
              <a:rPr lang="en-US" sz="2800" dirty="0" smtClean="0"/>
              <a:t>was observed </a:t>
            </a:r>
            <a:r>
              <a:rPr lang="en-US" sz="2800" dirty="0"/>
              <a:t>in working high school STEM classrooms.</a:t>
            </a:r>
          </a:p>
          <a:p>
            <a:endParaRPr lang="en-US" sz="2800" dirty="0" smtClean="0"/>
          </a:p>
        </p:txBody>
      </p:sp>
      <p:sp>
        <p:nvSpPr>
          <p:cNvPr id="84" name="Rectangle 83"/>
          <p:cNvSpPr/>
          <p:nvPr/>
        </p:nvSpPr>
        <p:spPr>
          <a:xfrm>
            <a:off x="30022800" y="14173200"/>
            <a:ext cx="12801600" cy="6629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30327600" y="14782800"/>
            <a:ext cx="12496800" cy="769441"/>
          </a:xfrm>
          <a:prstGeom prst="rect">
            <a:avLst/>
          </a:prstGeom>
          <a:solidFill>
            <a:srgbClr val="E06B0A"/>
          </a:solidFill>
        </p:spPr>
        <p:txBody>
          <a:bodyPr wrap="square" rtlCol="0" anchor="ctr" anchorCtr="0">
            <a:spAutoFit/>
          </a:bodyPr>
          <a:lstStyle/>
          <a:p>
            <a:r>
              <a:rPr lang="en-US" sz="4400" b="1" dirty="0" smtClean="0">
                <a:solidFill>
                  <a:schemeClr val="bg1"/>
                </a:solidFill>
              </a:rPr>
              <a:t>Conclusion</a:t>
            </a:r>
            <a:endParaRPr lang="en-US" sz="4400" b="1" dirty="0">
              <a:solidFill>
                <a:schemeClr val="bg1"/>
              </a:solidFill>
            </a:endParaRPr>
          </a:p>
        </p:txBody>
      </p:sp>
      <p:pic>
        <p:nvPicPr>
          <p:cNvPr id="15" name="Picture 14" descr="Wilson Noyce PermissionForm.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230600" y="24047824"/>
            <a:ext cx="5486400" cy="7100048"/>
          </a:xfrm>
          <a:prstGeom prst="rect">
            <a:avLst/>
          </a:prstGeom>
        </p:spPr>
      </p:pic>
      <p:pic>
        <p:nvPicPr>
          <p:cNvPr id="16" name="Picture 15" descr="Wilson Noyce PermissionForm.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479000" y="24079200"/>
            <a:ext cx="5593773" cy="7239000"/>
          </a:xfrm>
          <a:prstGeom prst="rect">
            <a:avLst/>
          </a:prstGeom>
        </p:spPr>
      </p:pic>
      <p:sp>
        <p:nvSpPr>
          <p:cNvPr id="88" name="TextBox 87"/>
          <p:cNvSpPr txBox="1"/>
          <p:nvPr/>
        </p:nvSpPr>
        <p:spPr>
          <a:xfrm>
            <a:off x="30327600" y="16002000"/>
            <a:ext cx="12496800" cy="4832093"/>
          </a:xfrm>
          <a:prstGeom prst="rect">
            <a:avLst/>
          </a:prstGeom>
          <a:noFill/>
        </p:spPr>
        <p:txBody>
          <a:bodyPr wrap="square" rtlCol="0">
            <a:spAutoFit/>
          </a:bodyPr>
          <a:lstStyle/>
          <a:p>
            <a:r>
              <a:rPr lang="en-US" sz="2800" dirty="0" smtClean="0"/>
              <a:t>The physics preparation for the Noyce Scholars is reformed.</a:t>
            </a:r>
          </a:p>
          <a:p>
            <a:endParaRPr lang="en-US" sz="2800" dirty="0"/>
          </a:p>
          <a:p>
            <a:r>
              <a:rPr lang="en-US" sz="2800" dirty="0" smtClean="0"/>
              <a:t>Since </a:t>
            </a:r>
            <a:r>
              <a:rPr lang="en-US" sz="2800" dirty="0"/>
              <a:t>the numbers of participants in the high school are so low, we will </a:t>
            </a:r>
            <a:r>
              <a:rPr lang="en-US" sz="2800" dirty="0" smtClean="0"/>
              <a:t>only </a:t>
            </a:r>
            <a:r>
              <a:rPr lang="en-US" sz="2800" dirty="0"/>
              <a:t>report that both teachers’ RTOP scores were </a:t>
            </a:r>
            <a:r>
              <a:rPr lang="en-US" sz="2800" dirty="0" smtClean="0"/>
              <a:t>reformed  </a:t>
            </a:r>
            <a:r>
              <a:rPr lang="en-US" sz="2800" dirty="0"/>
              <a:t>and not report the FCI results</a:t>
            </a:r>
            <a:r>
              <a:rPr lang="en-US" sz="2800" dirty="0" smtClean="0"/>
              <a:t>.</a:t>
            </a:r>
          </a:p>
          <a:p>
            <a:endParaRPr lang="en-US" sz="2800" dirty="0"/>
          </a:p>
          <a:p>
            <a:r>
              <a:rPr lang="en-US" sz="2800" dirty="0" smtClean="0"/>
              <a:t>For many reasons, </a:t>
            </a:r>
            <a:r>
              <a:rPr lang="en-US" sz="2800" dirty="0"/>
              <a:t>t</a:t>
            </a:r>
            <a:r>
              <a:rPr lang="en-US" sz="2800" dirty="0" smtClean="0"/>
              <a:t>here </a:t>
            </a:r>
            <a:r>
              <a:rPr lang="en-US" sz="2800" dirty="0"/>
              <a:t>has been very limited response to requests for RTOPing and videotaping in the high school classrooms. </a:t>
            </a:r>
            <a:endParaRPr lang="en-US" sz="2800" dirty="0" smtClean="0"/>
          </a:p>
          <a:p>
            <a:endParaRPr lang="en-US" sz="2800" dirty="0"/>
          </a:p>
          <a:p>
            <a:r>
              <a:rPr lang="en-US" sz="2800" dirty="0" smtClean="0"/>
              <a:t>There needs to be a reward for participating in the research for the school or school district. Many of the teachers were willing, but the LEA (local educational authority) was not.</a:t>
            </a:r>
            <a:endParaRPr lang="en-US" sz="2800" dirty="0"/>
          </a:p>
        </p:txBody>
      </p:sp>
      <p:sp>
        <p:nvSpPr>
          <p:cNvPr id="90" name="TextBox 89"/>
          <p:cNvSpPr txBox="1"/>
          <p:nvPr/>
        </p:nvSpPr>
        <p:spPr>
          <a:xfrm>
            <a:off x="15849600" y="19583400"/>
            <a:ext cx="12954000" cy="762000"/>
          </a:xfrm>
          <a:prstGeom prst="rect">
            <a:avLst/>
          </a:prstGeom>
          <a:solidFill>
            <a:srgbClr val="E06B0A"/>
          </a:solidFill>
        </p:spPr>
        <p:txBody>
          <a:bodyPr wrap="square" rtlCol="0" anchor="ctr" anchorCtr="0">
            <a:spAutoFit/>
          </a:bodyPr>
          <a:lstStyle/>
          <a:p>
            <a:r>
              <a:rPr lang="en-US" sz="4400" b="1" dirty="0" smtClean="0">
                <a:solidFill>
                  <a:schemeClr val="bg1"/>
                </a:solidFill>
              </a:rPr>
              <a:t>Permission Forms</a:t>
            </a:r>
            <a:endParaRPr lang="en-US" sz="4400" b="1" dirty="0">
              <a:solidFill>
                <a:schemeClr val="bg1"/>
              </a:solidFill>
            </a:endParaRPr>
          </a:p>
        </p:txBody>
      </p:sp>
      <p:sp>
        <p:nvSpPr>
          <p:cNvPr id="91" name="TextBox 90"/>
          <p:cNvSpPr txBox="1"/>
          <p:nvPr/>
        </p:nvSpPr>
        <p:spPr>
          <a:xfrm>
            <a:off x="15621000" y="20421600"/>
            <a:ext cx="13030200" cy="3539431"/>
          </a:xfrm>
          <a:prstGeom prst="rect">
            <a:avLst/>
          </a:prstGeom>
          <a:noFill/>
        </p:spPr>
        <p:txBody>
          <a:bodyPr wrap="square" rtlCol="0">
            <a:spAutoFit/>
          </a:bodyPr>
          <a:lstStyle/>
          <a:p>
            <a:r>
              <a:rPr lang="en-US" sz="2800" dirty="0"/>
              <a:t>New York is a very litigious state (one of the most litigious in the US.) As a result, we have had some problems with parental permission for observation of students. </a:t>
            </a:r>
          </a:p>
          <a:p>
            <a:r>
              <a:rPr lang="en-US" sz="2800" dirty="0"/>
              <a:t>The following statement is considered a problem. Many parents want the risk to be no risk at all.</a:t>
            </a:r>
          </a:p>
          <a:p>
            <a:r>
              <a:rPr lang="en-US" sz="2800" i="1" dirty="0"/>
              <a:t>“Risks:  There should be minimal risk to you as a result of participating in this research study.” </a:t>
            </a:r>
          </a:p>
          <a:p>
            <a:r>
              <a:rPr lang="en-US" sz="2800" dirty="0"/>
              <a:t>Many high schools/superintendents were unwilling to agree to even present the idea to parents.</a:t>
            </a:r>
          </a:p>
        </p:txBody>
      </p:sp>
      <p:sp>
        <p:nvSpPr>
          <p:cNvPr id="7" name="TextBox 6"/>
          <p:cNvSpPr txBox="1"/>
          <p:nvPr/>
        </p:nvSpPr>
        <p:spPr>
          <a:xfrm>
            <a:off x="14605000" y="16078200"/>
            <a:ext cx="184666" cy="1415772"/>
          </a:xfrm>
          <a:prstGeom prst="rect">
            <a:avLst/>
          </a:prstGeom>
          <a:noFill/>
        </p:spPr>
        <p:txBody>
          <a:bodyPr wrap="none" rtlCol="0">
            <a:spAutoFit/>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7064</TotalTime>
  <Words>1054</Words>
  <Application>Microsoft Macintosh PowerPoint</Application>
  <PresentationFormat>Custom</PresentationFormat>
  <Paragraphs>62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Characterizing Noyce Scholars' Classrooms with RTOP</vt:lpstr>
    </vt:vector>
  </TitlesOfParts>
  <Company>Christian Brothers Academy Syracuse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RTOP and Other Reformed Tools to Build and Strengthen My Teaching</dc:title>
  <dc:creator>Builder</dc:creator>
  <cp:lastModifiedBy>Kathleen Falconer</cp:lastModifiedBy>
  <cp:revision>68</cp:revision>
  <dcterms:created xsi:type="dcterms:W3CDTF">2014-01-01T13:40:38Z</dcterms:created>
  <dcterms:modified xsi:type="dcterms:W3CDTF">2014-01-10T03:21:01Z</dcterms:modified>
</cp:coreProperties>
</file>