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6B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9386" autoAdjust="0"/>
  </p:normalViewPr>
  <p:slideViewPr>
    <p:cSldViewPr>
      <p:cViewPr>
        <p:scale>
          <a:sx n="20" d="100"/>
          <a:sy n="20" d="100"/>
        </p:scale>
        <p:origin x="-352" y="-608"/>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95E0C2-2D62-4792-9886-2CB46FF50EBB}" type="datetimeFigureOut">
              <a:rPr lang="en-US" smtClean="0"/>
              <a:t>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A9DFD-F06E-4E41-BB2D-6B96924ECD6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95E0C2-2D62-4792-9886-2CB46FF50EBB}" type="datetimeFigureOut">
              <a:rPr lang="en-US" smtClean="0"/>
              <a:t>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A9DFD-F06E-4E41-BB2D-6B96924ECD6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95E0C2-2D62-4792-9886-2CB46FF50EBB}" type="datetimeFigureOut">
              <a:rPr lang="en-US" smtClean="0"/>
              <a:t>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A9DFD-F06E-4E41-BB2D-6B96924ECD6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95E0C2-2D62-4792-9886-2CB46FF50EBB}" type="datetimeFigureOut">
              <a:rPr lang="en-US" smtClean="0"/>
              <a:t>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A9DFD-F06E-4E41-BB2D-6B96924ECD6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95E0C2-2D62-4792-9886-2CB46FF50EBB}" type="datetimeFigureOut">
              <a:rPr lang="en-US" smtClean="0"/>
              <a:t>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A9DFD-F06E-4E41-BB2D-6B96924ECD6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95E0C2-2D62-4792-9886-2CB46FF50EBB}" type="datetimeFigureOut">
              <a:rPr lang="en-US" smtClean="0"/>
              <a:t>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A9DFD-F06E-4E41-BB2D-6B96924ECD6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95E0C2-2D62-4792-9886-2CB46FF50EBB}" type="datetimeFigureOut">
              <a:rPr lang="en-US" smtClean="0"/>
              <a:t>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6A9DFD-F06E-4E41-BB2D-6B96924ECD6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95E0C2-2D62-4792-9886-2CB46FF50EBB}" type="datetimeFigureOut">
              <a:rPr lang="en-US" smtClean="0"/>
              <a:t>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6A9DFD-F06E-4E41-BB2D-6B96924ECD6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5E0C2-2D62-4792-9886-2CB46FF50EBB}" type="datetimeFigureOut">
              <a:rPr lang="en-US" smtClean="0"/>
              <a:t>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6A9DFD-F06E-4E41-BB2D-6B96924ECD6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95E0C2-2D62-4792-9886-2CB46FF50EBB}" type="datetimeFigureOut">
              <a:rPr lang="en-US" smtClean="0"/>
              <a:t>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A9DFD-F06E-4E41-BB2D-6B96924ECD6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95E0C2-2D62-4792-9886-2CB46FF50EBB}" type="datetimeFigureOut">
              <a:rPr lang="en-US" smtClean="0"/>
              <a:t>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A9DFD-F06E-4E41-BB2D-6B96924ECD6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1C95E0C2-2D62-4792-9886-2CB46FF50EBB}" type="datetimeFigureOut">
              <a:rPr lang="en-US" smtClean="0"/>
              <a:t>1/1/14</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336A9DFD-F06E-4E41-BB2D-6B96924ECD6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1.jpeg"/><Relationship Id="rId13" Type="http://schemas.openxmlformats.org/officeDocument/2006/relationships/image" Target="../media/image12.jpeg"/><Relationship Id="rId14" Type="http://schemas.openxmlformats.org/officeDocument/2006/relationships/image" Target="../media/image13.jpeg"/><Relationship Id="rId15" Type="http://schemas.openxmlformats.org/officeDocument/2006/relationships/image" Target="../media/image14.jpeg"/><Relationship Id="rId16" Type="http://schemas.openxmlformats.org/officeDocument/2006/relationships/image" Target="../media/image15.jpeg"/><Relationship Id="rId17"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07080" y="609600"/>
            <a:ext cx="37307520" cy="2057400"/>
          </a:xfrm>
        </p:spPr>
        <p:txBody>
          <a:bodyPr>
            <a:normAutofit/>
          </a:bodyPr>
          <a:lstStyle/>
          <a:p>
            <a:r>
              <a:rPr lang="en-US" sz="7200" b="1" dirty="0" smtClean="0"/>
              <a:t>Using RTOP </a:t>
            </a:r>
            <a:r>
              <a:rPr lang="en-US" sz="7200" b="1" dirty="0"/>
              <a:t>and </a:t>
            </a:r>
            <a:r>
              <a:rPr lang="en-US" sz="7200" b="1" dirty="0" smtClean="0"/>
              <a:t>Other Reformed Tools </a:t>
            </a:r>
            <a:r>
              <a:rPr lang="en-US" sz="7200" b="1" dirty="0"/>
              <a:t>to Build and Strengthen My </a:t>
            </a:r>
            <a:r>
              <a:rPr lang="en-US" sz="7200" b="1" dirty="0" smtClean="0"/>
              <a:t>Teaching </a:t>
            </a:r>
            <a:endParaRPr lang="en-US" sz="7200" dirty="0"/>
          </a:p>
        </p:txBody>
      </p:sp>
      <p:pic>
        <p:nvPicPr>
          <p:cNvPr id="11266" name="Picture 2" descr="http://collegerelations.buffalostate.edu/sites/collegerelations.buffalostate.edu/files/uploads/Images/Logos%20Print/2.%20Crest%20Logo%20Stacked_CG9.jpg"/>
          <p:cNvPicPr>
            <a:picLocks noChangeAspect="1" noChangeArrowheads="1"/>
          </p:cNvPicPr>
          <p:nvPr/>
        </p:nvPicPr>
        <p:blipFill>
          <a:blip r:embed="rId2" cstate="print"/>
          <a:srcRect/>
          <a:stretch>
            <a:fillRect/>
          </a:stretch>
        </p:blipFill>
        <p:spPr bwMode="auto">
          <a:xfrm>
            <a:off x="38328600" y="660919"/>
            <a:ext cx="3036291" cy="3453881"/>
          </a:xfrm>
          <a:prstGeom prst="rect">
            <a:avLst/>
          </a:prstGeom>
          <a:noFill/>
        </p:spPr>
      </p:pic>
      <p:sp>
        <p:nvSpPr>
          <p:cNvPr id="5" name="Title 1"/>
          <p:cNvSpPr txBox="1">
            <a:spLocks/>
          </p:cNvSpPr>
          <p:nvPr/>
        </p:nvSpPr>
        <p:spPr>
          <a:xfrm>
            <a:off x="3307080" y="2209800"/>
            <a:ext cx="37307520" cy="3200400"/>
          </a:xfrm>
          <a:prstGeom prst="rect">
            <a:avLst/>
          </a:prstGeom>
        </p:spPr>
        <p:txBody>
          <a:bodyPr vert="horz" lIns="438912" tIns="219456" rIns="438912" bIns="219456" rtlCol="0" anchor="ctr">
            <a:normAutofit/>
          </a:bodyPr>
          <a:lstStyle/>
          <a:p>
            <a:pPr marL="0" marR="0" lvl="0" indent="0" algn="ctr" defTabSz="4389120" rtl="0" eaLnBrk="1" fontAlgn="auto" latinLnBrk="0" hangingPunct="1">
              <a:lnSpc>
                <a:spcPct val="100000"/>
              </a:lnSpc>
              <a:spcBef>
                <a:spcPct val="0"/>
              </a:spcBef>
              <a:spcAft>
                <a:spcPts val="0"/>
              </a:spcAft>
              <a:buClrTx/>
              <a:buSzTx/>
              <a:buFontTx/>
              <a:buNone/>
              <a:tabLst/>
              <a:defRPr/>
            </a:pPr>
            <a:r>
              <a:rPr kumimoji="0" lang="en-US" sz="4800" i="1" u="none" strike="noStrike" kern="1200" cap="none" spc="0" normalizeH="0" baseline="0" noProof="0" dirty="0" smtClean="0">
                <a:ln>
                  <a:noFill/>
                </a:ln>
                <a:solidFill>
                  <a:schemeClr val="tx1"/>
                </a:solidFill>
                <a:effectLst/>
                <a:uLnTx/>
                <a:uFillTx/>
                <a:ea typeface="+mj-ea"/>
                <a:cs typeface="+mj-cs"/>
              </a:rPr>
              <a:t>Griffin</a:t>
            </a:r>
            <a:r>
              <a:rPr kumimoji="0" lang="en-US" sz="4800" i="1" u="none" strike="noStrike" kern="1200" cap="none" spc="0" normalizeH="0" noProof="0" dirty="0" smtClean="0">
                <a:ln>
                  <a:noFill/>
                </a:ln>
                <a:solidFill>
                  <a:schemeClr val="tx1"/>
                </a:solidFill>
                <a:effectLst/>
                <a:uLnTx/>
                <a:uFillTx/>
                <a:ea typeface="+mj-ea"/>
                <a:cs typeface="+mj-cs"/>
              </a:rPr>
              <a:t> Harmon, Christian Brothers Academy, Syracuse, NY 13214; gharmon@cbasyracuse.org</a:t>
            </a:r>
          </a:p>
          <a:p>
            <a:pPr lvl="0" algn="ctr">
              <a:spcBef>
                <a:spcPct val="0"/>
              </a:spcBef>
            </a:pPr>
            <a:r>
              <a:rPr lang="en-US" sz="4800" i="1" dirty="0"/>
              <a:t>Kathleen Falconer, Dan </a:t>
            </a:r>
            <a:r>
              <a:rPr lang="en-US" sz="4800" i="1" dirty="0" err="1"/>
              <a:t>MacIsaac</a:t>
            </a:r>
            <a:r>
              <a:rPr lang="en-US" sz="4800" i="1" dirty="0"/>
              <a:t>, Buffalo State College</a:t>
            </a:r>
            <a:endParaRPr kumimoji="0" lang="en-US" sz="4800" i="1" u="none" strike="noStrike" kern="1200" cap="none" spc="0" normalizeH="0" noProof="0" dirty="0" smtClean="0">
              <a:ln>
                <a:noFill/>
              </a:ln>
              <a:solidFill>
                <a:schemeClr val="tx1"/>
              </a:solidFill>
              <a:effectLst/>
              <a:uLnTx/>
              <a:uFillTx/>
              <a:ea typeface="+mj-ea"/>
              <a:cs typeface="+mj-cs"/>
            </a:endParaRPr>
          </a:p>
          <a:p>
            <a:pPr marL="0" marR="0" lvl="0" indent="0" algn="ctr" defTabSz="4389120" rtl="0" eaLnBrk="1" fontAlgn="auto" latinLnBrk="0" hangingPunct="1">
              <a:lnSpc>
                <a:spcPct val="100000"/>
              </a:lnSpc>
              <a:spcBef>
                <a:spcPct val="0"/>
              </a:spcBef>
              <a:spcAft>
                <a:spcPts val="0"/>
              </a:spcAft>
              <a:buClrTx/>
              <a:buSzTx/>
              <a:buFontTx/>
              <a:buNone/>
              <a:tabLst/>
              <a:defRPr/>
            </a:pPr>
            <a:endParaRPr kumimoji="0" lang="en-US" sz="4800" i="0" u="none" strike="noStrike" kern="1200" cap="none" spc="0" normalizeH="0" noProof="0" dirty="0" smtClean="0">
              <a:ln>
                <a:noFill/>
              </a:ln>
              <a:solidFill>
                <a:schemeClr val="tx1"/>
              </a:solidFill>
              <a:effectLst/>
              <a:uLnTx/>
              <a:uFillTx/>
              <a:latin typeface="+mj-lt"/>
              <a:ea typeface="+mj-ea"/>
              <a:cs typeface="+mj-cs"/>
            </a:endParaRPr>
          </a:p>
          <a:p>
            <a:pPr marL="0" marR="0" lvl="0" indent="0" algn="ctr" defTabSz="4389120" rtl="0" eaLnBrk="1" fontAlgn="auto" latinLnBrk="0" hangingPunct="1">
              <a:lnSpc>
                <a:spcPct val="100000"/>
              </a:lnSpc>
              <a:spcBef>
                <a:spcPct val="0"/>
              </a:spcBef>
              <a:spcAft>
                <a:spcPts val="0"/>
              </a:spcAft>
              <a:buClrTx/>
              <a:buSzTx/>
              <a:buFontTx/>
              <a:buNone/>
              <a:tabLst/>
              <a:defRPr/>
            </a:pPr>
            <a:endParaRPr kumimoji="0" lang="en-US" sz="480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1268" name="Picture 4" descr="http://physicsed.buffalostate.edu/images/PTP_Big.jpg"/>
          <p:cNvPicPr>
            <a:picLocks noChangeAspect="1" noChangeArrowheads="1"/>
          </p:cNvPicPr>
          <p:nvPr/>
        </p:nvPicPr>
        <p:blipFill>
          <a:blip r:embed="rId3" cstate="print"/>
          <a:srcRect/>
          <a:stretch>
            <a:fillRect/>
          </a:stretch>
        </p:blipFill>
        <p:spPr bwMode="auto">
          <a:xfrm>
            <a:off x="1905595" y="914400"/>
            <a:ext cx="3733205" cy="2895600"/>
          </a:xfrm>
          <a:prstGeom prst="rect">
            <a:avLst/>
          </a:prstGeom>
          <a:noFill/>
        </p:spPr>
      </p:pic>
      <p:grpSp>
        <p:nvGrpSpPr>
          <p:cNvPr id="17" name="Group 16"/>
          <p:cNvGrpSpPr/>
          <p:nvPr/>
        </p:nvGrpSpPr>
        <p:grpSpPr>
          <a:xfrm>
            <a:off x="1371600" y="10896600"/>
            <a:ext cx="13030200" cy="21503164"/>
            <a:chOff x="2209800" y="13351133"/>
            <a:chExt cx="13030200" cy="21503164"/>
          </a:xfrm>
        </p:grpSpPr>
        <p:sp>
          <p:nvSpPr>
            <p:cNvPr id="8" name="TextBox 7"/>
            <p:cNvSpPr txBox="1"/>
            <p:nvPr/>
          </p:nvSpPr>
          <p:spPr>
            <a:xfrm>
              <a:off x="2209800" y="13351133"/>
              <a:ext cx="13030200" cy="923330"/>
            </a:xfrm>
            <a:prstGeom prst="rect">
              <a:avLst/>
            </a:prstGeom>
            <a:solidFill>
              <a:srgbClr val="E06B0A"/>
            </a:solidFill>
          </p:spPr>
          <p:txBody>
            <a:bodyPr wrap="square" rtlCol="0" anchor="ctr" anchorCtr="0">
              <a:spAutoFit/>
            </a:bodyPr>
            <a:lstStyle/>
            <a:p>
              <a:r>
                <a:rPr lang="en-US" sz="5400" b="1" dirty="0" smtClean="0">
                  <a:solidFill>
                    <a:schemeClr val="bg1"/>
                  </a:solidFill>
                </a:rPr>
                <a:t>BACKGROUND</a:t>
              </a:r>
              <a:endParaRPr lang="en-US" sz="5400" b="1" dirty="0">
                <a:solidFill>
                  <a:schemeClr val="bg1"/>
                </a:solidFill>
              </a:endParaRPr>
            </a:p>
          </p:txBody>
        </p:sp>
        <p:sp>
          <p:nvSpPr>
            <p:cNvPr id="9" name="TextBox 8"/>
            <p:cNvSpPr txBox="1"/>
            <p:nvPr/>
          </p:nvSpPr>
          <p:spPr>
            <a:xfrm>
              <a:off x="2209800" y="14325600"/>
              <a:ext cx="12954000" cy="20528697"/>
            </a:xfrm>
            <a:prstGeom prst="rect">
              <a:avLst/>
            </a:prstGeom>
            <a:noFill/>
          </p:spPr>
          <p:txBody>
            <a:bodyPr wrap="square" rtlCol="0">
              <a:spAutoFit/>
            </a:bodyPr>
            <a:lstStyle/>
            <a:p>
              <a:r>
                <a:rPr lang="en-US" sz="3600" dirty="0" smtClean="0"/>
                <a:t>I graduated from Buffalo State College in the spring of 2007, with a BS in Physics.  I began my undergraduate degree at Buffalo State as a physics </a:t>
              </a:r>
              <a:r>
                <a:rPr lang="en-US" sz="3600" dirty="0"/>
                <a:t>e</a:t>
              </a:r>
              <a:r>
                <a:rPr lang="en-US" sz="3600" dirty="0" smtClean="0"/>
                <a:t>ducation major, but switched to straight physics when I became involved in condensed matter research.  I went on to Syracuse University’s physics PhD program, where I studied for one year.</a:t>
              </a:r>
            </a:p>
            <a:p>
              <a:endParaRPr lang="en-US" sz="3600" dirty="0"/>
            </a:p>
            <a:p>
              <a:r>
                <a:rPr lang="en-US" sz="3600" dirty="0" smtClean="0"/>
                <a:t>In the summer of 2008 I took a full time teaching position at Christian Brothers Academy (CBA) in Syracuse, NY.  I was immediately thrown into teaching general physics, honors physics, advanced placement physics, and honors chemistry with little to no experience in classroom instruction.  Ultimately, I was successful my first year and have been building a strong physics program at CBA Syracuse ever since.</a:t>
              </a:r>
            </a:p>
            <a:p>
              <a:endParaRPr lang="en-US" sz="3600" dirty="0"/>
            </a:p>
            <a:p>
              <a:r>
                <a:rPr lang="en-US" sz="3600" dirty="0" smtClean="0"/>
                <a:t>Currently I am teaching full time and am enrolled in Buffalo State College’s Physics Education </a:t>
              </a:r>
              <a:r>
                <a:rPr lang="en-US" sz="3600" dirty="0" err="1" smtClean="0"/>
                <a:t>M.S.Ed</a:t>
              </a:r>
              <a:r>
                <a:rPr lang="en-US" sz="3600" dirty="0" smtClean="0"/>
                <a:t> program.  I expect to finish my degree in the spring of 2014.</a:t>
              </a:r>
            </a:p>
            <a:p>
              <a:endParaRPr lang="en-US" sz="4000" dirty="0"/>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endParaRPr lang="en-US" sz="4000" dirty="0"/>
            </a:p>
            <a:p>
              <a:r>
                <a:rPr lang="en-US" sz="4000" dirty="0" smtClean="0"/>
                <a:t>  </a:t>
              </a:r>
              <a:endParaRPr lang="en-US" sz="4000" dirty="0"/>
            </a:p>
          </p:txBody>
        </p:sp>
      </p:grpSp>
      <p:sp>
        <p:nvSpPr>
          <p:cNvPr id="13" name="TextBox 12"/>
          <p:cNvSpPr txBox="1"/>
          <p:nvPr/>
        </p:nvSpPr>
        <p:spPr>
          <a:xfrm>
            <a:off x="1371600" y="4648200"/>
            <a:ext cx="13030200" cy="923330"/>
          </a:xfrm>
          <a:prstGeom prst="rect">
            <a:avLst/>
          </a:prstGeom>
          <a:solidFill>
            <a:srgbClr val="E06B0A"/>
          </a:solidFill>
        </p:spPr>
        <p:txBody>
          <a:bodyPr wrap="square" rtlCol="0" anchor="ctr" anchorCtr="0">
            <a:spAutoFit/>
          </a:bodyPr>
          <a:lstStyle/>
          <a:p>
            <a:r>
              <a:rPr lang="en-US" sz="5400" b="1" dirty="0" smtClean="0">
                <a:solidFill>
                  <a:schemeClr val="bg1"/>
                </a:solidFill>
              </a:rPr>
              <a:t>INTRODUCTION</a:t>
            </a:r>
            <a:endParaRPr lang="en-US" sz="5400" b="1" dirty="0">
              <a:solidFill>
                <a:schemeClr val="bg1"/>
              </a:solidFill>
            </a:endParaRPr>
          </a:p>
        </p:txBody>
      </p:sp>
      <p:sp>
        <p:nvSpPr>
          <p:cNvPr id="14" name="TextBox 13"/>
          <p:cNvSpPr txBox="1"/>
          <p:nvPr/>
        </p:nvSpPr>
        <p:spPr>
          <a:xfrm>
            <a:off x="1371600" y="5546467"/>
            <a:ext cx="12954000" cy="13696057"/>
          </a:xfrm>
          <a:prstGeom prst="rect">
            <a:avLst/>
          </a:prstGeom>
          <a:noFill/>
        </p:spPr>
        <p:txBody>
          <a:bodyPr wrap="square" rtlCol="0">
            <a:spAutoFit/>
          </a:bodyPr>
          <a:lstStyle/>
          <a:p>
            <a:r>
              <a:rPr lang="en-US" sz="3600" dirty="0"/>
              <a:t>As a nontraditional teacher candidate, the Robert </a:t>
            </a:r>
            <a:r>
              <a:rPr lang="en-US" sz="3600" dirty="0" err="1"/>
              <a:t>Noyce</a:t>
            </a:r>
            <a:r>
              <a:rPr lang="en-US" sz="3600" dirty="0"/>
              <a:t> Teacher Scholarship Program has provided me with the opportunity to receive my masters in physics education at SUNY Buffalo State College. My involvement in physics education at Buffalo State has been an </a:t>
            </a:r>
            <a:r>
              <a:rPr lang="en-US" sz="3600" dirty="0" smtClean="0"/>
              <a:t>amazing </a:t>
            </a:r>
            <a:r>
              <a:rPr lang="en-US" sz="3600" dirty="0"/>
              <a:t>experience. </a:t>
            </a:r>
            <a:r>
              <a:rPr lang="en-US" sz="3600" dirty="0" smtClean="0"/>
              <a:t> Through Buffalo State, I have been introduced to a wide range of educational tools that have greatly strengthened my ability to teach physics.  Through this poster I intend to share some of the tools I picked up from Buffalo State and have found to be the most beneficial to my teaching experience.</a:t>
            </a:r>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endParaRPr lang="en-US" sz="4000" dirty="0"/>
          </a:p>
          <a:p>
            <a:r>
              <a:rPr lang="en-US" sz="4000" dirty="0" smtClean="0"/>
              <a:t>  </a:t>
            </a:r>
            <a:endParaRPr lang="en-US" sz="4000" dirty="0"/>
          </a:p>
        </p:txBody>
      </p:sp>
      <p:sp>
        <p:nvSpPr>
          <p:cNvPr id="18" name="TextBox 17"/>
          <p:cNvSpPr txBox="1"/>
          <p:nvPr/>
        </p:nvSpPr>
        <p:spPr>
          <a:xfrm>
            <a:off x="1371600" y="22326600"/>
            <a:ext cx="13030200" cy="923330"/>
          </a:xfrm>
          <a:prstGeom prst="rect">
            <a:avLst/>
          </a:prstGeom>
          <a:solidFill>
            <a:srgbClr val="E06B0A"/>
          </a:solidFill>
        </p:spPr>
        <p:txBody>
          <a:bodyPr wrap="square" rtlCol="0" anchor="ctr" anchorCtr="0">
            <a:spAutoFit/>
          </a:bodyPr>
          <a:lstStyle/>
          <a:p>
            <a:r>
              <a:rPr lang="en-US" sz="5400" b="1" dirty="0" smtClean="0">
                <a:solidFill>
                  <a:schemeClr val="bg1"/>
                </a:solidFill>
              </a:rPr>
              <a:t>CBA SYRACUSE</a:t>
            </a:r>
            <a:endParaRPr lang="en-US" sz="5400" b="1" dirty="0">
              <a:solidFill>
                <a:schemeClr val="bg1"/>
              </a:solidFill>
            </a:endParaRPr>
          </a:p>
        </p:txBody>
      </p:sp>
      <p:sp>
        <p:nvSpPr>
          <p:cNvPr id="19" name="TextBox 18"/>
          <p:cNvSpPr txBox="1"/>
          <p:nvPr/>
        </p:nvSpPr>
        <p:spPr>
          <a:xfrm>
            <a:off x="1371600" y="23241000"/>
            <a:ext cx="12954000" cy="17574042"/>
          </a:xfrm>
          <a:prstGeom prst="rect">
            <a:avLst/>
          </a:prstGeom>
          <a:noFill/>
        </p:spPr>
        <p:txBody>
          <a:bodyPr wrap="square" rtlCol="0">
            <a:spAutoFit/>
          </a:bodyPr>
          <a:lstStyle/>
          <a:p>
            <a:r>
              <a:rPr lang="en-US" sz="3600" dirty="0" smtClean="0"/>
              <a:t>CBA Syracuse’s students come from all over central New York, from a wide range of socioeconomic backgrounds. While we do serve a good number of students from affluent families, a large percentage of our students receive need based financial aid.  Most students come into CBA in 7</a:t>
            </a:r>
            <a:r>
              <a:rPr lang="en-US" sz="3600" baseline="30000" dirty="0" smtClean="0"/>
              <a:t>th</a:t>
            </a:r>
            <a:r>
              <a:rPr lang="en-US" sz="3600" dirty="0" smtClean="0"/>
              <a:t> grade, but over the last few years we have seen more and more students coming in later.   Incoming </a:t>
            </a:r>
            <a:r>
              <a:rPr lang="en-US" sz="3600" dirty="0"/>
              <a:t>s</a:t>
            </a:r>
            <a:r>
              <a:rPr lang="en-US" sz="3600" dirty="0" smtClean="0"/>
              <a:t>tudent’s science education backgrounds vary greatly.  </a:t>
            </a:r>
          </a:p>
          <a:p>
            <a:endParaRPr lang="en-US" sz="3600" dirty="0"/>
          </a:p>
          <a:p>
            <a:r>
              <a:rPr lang="en-US" sz="3600" dirty="0" smtClean="0"/>
              <a:t>As a </a:t>
            </a:r>
            <a:r>
              <a:rPr lang="en-US" sz="3600" dirty="0" err="1" smtClean="0"/>
              <a:t>Noyce</a:t>
            </a:r>
            <a:r>
              <a:rPr lang="en-US" sz="3600" dirty="0" smtClean="0"/>
              <a:t> Scholar I am charged with getting high need students interested and skilled in the sciences. CBA Syracuse has provided me that opportunity.  As a rule, teachers  at CBA </a:t>
            </a:r>
            <a:r>
              <a:rPr lang="en-US" sz="3600" dirty="0"/>
              <a:t>S</a:t>
            </a:r>
            <a:r>
              <a:rPr lang="en-US" sz="3600" dirty="0" smtClean="0"/>
              <a:t>yracuse are not made aware of a students’ need  situations, other than what individual students are willing to share.   Over the last five years I have had a good deal of high need students go on to study science and engineering at college level.  </a:t>
            </a:r>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endParaRPr lang="en-US" sz="4000" dirty="0"/>
          </a:p>
          <a:p>
            <a:r>
              <a:rPr lang="en-US" sz="4000" dirty="0" smtClean="0"/>
              <a:t>  </a:t>
            </a:r>
            <a:endParaRPr lang="en-US" sz="4000" dirty="0"/>
          </a:p>
        </p:txBody>
      </p:sp>
      <p:sp>
        <p:nvSpPr>
          <p:cNvPr id="20" name="TextBox 19"/>
          <p:cNvSpPr txBox="1"/>
          <p:nvPr/>
        </p:nvSpPr>
        <p:spPr>
          <a:xfrm>
            <a:off x="15240000" y="4639270"/>
            <a:ext cx="27279600" cy="923330"/>
          </a:xfrm>
          <a:prstGeom prst="rect">
            <a:avLst/>
          </a:prstGeom>
          <a:solidFill>
            <a:srgbClr val="E06B0A"/>
          </a:solidFill>
        </p:spPr>
        <p:txBody>
          <a:bodyPr wrap="square" rtlCol="0" anchor="ctr" anchorCtr="0">
            <a:spAutoFit/>
          </a:bodyPr>
          <a:lstStyle/>
          <a:p>
            <a:r>
              <a:rPr lang="en-US" sz="5400" b="1" dirty="0" smtClean="0">
                <a:solidFill>
                  <a:schemeClr val="bg1"/>
                </a:solidFill>
              </a:rPr>
              <a:t>EDUCATIONAL TOOLS</a:t>
            </a:r>
            <a:endParaRPr lang="en-US" sz="5400" b="1" dirty="0">
              <a:solidFill>
                <a:schemeClr val="bg1"/>
              </a:solidFill>
            </a:endParaRPr>
          </a:p>
        </p:txBody>
      </p:sp>
      <p:sp>
        <p:nvSpPr>
          <p:cNvPr id="21" name="TextBox 20"/>
          <p:cNvSpPr txBox="1"/>
          <p:nvPr/>
        </p:nvSpPr>
        <p:spPr>
          <a:xfrm>
            <a:off x="15163800" y="5562600"/>
            <a:ext cx="17678400" cy="769441"/>
          </a:xfrm>
          <a:prstGeom prst="rect">
            <a:avLst/>
          </a:prstGeom>
          <a:noFill/>
        </p:spPr>
        <p:txBody>
          <a:bodyPr wrap="square" rtlCol="0">
            <a:spAutoFit/>
          </a:bodyPr>
          <a:lstStyle/>
          <a:p>
            <a:r>
              <a:rPr lang="en-US" sz="4400" b="1" dirty="0" smtClean="0"/>
              <a:t>Reformed Teaching Observation Protocol (RTOP)</a:t>
            </a:r>
            <a:endParaRPr lang="en-US" sz="4400" b="1" dirty="0"/>
          </a:p>
        </p:txBody>
      </p:sp>
      <p:sp>
        <p:nvSpPr>
          <p:cNvPr id="22" name="TextBox 21"/>
          <p:cNvSpPr txBox="1"/>
          <p:nvPr/>
        </p:nvSpPr>
        <p:spPr>
          <a:xfrm>
            <a:off x="15849600" y="6324600"/>
            <a:ext cx="26670000" cy="1754326"/>
          </a:xfrm>
          <a:prstGeom prst="rect">
            <a:avLst/>
          </a:prstGeom>
          <a:noFill/>
        </p:spPr>
        <p:txBody>
          <a:bodyPr wrap="square" rtlCol="0">
            <a:spAutoFit/>
          </a:bodyPr>
          <a:lstStyle/>
          <a:p>
            <a:r>
              <a:rPr lang="en-US" sz="3600" dirty="0" smtClean="0"/>
              <a:t>I have been observed numerous times with the RTOP.  The feedback I have received from being observed has been extremely valuable.   Most importantly, RTOP has helped me develop the way I interact with students.  RTOP looks closely at classroom culture, specifically  in the area communication.   It is easy to see where improvement is needed.  </a:t>
            </a:r>
            <a:endParaRPr lang="en-US" sz="3600" dirty="0"/>
          </a:p>
        </p:txBody>
      </p:sp>
      <p:pic>
        <p:nvPicPr>
          <p:cNvPr id="27" name="Picture 26" descr="New Doc 10_Page_1.jpg"/>
          <p:cNvPicPr>
            <a:picLocks noChangeAspect="1"/>
          </p:cNvPicPr>
          <p:nvPr/>
        </p:nvPicPr>
        <p:blipFill>
          <a:blip r:embed="rId4" cstate="print"/>
          <a:stretch>
            <a:fillRect/>
          </a:stretch>
        </p:blipFill>
        <p:spPr>
          <a:xfrm>
            <a:off x="15317345" y="8305800"/>
            <a:ext cx="3808855" cy="5237924"/>
          </a:xfrm>
          <a:prstGeom prst="rect">
            <a:avLst/>
          </a:prstGeom>
        </p:spPr>
      </p:pic>
      <p:pic>
        <p:nvPicPr>
          <p:cNvPr id="28" name="Picture 27" descr="New Doc 10_Page_2.jpg"/>
          <p:cNvPicPr>
            <a:picLocks noChangeAspect="1"/>
          </p:cNvPicPr>
          <p:nvPr/>
        </p:nvPicPr>
        <p:blipFill>
          <a:blip r:embed="rId5" cstate="print"/>
          <a:stretch>
            <a:fillRect/>
          </a:stretch>
        </p:blipFill>
        <p:spPr>
          <a:xfrm>
            <a:off x="19889345" y="8305800"/>
            <a:ext cx="3808855" cy="5236840"/>
          </a:xfrm>
          <a:prstGeom prst="rect">
            <a:avLst/>
          </a:prstGeom>
        </p:spPr>
      </p:pic>
      <p:pic>
        <p:nvPicPr>
          <p:cNvPr id="29" name="Picture 28" descr="New Doc 10_Page_3.jpg"/>
          <p:cNvPicPr>
            <a:picLocks noChangeAspect="1"/>
          </p:cNvPicPr>
          <p:nvPr/>
        </p:nvPicPr>
        <p:blipFill>
          <a:blip r:embed="rId6" cstate="print"/>
          <a:stretch>
            <a:fillRect/>
          </a:stretch>
        </p:blipFill>
        <p:spPr>
          <a:xfrm>
            <a:off x="24537454" y="8305800"/>
            <a:ext cx="3808946" cy="5238065"/>
          </a:xfrm>
          <a:prstGeom prst="rect">
            <a:avLst/>
          </a:prstGeom>
        </p:spPr>
      </p:pic>
      <p:pic>
        <p:nvPicPr>
          <p:cNvPr id="30" name="Picture 29" descr="New Doc 10_Page_4.jpg"/>
          <p:cNvPicPr>
            <a:picLocks noChangeAspect="1"/>
          </p:cNvPicPr>
          <p:nvPr/>
        </p:nvPicPr>
        <p:blipFill>
          <a:blip r:embed="rId7" cstate="print"/>
          <a:stretch>
            <a:fillRect/>
          </a:stretch>
        </p:blipFill>
        <p:spPr>
          <a:xfrm>
            <a:off x="29185984" y="8305800"/>
            <a:ext cx="3808616" cy="5238211"/>
          </a:xfrm>
          <a:prstGeom prst="rect">
            <a:avLst/>
          </a:prstGeom>
        </p:spPr>
      </p:pic>
      <p:pic>
        <p:nvPicPr>
          <p:cNvPr id="31" name="Picture 30" descr="New Doc 10_Page_5.jpg"/>
          <p:cNvPicPr>
            <a:picLocks noChangeAspect="1"/>
          </p:cNvPicPr>
          <p:nvPr/>
        </p:nvPicPr>
        <p:blipFill>
          <a:blip r:embed="rId8" cstate="print"/>
          <a:stretch>
            <a:fillRect/>
          </a:stretch>
        </p:blipFill>
        <p:spPr>
          <a:xfrm>
            <a:off x="38481000" y="8326761"/>
            <a:ext cx="3810000" cy="5236839"/>
          </a:xfrm>
          <a:prstGeom prst="rect">
            <a:avLst/>
          </a:prstGeom>
        </p:spPr>
      </p:pic>
      <p:pic>
        <p:nvPicPr>
          <p:cNvPr id="32" name="Picture 31" descr="New Doc 10_Page_6.jpg"/>
          <p:cNvPicPr>
            <a:picLocks noChangeAspect="1"/>
          </p:cNvPicPr>
          <p:nvPr/>
        </p:nvPicPr>
        <p:blipFill>
          <a:blip r:embed="rId9" cstate="print"/>
          <a:stretch>
            <a:fillRect/>
          </a:stretch>
        </p:blipFill>
        <p:spPr>
          <a:xfrm>
            <a:off x="33757984" y="8325389"/>
            <a:ext cx="3808616" cy="5238211"/>
          </a:xfrm>
          <a:prstGeom prst="rect">
            <a:avLst/>
          </a:prstGeom>
        </p:spPr>
      </p:pic>
      <p:sp>
        <p:nvSpPr>
          <p:cNvPr id="36" name="TextBox 35"/>
          <p:cNvSpPr txBox="1"/>
          <p:nvPr/>
        </p:nvSpPr>
        <p:spPr>
          <a:xfrm>
            <a:off x="16078200" y="14020800"/>
            <a:ext cx="9601200" cy="584775"/>
          </a:xfrm>
          <a:prstGeom prst="rect">
            <a:avLst/>
          </a:prstGeom>
          <a:noFill/>
        </p:spPr>
        <p:txBody>
          <a:bodyPr wrap="square" rtlCol="0">
            <a:spAutoFit/>
          </a:bodyPr>
          <a:lstStyle/>
          <a:p>
            <a:r>
              <a:rPr lang="en-US" sz="3200" dirty="0" smtClean="0"/>
              <a:t>Improvement Needed</a:t>
            </a:r>
            <a:endParaRPr lang="en-US" sz="3200" dirty="0"/>
          </a:p>
        </p:txBody>
      </p:sp>
      <p:cxnSp>
        <p:nvCxnSpPr>
          <p:cNvPr id="38" name="Straight Arrow Connector 37"/>
          <p:cNvCxnSpPr/>
          <p:nvPr/>
        </p:nvCxnSpPr>
        <p:spPr>
          <a:xfrm flipV="1">
            <a:off x="19964400" y="12039600"/>
            <a:ext cx="762000" cy="2133600"/>
          </a:xfrm>
          <a:prstGeom prst="straightConnector1">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1412200" y="14020800"/>
            <a:ext cx="9601200" cy="584775"/>
          </a:xfrm>
          <a:prstGeom prst="rect">
            <a:avLst/>
          </a:prstGeom>
          <a:noFill/>
        </p:spPr>
        <p:txBody>
          <a:bodyPr wrap="square" rtlCol="0">
            <a:spAutoFit/>
          </a:bodyPr>
          <a:lstStyle/>
          <a:p>
            <a:r>
              <a:rPr lang="en-US" sz="3200" dirty="0" smtClean="0"/>
              <a:t>Communication</a:t>
            </a:r>
            <a:endParaRPr lang="en-US" sz="3200" dirty="0"/>
          </a:p>
        </p:txBody>
      </p:sp>
      <p:cxnSp>
        <p:nvCxnSpPr>
          <p:cNvPr id="44" name="Straight Arrow Connector 43"/>
          <p:cNvCxnSpPr/>
          <p:nvPr/>
        </p:nvCxnSpPr>
        <p:spPr>
          <a:xfrm flipV="1">
            <a:off x="24231600" y="9906000"/>
            <a:ext cx="914400" cy="4419600"/>
          </a:xfrm>
          <a:prstGeom prst="straightConnector1">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3756600" y="14045625"/>
            <a:ext cx="9601200" cy="584775"/>
          </a:xfrm>
          <a:prstGeom prst="rect">
            <a:avLst/>
          </a:prstGeom>
          <a:noFill/>
        </p:spPr>
        <p:txBody>
          <a:bodyPr wrap="square" rtlCol="0">
            <a:spAutoFit/>
          </a:bodyPr>
          <a:lstStyle/>
          <a:p>
            <a:r>
              <a:rPr lang="en-US" sz="3200" dirty="0" smtClean="0"/>
              <a:t>Specific Lesson Notes</a:t>
            </a:r>
            <a:endParaRPr lang="en-US" sz="3200" dirty="0"/>
          </a:p>
        </p:txBody>
      </p:sp>
      <p:cxnSp>
        <p:nvCxnSpPr>
          <p:cNvPr id="48" name="Straight Arrow Connector 47"/>
          <p:cNvCxnSpPr/>
          <p:nvPr/>
        </p:nvCxnSpPr>
        <p:spPr>
          <a:xfrm flipH="1" flipV="1">
            <a:off x="31165800" y="13030200"/>
            <a:ext cx="2438400" cy="1295400"/>
          </a:xfrm>
          <a:prstGeom prst="straightConnector1">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35814000" y="12954000"/>
            <a:ext cx="0" cy="1143000"/>
          </a:xfrm>
          <a:prstGeom prst="straightConnector1">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37719000" y="12954000"/>
            <a:ext cx="2743200" cy="1295400"/>
          </a:xfrm>
          <a:prstGeom prst="straightConnector1">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5316200" y="15139916"/>
            <a:ext cx="17678400" cy="769441"/>
          </a:xfrm>
          <a:prstGeom prst="rect">
            <a:avLst/>
          </a:prstGeom>
          <a:noFill/>
        </p:spPr>
        <p:txBody>
          <a:bodyPr wrap="square" rtlCol="0">
            <a:spAutoFit/>
          </a:bodyPr>
          <a:lstStyle/>
          <a:p>
            <a:r>
              <a:rPr lang="en-US" sz="4400" b="1" dirty="0" err="1" smtClean="0"/>
              <a:t>Whiteboarding</a:t>
            </a:r>
            <a:endParaRPr lang="en-US" sz="4400" b="1" dirty="0"/>
          </a:p>
        </p:txBody>
      </p:sp>
      <p:sp>
        <p:nvSpPr>
          <p:cNvPr id="63" name="TextBox 62"/>
          <p:cNvSpPr txBox="1"/>
          <p:nvPr/>
        </p:nvSpPr>
        <p:spPr>
          <a:xfrm>
            <a:off x="16002000" y="15901916"/>
            <a:ext cx="26670000" cy="1200329"/>
          </a:xfrm>
          <a:prstGeom prst="rect">
            <a:avLst/>
          </a:prstGeom>
          <a:noFill/>
        </p:spPr>
        <p:txBody>
          <a:bodyPr wrap="square" rtlCol="0">
            <a:spAutoFit/>
          </a:bodyPr>
          <a:lstStyle/>
          <a:p>
            <a:r>
              <a:rPr lang="en-US" sz="3600" dirty="0" smtClean="0"/>
              <a:t>Student use of whiteboards is central to my physics instruction. Whiteboards provide a fun yet structured outlet for students to share in learning.   Students take ownership of work, leading to greater understanding. </a:t>
            </a:r>
            <a:endParaRPr lang="en-US" sz="3600" dirty="0"/>
          </a:p>
        </p:txBody>
      </p:sp>
      <p:pic>
        <p:nvPicPr>
          <p:cNvPr id="11269" name="Picture 5" descr="C:\Tumblr Pics\a11IMAG0797.jpg"/>
          <p:cNvPicPr>
            <a:picLocks noChangeAspect="1" noChangeArrowheads="1"/>
          </p:cNvPicPr>
          <p:nvPr/>
        </p:nvPicPr>
        <p:blipFill>
          <a:blip r:embed="rId10" cstate="print"/>
          <a:srcRect/>
          <a:stretch>
            <a:fillRect/>
          </a:stretch>
        </p:blipFill>
        <p:spPr bwMode="auto">
          <a:xfrm>
            <a:off x="15392400" y="17502116"/>
            <a:ext cx="4815509" cy="3429000"/>
          </a:xfrm>
          <a:prstGeom prst="rect">
            <a:avLst/>
          </a:prstGeom>
          <a:noFill/>
        </p:spPr>
      </p:pic>
      <p:pic>
        <p:nvPicPr>
          <p:cNvPr id="11270" name="Picture 6" descr="C:\Tumblr Pics\IMAG1038.jpg"/>
          <p:cNvPicPr>
            <a:picLocks noChangeAspect="1" noChangeArrowheads="1"/>
          </p:cNvPicPr>
          <p:nvPr/>
        </p:nvPicPr>
        <p:blipFill>
          <a:blip r:embed="rId11" cstate="print"/>
          <a:srcRect/>
          <a:stretch>
            <a:fillRect/>
          </a:stretch>
        </p:blipFill>
        <p:spPr bwMode="auto">
          <a:xfrm>
            <a:off x="20802600" y="17502116"/>
            <a:ext cx="5029200" cy="3452884"/>
          </a:xfrm>
          <a:prstGeom prst="rect">
            <a:avLst/>
          </a:prstGeom>
          <a:noFill/>
        </p:spPr>
      </p:pic>
      <p:pic>
        <p:nvPicPr>
          <p:cNvPr id="11271" name="Picture 7" descr="C:\Tumblr Pics\IMAG1042.jpg"/>
          <p:cNvPicPr>
            <a:picLocks noChangeAspect="1" noChangeArrowheads="1"/>
          </p:cNvPicPr>
          <p:nvPr/>
        </p:nvPicPr>
        <p:blipFill>
          <a:blip r:embed="rId12" cstate="print"/>
          <a:srcRect/>
          <a:stretch>
            <a:fillRect/>
          </a:stretch>
        </p:blipFill>
        <p:spPr bwMode="auto">
          <a:xfrm>
            <a:off x="26441400" y="17578316"/>
            <a:ext cx="5334000" cy="3370385"/>
          </a:xfrm>
          <a:prstGeom prst="rect">
            <a:avLst/>
          </a:prstGeom>
          <a:noFill/>
        </p:spPr>
      </p:pic>
      <p:pic>
        <p:nvPicPr>
          <p:cNvPr id="67" name="Picture 66" descr="IMAG2422.jpg"/>
          <p:cNvPicPr>
            <a:picLocks noChangeAspect="1"/>
          </p:cNvPicPr>
          <p:nvPr/>
        </p:nvPicPr>
        <p:blipFill>
          <a:blip r:embed="rId13" cstate="print"/>
          <a:srcRect l="4459" r="17492"/>
          <a:stretch>
            <a:fillRect/>
          </a:stretch>
        </p:blipFill>
        <p:spPr>
          <a:xfrm>
            <a:off x="37795200" y="17502116"/>
            <a:ext cx="4724400" cy="3412308"/>
          </a:xfrm>
          <a:prstGeom prst="rect">
            <a:avLst/>
          </a:prstGeom>
        </p:spPr>
      </p:pic>
      <p:pic>
        <p:nvPicPr>
          <p:cNvPr id="68" name="Picture 67" descr="IMAG2423.jpg"/>
          <p:cNvPicPr>
            <a:picLocks noChangeAspect="1"/>
          </p:cNvPicPr>
          <p:nvPr/>
        </p:nvPicPr>
        <p:blipFill>
          <a:blip r:embed="rId14" cstate="print"/>
          <a:srcRect l="8130" r="9350"/>
          <a:stretch>
            <a:fillRect/>
          </a:stretch>
        </p:blipFill>
        <p:spPr>
          <a:xfrm>
            <a:off x="32385000" y="17578316"/>
            <a:ext cx="4907959" cy="3352800"/>
          </a:xfrm>
          <a:prstGeom prst="rect">
            <a:avLst/>
          </a:prstGeom>
        </p:spPr>
      </p:pic>
      <p:sp>
        <p:nvSpPr>
          <p:cNvPr id="69" name="TextBox 68"/>
          <p:cNvSpPr txBox="1"/>
          <p:nvPr/>
        </p:nvSpPr>
        <p:spPr>
          <a:xfrm>
            <a:off x="15392400" y="21793199"/>
            <a:ext cx="17678400" cy="769441"/>
          </a:xfrm>
          <a:prstGeom prst="rect">
            <a:avLst/>
          </a:prstGeom>
          <a:noFill/>
        </p:spPr>
        <p:txBody>
          <a:bodyPr wrap="square" rtlCol="0">
            <a:spAutoFit/>
          </a:bodyPr>
          <a:lstStyle/>
          <a:p>
            <a:r>
              <a:rPr lang="en-US" sz="4400" b="1" dirty="0" smtClean="0"/>
              <a:t>Modeling Curriculum</a:t>
            </a:r>
            <a:endParaRPr lang="en-US" sz="4400" b="1" dirty="0"/>
          </a:p>
        </p:txBody>
      </p:sp>
      <p:sp>
        <p:nvSpPr>
          <p:cNvPr id="70" name="TextBox 69"/>
          <p:cNvSpPr txBox="1"/>
          <p:nvPr/>
        </p:nvSpPr>
        <p:spPr>
          <a:xfrm>
            <a:off x="16078200" y="22497870"/>
            <a:ext cx="10972800" cy="2308324"/>
          </a:xfrm>
          <a:prstGeom prst="rect">
            <a:avLst/>
          </a:prstGeom>
          <a:noFill/>
        </p:spPr>
        <p:txBody>
          <a:bodyPr wrap="square" rtlCol="0">
            <a:spAutoFit/>
          </a:bodyPr>
          <a:lstStyle/>
          <a:p>
            <a:r>
              <a:rPr lang="en-US" sz="3600" dirty="0" smtClean="0"/>
              <a:t>In PHY620 and PHY622 at Buffalo State College, students  are brought through the mechanics and electricity and magnetism modeling curriculums.  I have used these materials extensively and recommend them very highly.</a:t>
            </a:r>
            <a:endParaRPr lang="en-US" sz="3600" dirty="0"/>
          </a:p>
        </p:txBody>
      </p:sp>
      <p:pic>
        <p:nvPicPr>
          <p:cNvPr id="11272" name="Picture 8" descr="U:\Orlando\IMAG2424.jpg"/>
          <p:cNvPicPr>
            <a:picLocks noChangeAspect="1" noChangeArrowheads="1"/>
          </p:cNvPicPr>
          <p:nvPr/>
        </p:nvPicPr>
        <p:blipFill>
          <a:blip r:embed="rId15" cstate="print"/>
          <a:srcRect/>
          <a:stretch>
            <a:fillRect/>
          </a:stretch>
        </p:blipFill>
        <p:spPr bwMode="auto">
          <a:xfrm>
            <a:off x="15849600" y="25146000"/>
            <a:ext cx="11201400" cy="6314515"/>
          </a:xfrm>
          <a:prstGeom prst="rect">
            <a:avLst/>
          </a:prstGeom>
          <a:noFill/>
        </p:spPr>
      </p:pic>
      <p:sp>
        <p:nvSpPr>
          <p:cNvPr id="74" name="TextBox 73"/>
          <p:cNvSpPr txBox="1"/>
          <p:nvPr/>
        </p:nvSpPr>
        <p:spPr>
          <a:xfrm>
            <a:off x="28575000" y="21716999"/>
            <a:ext cx="8382000" cy="769441"/>
          </a:xfrm>
          <a:prstGeom prst="rect">
            <a:avLst/>
          </a:prstGeom>
          <a:noFill/>
        </p:spPr>
        <p:txBody>
          <a:bodyPr wrap="square" rtlCol="0">
            <a:spAutoFit/>
          </a:bodyPr>
          <a:lstStyle/>
          <a:p>
            <a:r>
              <a:rPr lang="en-US" sz="4400" b="1" dirty="0" smtClean="0"/>
              <a:t>Reading Logs and Journaling</a:t>
            </a:r>
            <a:endParaRPr lang="en-US" sz="4400" b="1" dirty="0"/>
          </a:p>
        </p:txBody>
      </p:sp>
      <p:sp>
        <p:nvSpPr>
          <p:cNvPr id="75" name="TextBox 74"/>
          <p:cNvSpPr txBox="1"/>
          <p:nvPr/>
        </p:nvSpPr>
        <p:spPr>
          <a:xfrm>
            <a:off x="29108400" y="22478999"/>
            <a:ext cx="13258800" cy="3416320"/>
          </a:xfrm>
          <a:prstGeom prst="rect">
            <a:avLst/>
          </a:prstGeom>
          <a:noFill/>
        </p:spPr>
        <p:txBody>
          <a:bodyPr wrap="square" rtlCol="0">
            <a:spAutoFit/>
          </a:bodyPr>
          <a:lstStyle/>
          <a:p>
            <a:r>
              <a:rPr lang="en-US" sz="3600" dirty="0" smtClean="0"/>
              <a:t>I hesitated using these tools in my classroom, but have employed them with great benefit to my students.  The use of reading logs has been rolled out across all science courses at CBA.  Journals have provided my students with an alternate mode of communication.  The use of journals and reading logs also provide physics teachers with a useful way to meet common core curriculum requirements.</a:t>
            </a:r>
            <a:endParaRPr lang="en-US" sz="3600" dirty="0"/>
          </a:p>
        </p:txBody>
      </p:sp>
      <p:pic>
        <p:nvPicPr>
          <p:cNvPr id="11273" name="Picture 9" descr="U:\Orlando\New Doc 11_Page_1.jpg"/>
          <p:cNvPicPr>
            <a:picLocks noChangeAspect="1" noChangeArrowheads="1"/>
          </p:cNvPicPr>
          <p:nvPr/>
        </p:nvPicPr>
        <p:blipFill>
          <a:blip r:embed="rId16" cstate="print"/>
          <a:srcRect r="2965"/>
          <a:stretch>
            <a:fillRect/>
          </a:stretch>
        </p:blipFill>
        <p:spPr bwMode="auto">
          <a:xfrm>
            <a:off x="28498800" y="26248242"/>
            <a:ext cx="6752201" cy="4917557"/>
          </a:xfrm>
          <a:prstGeom prst="rect">
            <a:avLst/>
          </a:prstGeom>
          <a:noFill/>
        </p:spPr>
      </p:pic>
      <p:pic>
        <p:nvPicPr>
          <p:cNvPr id="11274" name="Picture 10" descr="U:\Orlando\New Doc 11_Page_2.jpg"/>
          <p:cNvPicPr>
            <a:picLocks noChangeAspect="1" noChangeArrowheads="1"/>
          </p:cNvPicPr>
          <p:nvPr/>
        </p:nvPicPr>
        <p:blipFill>
          <a:blip r:embed="rId17" cstate="print"/>
          <a:srcRect t="3410"/>
          <a:stretch>
            <a:fillRect/>
          </a:stretch>
        </p:blipFill>
        <p:spPr bwMode="auto">
          <a:xfrm>
            <a:off x="35585400" y="26252609"/>
            <a:ext cx="7086600" cy="483699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693</Words>
  <Application>Microsoft Macintosh PowerPoint</Application>
  <PresentationFormat>Custom</PresentationFormat>
  <Paragraphs>72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Using RTOP and Other Reformed Tools to Build and Strengthen My Teaching </vt:lpstr>
    </vt:vector>
  </TitlesOfParts>
  <Company>Christian Brothers Academy Syracuse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RTOP and Other Reformed Tools to Build and Strengthen My Teaching</dc:title>
  <dc:creator>Builder</dc:creator>
  <cp:lastModifiedBy>Dan M</cp:lastModifiedBy>
  <cp:revision>23</cp:revision>
  <dcterms:created xsi:type="dcterms:W3CDTF">2014-01-01T13:40:38Z</dcterms:created>
  <dcterms:modified xsi:type="dcterms:W3CDTF">2014-01-01T18:44:51Z</dcterms:modified>
</cp:coreProperties>
</file>