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254" rtl="0" eaLnBrk="1" latinLnBrk="0" hangingPunct="1">
      <a:defRPr sz="1800" kern="1200">
        <a:solidFill>
          <a:schemeClr val="tx1"/>
        </a:solidFill>
        <a:latin typeface="+mn-lt"/>
        <a:ea typeface="+mn-ea"/>
        <a:cs typeface="+mn-cs"/>
      </a:defRPr>
    </a:lvl1pPr>
    <a:lvl2pPr marL="457127" algn="l" defTabSz="914254" rtl="0" eaLnBrk="1" latinLnBrk="0" hangingPunct="1">
      <a:defRPr sz="1800" kern="1200">
        <a:solidFill>
          <a:schemeClr val="tx1"/>
        </a:solidFill>
        <a:latin typeface="+mn-lt"/>
        <a:ea typeface="+mn-ea"/>
        <a:cs typeface="+mn-cs"/>
      </a:defRPr>
    </a:lvl2pPr>
    <a:lvl3pPr marL="914254" algn="l" defTabSz="914254" rtl="0" eaLnBrk="1" latinLnBrk="0" hangingPunct="1">
      <a:defRPr sz="1800" kern="1200">
        <a:solidFill>
          <a:schemeClr val="tx1"/>
        </a:solidFill>
        <a:latin typeface="+mn-lt"/>
        <a:ea typeface="+mn-ea"/>
        <a:cs typeface="+mn-cs"/>
      </a:defRPr>
    </a:lvl3pPr>
    <a:lvl4pPr marL="1371381" algn="l" defTabSz="914254" rtl="0" eaLnBrk="1" latinLnBrk="0" hangingPunct="1">
      <a:defRPr sz="1800" kern="1200">
        <a:solidFill>
          <a:schemeClr val="tx1"/>
        </a:solidFill>
        <a:latin typeface="+mn-lt"/>
        <a:ea typeface="+mn-ea"/>
        <a:cs typeface="+mn-cs"/>
      </a:defRPr>
    </a:lvl4pPr>
    <a:lvl5pPr marL="1828507" algn="l" defTabSz="914254" rtl="0" eaLnBrk="1" latinLnBrk="0" hangingPunct="1">
      <a:defRPr sz="1800" kern="1200">
        <a:solidFill>
          <a:schemeClr val="tx1"/>
        </a:solidFill>
        <a:latin typeface="+mn-lt"/>
        <a:ea typeface="+mn-ea"/>
        <a:cs typeface="+mn-cs"/>
      </a:defRPr>
    </a:lvl5pPr>
    <a:lvl6pPr marL="2285634" algn="l" defTabSz="914254" rtl="0" eaLnBrk="1" latinLnBrk="0" hangingPunct="1">
      <a:defRPr sz="1800" kern="1200">
        <a:solidFill>
          <a:schemeClr val="tx1"/>
        </a:solidFill>
        <a:latin typeface="+mn-lt"/>
        <a:ea typeface="+mn-ea"/>
        <a:cs typeface="+mn-cs"/>
      </a:defRPr>
    </a:lvl6pPr>
    <a:lvl7pPr marL="2742761" algn="l" defTabSz="914254" rtl="0" eaLnBrk="1" latinLnBrk="0" hangingPunct="1">
      <a:defRPr sz="1800" kern="1200">
        <a:solidFill>
          <a:schemeClr val="tx1"/>
        </a:solidFill>
        <a:latin typeface="+mn-lt"/>
        <a:ea typeface="+mn-ea"/>
        <a:cs typeface="+mn-cs"/>
      </a:defRPr>
    </a:lvl7pPr>
    <a:lvl8pPr marL="3199888" algn="l" defTabSz="914254" rtl="0" eaLnBrk="1" latinLnBrk="0" hangingPunct="1">
      <a:defRPr sz="1800" kern="1200">
        <a:solidFill>
          <a:schemeClr val="tx1"/>
        </a:solidFill>
        <a:latin typeface="+mn-lt"/>
        <a:ea typeface="+mn-ea"/>
        <a:cs typeface="+mn-cs"/>
      </a:defRPr>
    </a:lvl8pPr>
    <a:lvl9pPr marL="3657015" algn="l" defTabSz="91425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06B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8925" autoAdjust="0"/>
  </p:normalViewPr>
  <p:slideViewPr>
    <p:cSldViewPr>
      <p:cViewPr varScale="1">
        <p:scale>
          <a:sx n="216" d="100"/>
          <a:sy n="216" d="100"/>
        </p:scale>
        <p:origin x="-28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27" indent="0" algn="ctr">
              <a:buNone/>
              <a:defRPr>
                <a:solidFill>
                  <a:schemeClr val="tx1">
                    <a:tint val="75000"/>
                  </a:schemeClr>
                </a:solidFill>
              </a:defRPr>
            </a:lvl2pPr>
            <a:lvl3pPr marL="914254" indent="0" algn="ctr">
              <a:buNone/>
              <a:defRPr>
                <a:solidFill>
                  <a:schemeClr val="tx1">
                    <a:tint val="75000"/>
                  </a:schemeClr>
                </a:solidFill>
              </a:defRPr>
            </a:lvl3pPr>
            <a:lvl4pPr marL="1371381" indent="0" algn="ctr">
              <a:buNone/>
              <a:defRPr>
                <a:solidFill>
                  <a:schemeClr val="tx1">
                    <a:tint val="75000"/>
                  </a:schemeClr>
                </a:solidFill>
              </a:defRPr>
            </a:lvl4pPr>
            <a:lvl5pPr marL="1828507" indent="0" algn="ctr">
              <a:buNone/>
              <a:defRPr>
                <a:solidFill>
                  <a:schemeClr val="tx1">
                    <a:tint val="75000"/>
                  </a:schemeClr>
                </a:solidFill>
              </a:defRPr>
            </a:lvl5pPr>
            <a:lvl6pPr marL="2285634" indent="0" algn="ctr">
              <a:buNone/>
              <a:defRPr>
                <a:solidFill>
                  <a:schemeClr val="tx1">
                    <a:tint val="75000"/>
                  </a:schemeClr>
                </a:solidFill>
              </a:defRPr>
            </a:lvl6pPr>
            <a:lvl7pPr marL="2742761" indent="0" algn="ctr">
              <a:buNone/>
              <a:defRPr>
                <a:solidFill>
                  <a:schemeClr val="tx1">
                    <a:tint val="75000"/>
                  </a:schemeClr>
                </a:solidFill>
              </a:defRPr>
            </a:lvl7pPr>
            <a:lvl8pPr marL="3199888" indent="0" algn="ctr">
              <a:buNone/>
              <a:defRPr>
                <a:solidFill>
                  <a:schemeClr val="tx1">
                    <a:tint val="75000"/>
                  </a:schemeClr>
                </a:solidFill>
              </a:defRPr>
            </a:lvl8pPr>
            <a:lvl9pPr marL="36570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5E0C2-2D62-4792-9886-2CB46FF50EBB}"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5E0C2-2D62-4792-9886-2CB46FF50EBB}"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5E0C2-2D62-4792-9886-2CB46FF50EBB}"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5E0C2-2D62-4792-9886-2CB46FF50EBB}"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27" indent="0">
              <a:buNone/>
              <a:defRPr sz="1800">
                <a:solidFill>
                  <a:schemeClr val="tx1">
                    <a:tint val="75000"/>
                  </a:schemeClr>
                </a:solidFill>
              </a:defRPr>
            </a:lvl2pPr>
            <a:lvl3pPr marL="914254" indent="0">
              <a:buNone/>
              <a:defRPr sz="1600">
                <a:solidFill>
                  <a:schemeClr val="tx1">
                    <a:tint val="75000"/>
                  </a:schemeClr>
                </a:solidFill>
              </a:defRPr>
            </a:lvl3pPr>
            <a:lvl4pPr marL="1371381" indent="0">
              <a:buNone/>
              <a:defRPr sz="1400">
                <a:solidFill>
                  <a:schemeClr val="tx1">
                    <a:tint val="75000"/>
                  </a:schemeClr>
                </a:solidFill>
              </a:defRPr>
            </a:lvl4pPr>
            <a:lvl5pPr marL="1828507" indent="0">
              <a:buNone/>
              <a:defRPr sz="1400">
                <a:solidFill>
                  <a:schemeClr val="tx1">
                    <a:tint val="75000"/>
                  </a:schemeClr>
                </a:solidFill>
              </a:defRPr>
            </a:lvl5pPr>
            <a:lvl6pPr marL="2285634" indent="0">
              <a:buNone/>
              <a:defRPr sz="1400">
                <a:solidFill>
                  <a:schemeClr val="tx1">
                    <a:tint val="75000"/>
                  </a:schemeClr>
                </a:solidFill>
              </a:defRPr>
            </a:lvl6pPr>
            <a:lvl7pPr marL="2742761" indent="0">
              <a:buNone/>
              <a:defRPr sz="1400">
                <a:solidFill>
                  <a:schemeClr val="tx1">
                    <a:tint val="75000"/>
                  </a:schemeClr>
                </a:solidFill>
              </a:defRPr>
            </a:lvl7pPr>
            <a:lvl8pPr marL="3199888" indent="0">
              <a:buNone/>
              <a:defRPr sz="1400">
                <a:solidFill>
                  <a:schemeClr val="tx1">
                    <a:tint val="75000"/>
                  </a:schemeClr>
                </a:solidFill>
              </a:defRPr>
            </a:lvl8pPr>
            <a:lvl9pPr marL="365701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5E0C2-2D62-4792-9886-2CB46FF50EBB}" type="datetimeFigureOut">
              <a:rPr lang="en-US" smtClean="0"/>
              <a:pPr/>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95E0C2-2D62-4792-9886-2CB46FF50EBB}" type="datetimeFigureOut">
              <a:rPr lang="en-US" smtClean="0"/>
              <a:pPr/>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5E0C2-2D62-4792-9886-2CB46FF50EBB}" type="datetimeFigureOut">
              <a:rPr lang="en-US" smtClean="0"/>
              <a:pPr/>
              <a:t>3/4/15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5E0C2-2D62-4792-9886-2CB46FF50EBB}" type="datetimeFigureOut">
              <a:rPr lang="en-US" smtClean="0"/>
              <a:pPr/>
              <a:t>3/4/15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5E0C2-2D62-4792-9886-2CB46FF50EBB}" type="datetimeFigureOut">
              <a:rPr lang="en-US" smtClean="0"/>
              <a:pPr/>
              <a:t>3/4/15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5E0C2-2D62-4792-9886-2CB46FF50EBB}" type="datetimeFigureOut">
              <a:rPr lang="en-US" smtClean="0"/>
              <a:pPr/>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27" indent="0">
              <a:buNone/>
              <a:defRPr sz="2800"/>
            </a:lvl2pPr>
            <a:lvl3pPr marL="914254" indent="0">
              <a:buNone/>
              <a:defRPr sz="2400"/>
            </a:lvl3pPr>
            <a:lvl4pPr marL="1371381" indent="0">
              <a:buNone/>
              <a:defRPr sz="2000"/>
            </a:lvl4pPr>
            <a:lvl5pPr marL="1828507" indent="0">
              <a:buNone/>
              <a:defRPr sz="2000"/>
            </a:lvl5pPr>
            <a:lvl6pPr marL="2285634" indent="0">
              <a:buNone/>
              <a:defRPr sz="2000"/>
            </a:lvl6pPr>
            <a:lvl7pPr marL="2742761" indent="0">
              <a:buNone/>
              <a:defRPr sz="2000"/>
            </a:lvl7pPr>
            <a:lvl8pPr marL="3199888" indent="0">
              <a:buNone/>
              <a:defRPr sz="2000"/>
            </a:lvl8pPr>
            <a:lvl9pPr marL="3657015"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5E0C2-2D62-4792-9886-2CB46FF50EBB}" type="datetimeFigureOut">
              <a:rPr lang="en-US" smtClean="0"/>
              <a:pPr/>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A9DFD-F06E-4E41-BB2D-6B96924ECD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5" tIns="45713" rIns="91425" bIns="4571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5" tIns="45713" rIns="91425"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25" tIns="45713" rIns="91425" bIns="45713" rtlCol="0" anchor="ctr"/>
          <a:lstStyle>
            <a:lvl1pPr algn="l">
              <a:defRPr sz="1200">
                <a:solidFill>
                  <a:schemeClr val="tx1">
                    <a:tint val="75000"/>
                  </a:schemeClr>
                </a:solidFill>
              </a:defRPr>
            </a:lvl1pPr>
          </a:lstStyle>
          <a:p>
            <a:fld id="{1C95E0C2-2D62-4792-9886-2CB46FF50EBB}" type="datetimeFigureOut">
              <a:rPr lang="en-US" smtClean="0"/>
              <a:pPr/>
              <a:t>3/4/15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5" tIns="45713" rIns="91425" bIns="45713"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25" tIns="45713" rIns="91425" bIns="45713" rtlCol="0" anchor="ctr"/>
          <a:lstStyle>
            <a:lvl1pPr algn="r">
              <a:defRPr sz="1200">
                <a:solidFill>
                  <a:schemeClr val="tx1">
                    <a:tint val="75000"/>
                  </a:schemeClr>
                </a:solidFill>
              </a:defRPr>
            </a:lvl1pPr>
          </a:lstStyle>
          <a:p>
            <a:fld id="{336A9DFD-F06E-4E41-BB2D-6B96924ECD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54" rtl="0" eaLnBrk="1" latinLnBrk="0" hangingPunct="1">
        <a:spcBef>
          <a:spcPct val="0"/>
        </a:spcBef>
        <a:buNone/>
        <a:defRPr sz="4400" kern="1200">
          <a:solidFill>
            <a:schemeClr val="tx1"/>
          </a:solidFill>
          <a:latin typeface="+mj-lt"/>
          <a:ea typeface="+mj-ea"/>
          <a:cs typeface="+mj-cs"/>
        </a:defRPr>
      </a:lvl1pPr>
    </p:titleStyle>
    <p:bodyStyle>
      <a:lvl1pPr marL="342845" indent="-342845" algn="l" defTabSz="91425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31" indent="-285704" algn="l" defTabSz="91425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17" indent="-228563" algn="l" defTabSz="91425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44" indent="-228563"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71" indent="-228563"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198" indent="-228563"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5" indent="-228563"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51" indent="-228563"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8" indent="-228563"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54" rtl="0" eaLnBrk="1" latinLnBrk="0" hangingPunct="1">
        <a:defRPr sz="1800" kern="1200">
          <a:solidFill>
            <a:schemeClr val="tx1"/>
          </a:solidFill>
          <a:latin typeface="+mn-lt"/>
          <a:ea typeface="+mn-ea"/>
          <a:cs typeface="+mn-cs"/>
        </a:defRPr>
      </a:lvl1pPr>
      <a:lvl2pPr marL="457127" algn="l" defTabSz="914254" rtl="0" eaLnBrk="1" latinLnBrk="0" hangingPunct="1">
        <a:defRPr sz="1800" kern="1200">
          <a:solidFill>
            <a:schemeClr val="tx1"/>
          </a:solidFill>
          <a:latin typeface="+mn-lt"/>
          <a:ea typeface="+mn-ea"/>
          <a:cs typeface="+mn-cs"/>
        </a:defRPr>
      </a:lvl2pPr>
      <a:lvl3pPr marL="914254" algn="l" defTabSz="914254" rtl="0" eaLnBrk="1" latinLnBrk="0" hangingPunct="1">
        <a:defRPr sz="1800" kern="1200">
          <a:solidFill>
            <a:schemeClr val="tx1"/>
          </a:solidFill>
          <a:latin typeface="+mn-lt"/>
          <a:ea typeface="+mn-ea"/>
          <a:cs typeface="+mn-cs"/>
        </a:defRPr>
      </a:lvl3pPr>
      <a:lvl4pPr marL="1371381" algn="l" defTabSz="914254" rtl="0" eaLnBrk="1" latinLnBrk="0" hangingPunct="1">
        <a:defRPr sz="1800" kern="1200">
          <a:solidFill>
            <a:schemeClr val="tx1"/>
          </a:solidFill>
          <a:latin typeface="+mn-lt"/>
          <a:ea typeface="+mn-ea"/>
          <a:cs typeface="+mn-cs"/>
        </a:defRPr>
      </a:lvl4pPr>
      <a:lvl5pPr marL="1828507" algn="l" defTabSz="914254" rtl="0" eaLnBrk="1" latinLnBrk="0" hangingPunct="1">
        <a:defRPr sz="1800" kern="1200">
          <a:solidFill>
            <a:schemeClr val="tx1"/>
          </a:solidFill>
          <a:latin typeface="+mn-lt"/>
          <a:ea typeface="+mn-ea"/>
          <a:cs typeface="+mn-cs"/>
        </a:defRPr>
      </a:lvl5pPr>
      <a:lvl6pPr marL="2285634" algn="l" defTabSz="914254" rtl="0" eaLnBrk="1" latinLnBrk="0" hangingPunct="1">
        <a:defRPr sz="1800" kern="1200">
          <a:solidFill>
            <a:schemeClr val="tx1"/>
          </a:solidFill>
          <a:latin typeface="+mn-lt"/>
          <a:ea typeface="+mn-ea"/>
          <a:cs typeface="+mn-cs"/>
        </a:defRPr>
      </a:lvl6pPr>
      <a:lvl7pPr marL="2742761" algn="l" defTabSz="914254" rtl="0" eaLnBrk="1" latinLnBrk="0" hangingPunct="1">
        <a:defRPr sz="1800" kern="1200">
          <a:solidFill>
            <a:schemeClr val="tx1"/>
          </a:solidFill>
          <a:latin typeface="+mn-lt"/>
          <a:ea typeface="+mn-ea"/>
          <a:cs typeface="+mn-cs"/>
        </a:defRPr>
      </a:lvl7pPr>
      <a:lvl8pPr marL="3199888" algn="l" defTabSz="914254" rtl="0" eaLnBrk="1" latinLnBrk="0" hangingPunct="1">
        <a:defRPr sz="1800" kern="1200">
          <a:solidFill>
            <a:schemeClr val="tx1"/>
          </a:solidFill>
          <a:latin typeface="+mn-lt"/>
          <a:ea typeface="+mn-ea"/>
          <a:cs typeface="+mn-cs"/>
        </a:defRPr>
      </a:lvl8pPr>
      <a:lvl9pPr marL="3657015" algn="l" defTabSz="9142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8.jpeg"/><Relationship Id="rId20" Type="http://schemas.openxmlformats.org/officeDocument/2006/relationships/image" Target="../media/image19.png"/><Relationship Id="rId21" Type="http://schemas.openxmlformats.org/officeDocument/2006/relationships/image" Target="../media/image20.jpeg"/><Relationship Id="rId10" Type="http://schemas.openxmlformats.org/officeDocument/2006/relationships/image" Target="../media/image9.jpeg"/><Relationship Id="rId11" Type="http://schemas.openxmlformats.org/officeDocument/2006/relationships/image" Target="../media/image10.jpeg"/><Relationship Id="rId12" Type="http://schemas.openxmlformats.org/officeDocument/2006/relationships/image" Target="../media/image11.jpeg"/><Relationship Id="rId13" Type="http://schemas.openxmlformats.org/officeDocument/2006/relationships/image" Target="../media/image12.jpeg"/><Relationship Id="rId14" Type="http://schemas.openxmlformats.org/officeDocument/2006/relationships/image" Target="../media/image13.jpeg"/><Relationship Id="rId15" Type="http://schemas.openxmlformats.org/officeDocument/2006/relationships/image" Target="../media/image14.jpeg"/><Relationship Id="rId16" Type="http://schemas.openxmlformats.org/officeDocument/2006/relationships/image" Target="../media/image15.jpeg"/><Relationship Id="rId17" Type="http://schemas.openxmlformats.org/officeDocument/2006/relationships/image" Target="../media/image16.jpeg"/><Relationship Id="rId18" Type="http://schemas.openxmlformats.org/officeDocument/2006/relationships/image" Target="../media/image17.jpeg"/><Relationship Id="rId19" Type="http://schemas.openxmlformats.org/officeDocument/2006/relationships/image" Target="../media/image18.jpeg"/><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6111875" y="3905250"/>
            <a:ext cx="2825750" cy="265112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9047" tIns="9523" rIns="19047" bIns="9523" rtlCol="0" anchor="ctr"/>
          <a:lstStyle/>
          <a:p>
            <a:pPr algn="ctr"/>
            <a:endParaRPr lang="en-US"/>
          </a:p>
        </p:txBody>
      </p:sp>
      <p:sp>
        <p:nvSpPr>
          <p:cNvPr id="2" name="Title 1"/>
          <p:cNvSpPr>
            <a:spLocks noGrp="1"/>
          </p:cNvSpPr>
          <p:nvPr>
            <p:ph type="ctrTitle"/>
          </p:nvPr>
        </p:nvSpPr>
        <p:spPr>
          <a:xfrm>
            <a:off x="688975" y="95250"/>
            <a:ext cx="7772400" cy="428625"/>
          </a:xfrm>
        </p:spPr>
        <p:txBody>
          <a:bodyPr>
            <a:normAutofit/>
          </a:bodyPr>
          <a:lstStyle/>
          <a:p>
            <a:r>
              <a:rPr lang="en-US" sz="1500" b="1" dirty="0"/>
              <a:t>Using RTOP </a:t>
            </a:r>
            <a:r>
              <a:rPr lang="en-US" sz="1500" b="1" dirty="0"/>
              <a:t>and </a:t>
            </a:r>
            <a:r>
              <a:rPr lang="en-US" sz="1500" b="1" dirty="0"/>
              <a:t>Other Reformed Tools </a:t>
            </a:r>
            <a:r>
              <a:rPr lang="en-US" sz="1500" b="1" dirty="0"/>
              <a:t>to Build and Strengthen My </a:t>
            </a:r>
            <a:r>
              <a:rPr lang="en-US" sz="1500" b="1" dirty="0"/>
              <a:t>Teaching </a:t>
            </a:r>
            <a:endParaRPr lang="en-US" sz="1500" dirty="0"/>
          </a:p>
        </p:txBody>
      </p:sp>
      <p:pic>
        <p:nvPicPr>
          <p:cNvPr id="11266" name="Picture 2" descr="http://collegerelations.buffalostate.edu/sites/collegerelations.buffalostate.edu/files/uploads/Images/Logos%20Print/2.%20Crest%20Logo%20Stacked_CG9.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8033790" y="155750"/>
            <a:ext cx="491085" cy="558625"/>
          </a:xfrm>
          <a:prstGeom prst="rect">
            <a:avLst/>
          </a:prstGeom>
          <a:noFill/>
        </p:spPr>
      </p:pic>
      <p:sp>
        <p:nvSpPr>
          <p:cNvPr id="5" name="Title 1"/>
          <p:cNvSpPr txBox="1">
            <a:spLocks/>
          </p:cNvSpPr>
          <p:nvPr/>
        </p:nvSpPr>
        <p:spPr>
          <a:xfrm>
            <a:off x="688975" y="396875"/>
            <a:ext cx="7772400" cy="666750"/>
          </a:xfrm>
          <a:prstGeom prst="rect">
            <a:avLst/>
          </a:prstGeom>
        </p:spPr>
        <p:txBody>
          <a:bodyPr vert="horz" lIns="91425" tIns="45713" rIns="91425" bIns="45713" rtlCol="0" anchor="ctr">
            <a:normAutofit/>
          </a:bodyPr>
          <a:lstStyle/>
          <a:p>
            <a:pPr algn="ctr">
              <a:spcBef>
                <a:spcPct val="0"/>
              </a:spcBef>
              <a:defRPr/>
            </a:pPr>
            <a:r>
              <a:rPr lang="en-US" sz="1000" i="1" dirty="0">
                <a:ea typeface="+mj-ea"/>
                <a:cs typeface="+mj-cs"/>
              </a:rPr>
              <a:t>Griffin Harmon, Christian Brothers Academy, Syracuse, NY 13214; gharmon@cbasyracuse.org</a:t>
            </a:r>
          </a:p>
          <a:p>
            <a:pPr lvl="0" algn="ctr">
              <a:spcBef>
                <a:spcPct val="0"/>
              </a:spcBef>
            </a:pPr>
            <a:r>
              <a:rPr lang="en-US" sz="1000" i="1" dirty="0"/>
              <a:t>Kathleen Falconer, Dan </a:t>
            </a:r>
            <a:r>
              <a:rPr lang="en-US" sz="1000" i="1" dirty="0" err="1"/>
              <a:t>MacIsaac</a:t>
            </a:r>
            <a:r>
              <a:rPr lang="en-US" sz="1000" i="1" dirty="0"/>
              <a:t>, Buffalo State College</a:t>
            </a:r>
            <a:endParaRPr lang="en-US" sz="1000" i="1" dirty="0">
              <a:ea typeface="+mj-ea"/>
              <a:cs typeface="+mj-cs"/>
            </a:endParaRPr>
          </a:p>
          <a:p>
            <a:pPr algn="ctr">
              <a:spcBef>
                <a:spcPct val="0"/>
              </a:spcBef>
              <a:defRPr/>
            </a:pPr>
            <a:endParaRPr lang="en-US" sz="1000" dirty="0">
              <a:latin typeface="+mj-lt"/>
              <a:ea typeface="+mj-ea"/>
              <a:cs typeface="+mj-cs"/>
            </a:endParaRPr>
          </a:p>
          <a:p>
            <a:pPr algn="ctr">
              <a:spcBef>
                <a:spcPct val="0"/>
              </a:spcBef>
              <a:defRPr/>
            </a:pPr>
            <a:endParaRPr lang="en-US" sz="1000" dirty="0">
              <a:latin typeface="+mj-lt"/>
              <a:ea typeface="+mj-ea"/>
              <a:cs typeface="+mj-cs"/>
            </a:endParaRPr>
          </a:p>
        </p:txBody>
      </p:sp>
      <p:pic>
        <p:nvPicPr>
          <p:cNvPr id="11268" name="Picture 4" descr="http://physicsed.buffalostate.edu/images/PTP_Big.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39750" y="142875"/>
            <a:ext cx="491211" cy="381000"/>
          </a:xfrm>
          <a:prstGeom prst="rect">
            <a:avLst/>
          </a:prstGeom>
          <a:noFill/>
        </p:spPr>
      </p:pic>
      <p:sp>
        <p:nvSpPr>
          <p:cNvPr id="57" name="Rectangle 56"/>
          <p:cNvSpPr/>
          <p:nvPr/>
        </p:nvSpPr>
        <p:spPr>
          <a:xfrm>
            <a:off x="238125" y="811291"/>
            <a:ext cx="2809875" cy="393533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9047" tIns="9523" rIns="19047" bIns="9523" rtlCol="0" anchor="ctr"/>
          <a:lstStyle/>
          <a:p>
            <a:pPr algn="ctr"/>
            <a:endParaRPr lang="en-US"/>
          </a:p>
        </p:txBody>
      </p:sp>
      <p:sp>
        <p:nvSpPr>
          <p:cNvPr id="8" name="TextBox 7"/>
          <p:cNvSpPr txBox="1"/>
          <p:nvPr/>
        </p:nvSpPr>
        <p:spPr>
          <a:xfrm>
            <a:off x="285750" y="1827292"/>
            <a:ext cx="2714625" cy="160300"/>
          </a:xfrm>
          <a:prstGeom prst="rect">
            <a:avLst/>
          </a:prstGeom>
          <a:solidFill>
            <a:srgbClr val="E06B0A"/>
          </a:solidFill>
        </p:spPr>
        <p:txBody>
          <a:bodyPr wrap="square" lIns="19047" tIns="9523" rIns="19047" bIns="9523" rtlCol="0" anchor="ctr" anchorCtr="0">
            <a:spAutoFit/>
          </a:bodyPr>
          <a:lstStyle/>
          <a:p>
            <a:r>
              <a:rPr lang="en-US" sz="900" b="1" dirty="0">
                <a:solidFill>
                  <a:schemeClr val="bg1"/>
                </a:solidFill>
              </a:rPr>
              <a:t>BACKGROUND</a:t>
            </a:r>
            <a:endParaRPr lang="en-US" sz="900" b="1" dirty="0">
              <a:solidFill>
                <a:schemeClr val="bg1"/>
              </a:solidFill>
            </a:endParaRPr>
          </a:p>
        </p:txBody>
      </p:sp>
      <p:sp>
        <p:nvSpPr>
          <p:cNvPr id="9" name="TextBox 8"/>
          <p:cNvSpPr txBox="1"/>
          <p:nvPr/>
        </p:nvSpPr>
        <p:spPr>
          <a:xfrm>
            <a:off x="285750" y="2026504"/>
            <a:ext cx="2698750" cy="1219560"/>
          </a:xfrm>
          <a:prstGeom prst="rect">
            <a:avLst/>
          </a:prstGeom>
          <a:noFill/>
        </p:spPr>
        <p:txBody>
          <a:bodyPr wrap="square" lIns="19047" tIns="9523" rIns="19047" bIns="9523" rtlCol="0">
            <a:spAutoFit/>
          </a:bodyPr>
          <a:lstStyle/>
          <a:p>
            <a:r>
              <a:rPr lang="en-US" sz="600" dirty="0"/>
              <a:t>I graduated from SUNY Buffalo State College in the spring of 2007 with a BS in Physics.  I began my undergraduate degree at Buffalo State as a physics </a:t>
            </a:r>
            <a:r>
              <a:rPr lang="en-US" sz="600" dirty="0"/>
              <a:t>e</a:t>
            </a:r>
            <a:r>
              <a:rPr lang="en-US" sz="600" dirty="0"/>
              <a:t>ducation major, but switched to straight physics when I became involved in condensed matter research.  I went on to Syracuse University’s physics PhD program, where I studied for one year.</a:t>
            </a:r>
          </a:p>
          <a:p>
            <a:endParaRPr lang="en-US" sz="600" dirty="0"/>
          </a:p>
          <a:p>
            <a:r>
              <a:rPr lang="en-US" sz="600" dirty="0"/>
              <a:t>In the summer of 2008 I took a full time teaching position at Christian Brothers Academy (CBA) in Syracuse, NY.  I was immediately thrown into teaching general physics, honors physics, advanced placement physics, and honors chemistry with little experience in classroom instruction.  Ultimately, I had a successful first year and have been building a strong physics program at CBA Syracuse ever since.</a:t>
            </a:r>
          </a:p>
          <a:p>
            <a:endParaRPr lang="en-US" sz="600" dirty="0"/>
          </a:p>
          <a:p>
            <a:r>
              <a:rPr lang="en-US" sz="600" dirty="0"/>
              <a:t>Currently I am teaching full time and am enrolled in Buffalo State College’s Physics Education </a:t>
            </a:r>
            <a:r>
              <a:rPr lang="en-US" sz="600" dirty="0" err="1"/>
              <a:t>M.S.Ed</a:t>
            </a:r>
            <a:r>
              <a:rPr lang="en-US" sz="600" dirty="0"/>
              <a:t> program.  I expect to finish my degree in the spring of 2014.</a:t>
            </a:r>
          </a:p>
        </p:txBody>
      </p:sp>
      <p:sp>
        <p:nvSpPr>
          <p:cNvPr id="13" name="TextBox 12"/>
          <p:cNvSpPr txBox="1"/>
          <p:nvPr/>
        </p:nvSpPr>
        <p:spPr>
          <a:xfrm>
            <a:off x="285750" y="857211"/>
            <a:ext cx="2714625" cy="160300"/>
          </a:xfrm>
          <a:prstGeom prst="rect">
            <a:avLst/>
          </a:prstGeom>
          <a:solidFill>
            <a:srgbClr val="E06B0A"/>
          </a:solidFill>
        </p:spPr>
        <p:txBody>
          <a:bodyPr wrap="square" lIns="19047" tIns="9523" rIns="19047" bIns="9523" rtlCol="0" anchor="ctr" anchorCtr="0">
            <a:spAutoFit/>
          </a:bodyPr>
          <a:lstStyle/>
          <a:p>
            <a:r>
              <a:rPr lang="en-US" sz="900" b="1" dirty="0">
                <a:solidFill>
                  <a:schemeClr val="bg1"/>
                </a:solidFill>
              </a:rPr>
              <a:t>INTRODUCTION</a:t>
            </a:r>
            <a:endParaRPr lang="en-US" sz="900" b="1" dirty="0">
              <a:solidFill>
                <a:schemeClr val="bg1"/>
              </a:solidFill>
            </a:endParaRPr>
          </a:p>
        </p:txBody>
      </p:sp>
      <p:sp>
        <p:nvSpPr>
          <p:cNvPr id="14" name="TextBox 13"/>
          <p:cNvSpPr txBox="1"/>
          <p:nvPr/>
        </p:nvSpPr>
        <p:spPr>
          <a:xfrm>
            <a:off x="285750" y="1046056"/>
            <a:ext cx="2698750" cy="665563"/>
          </a:xfrm>
          <a:prstGeom prst="rect">
            <a:avLst/>
          </a:prstGeom>
          <a:noFill/>
        </p:spPr>
        <p:txBody>
          <a:bodyPr wrap="square" lIns="19047" tIns="9523" rIns="19047" bIns="9523" rtlCol="0">
            <a:spAutoFit/>
          </a:bodyPr>
          <a:lstStyle/>
          <a:p>
            <a:r>
              <a:rPr lang="en-US" sz="600" dirty="0"/>
              <a:t>As a nontraditional teacher candidate, the Robert </a:t>
            </a:r>
            <a:r>
              <a:rPr lang="en-US" sz="600" dirty="0" err="1"/>
              <a:t>Noyce</a:t>
            </a:r>
            <a:r>
              <a:rPr lang="en-US" sz="600" dirty="0"/>
              <a:t> Teacher Scholarship Program has provided me with the opportunity to receive my masters in physics education at SUNY Buffalo State College. My involvement in physics education at Buffalo State has been an </a:t>
            </a:r>
            <a:r>
              <a:rPr lang="en-US" sz="600" dirty="0"/>
              <a:t>amazing </a:t>
            </a:r>
            <a:r>
              <a:rPr lang="en-US" sz="600" dirty="0"/>
              <a:t>experience. </a:t>
            </a:r>
            <a:r>
              <a:rPr lang="en-US" sz="600" dirty="0"/>
              <a:t> Through Buffalo State, I have been introduced to a wide range of educational tools that have greatly strengthened my ability to teach physics.  Through this poster I intend to share some of the tools I have picked up from Buffalo State and have found to be the most beneficial to my teaching experience.</a:t>
            </a:r>
          </a:p>
        </p:txBody>
      </p:sp>
      <p:sp>
        <p:nvSpPr>
          <p:cNvPr id="18" name="TextBox 17"/>
          <p:cNvSpPr txBox="1"/>
          <p:nvPr/>
        </p:nvSpPr>
        <p:spPr>
          <a:xfrm>
            <a:off x="285750" y="3351292"/>
            <a:ext cx="2714625" cy="160300"/>
          </a:xfrm>
          <a:prstGeom prst="rect">
            <a:avLst/>
          </a:prstGeom>
          <a:solidFill>
            <a:srgbClr val="E06B0A"/>
          </a:solidFill>
        </p:spPr>
        <p:txBody>
          <a:bodyPr wrap="square" lIns="19047" tIns="9523" rIns="19047" bIns="9523" rtlCol="0" anchor="ctr" anchorCtr="0">
            <a:spAutoFit/>
          </a:bodyPr>
          <a:lstStyle/>
          <a:p>
            <a:r>
              <a:rPr lang="en-US" sz="900" b="1" dirty="0">
                <a:solidFill>
                  <a:schemeClr val="bg1"/>
                </a:solidFill>
              </a:rPr>
              <a:t>CBA SYRACUSE</a:t>
            </a:r>
            <a:endParaRPr lang="en-US" sz="900" b="1" dirty="0">
              <a:solidFill>
                <a:schemeClr val="bg1"/>
              </a:solidFill>
            </a:endParaRPr>
          </a:p>
        </p:txBody>
      </p:sp>
      <p:sp>
        <p:nvSpPr>
          <p:cNvPr id="19" name="TextBox 18"/>
          <p:cNvSpPr txBox="1"/>
          <p:nvPr/>
        </p:nvSpPr>
        <p:spPr>
          <a:xfrm>
            <a:off x="285750" y="3542567"/>
            <a:ext cx="2698750" cy="1311893"/>
          </a:xfrm>
          <a:prstGeom prst="rect">
            <a:avLst/>
          </a:prstGeom>
          <a:noFill/>
        </p:spPr>
        <p:txBody>
          <a:bodyPr wrap="square" lIns="19047" tIns="9523" rIns="19047" bIns="9523" rtlCol="0">
            <a:spAutoFit/>
          </a:bodyPr>
          <a:lstStyle/>
          <a:p>
            <a:r>
              <a:rPr lang="en-US" sz="600" dirty="0"/>
              <a:t>CBA Syracuse’s students come from all over central New York, from a wide range of socioeconomic backgrounds. While we do serve a good number of students from affluent families, a large percentage of our students receive need based financial aid.  Most students come into CBA as 7</a:t>
            </a:r>
            <a:r>
              <a:rPr lang="en-US" sz="600" baseline="30000" dirty="0"/>
              <a:t>th</a:t>
            </a:r>
            <a:r>
              <a:rPr lang="en-US" sz="600" dirty="0"/>
              <a:t> graders but over the last few years, due to a variety of reasons, we have had a large number of students coming in to 9</a:t>
            </a:r>
            <a:r>
              <a:rPr lang="en-US" sz="600" baseline="30000" dirty="0"/>
              <a:t>th</a:t>
            </a:r>
            <a:r>
              <a:rPr lang="en-US" sz="600" dirty="0"/>
              <a:t> and 10</a:t>
            </a:r>
            <a:r>
              <a:rPr lang="en-US" sz="600" baseline="30000" dirty="0"/>
              <a:t>th</a:t>
            </a:r>
            <a:r>
              <a:rPr lang="en-US" sz="600" dirty="0"/>
              <a:t> grade.   Because of the large net CBA Syracuse casts, incoming students’ science backgrounds vary greatly.  </a:t>
            </a:r>
          </a:p>
          <a:p>
            <a:endParaRPr lang="en-US" sz="600" dirty="0"/>
          </a:p>
          <a:p>
            <a:r>
              <a:rPr lang="en-US" sz="600" dirty="0"/>
              <a:t>As a </a:t>
            </a:r>
            <a:r>
              <a:rPr lang="en-US" sz="600" dirty="0" err="1"/>
              <a:t>Noyce</a:t>
            </a:r>
            <a:r>
              <a:rPr lang="en-US" sz="600" dirty="0"/>
              <a:t> Scholar I am charged with getting high need students interested and skilled in the sciences. CBA Syracuse has provided me that opportunity.  As a rule, teachers  at CBA </a:t>
            </a:r>
            <a:r>
              <a:rPr lang="en-US" sz="600" dirty="0"/>
              <a:t>S</a:t>
            </a:r>
            <a:r>
              <a:rPr lang="en-US" sz="600" dirty="0"/>
              <a:t>yracuse are not made aware of a students’ need  situations, other than what individual students are willing to share.   Over the last five years I have had a good deal of high need students go on to study science and engineering at college level.  </a:t>
            </a:r>
          </a:p>
        </p:txBody>
      </p:sp>
      <p:sp>
        <p:nvSpPr>
          <p:cNvPr id="20" name="TextBox 19"/>
          <p:cNvSpPr txBox="1"/>
          <p:nvPr/>
        </p:nvSpPr>
        <p:spPr>
          <a:xfrm>
            <a:off x="3175000" y="810516"/>
            <a:ext cx="5683250" cy="160300"/>
          </a:xfrm>
          <a:prstGeom prst="rect">
            <a:avLst/>
          </a:prstGeom>
          <a:solidFill>
            <a:srgbClr val="E06B0A"/>
          </a:solidFill>
        </p:spPr>
        <p:txBody>
          <a:bodyPr wrap="square" lIns="19047" tIns="9523" rIns="19047" bIns="9523" rtlCol="0" anchor="ctr" anchorCtr="0">
            <a:spAutoFit/>
          </a:bodyPr>
          <a:lstStyle/>
          <a:p>
            <a:r>
              <a:rPr lang="en-US" sz="900" b="1" dirty="0">
                <a:solidFill>
                  <a:schemeClr val="bg1"/>
                </a:solidFill>
              </a:rPr>
              <a:t>EDUCATIONAL TOOLS</a:t>
            </a:r>
            <a:endParaRPr lang="en-US" sz="900" b="1" dirty="0">
              <a:solidFill>
                <a:schemeClr val="bg1"/>
              </a:solidFill>
            </a:endParaRPr>
          </a:p>
        </p:txBody>
      </p:sp>
      <p:sp>
        <p:nvSpPr>
          <p:cNvPr id="21" name="TextBox 20"/>
          <p:cNvSpPr txBox="1"/>
          <p:nvPr/>
        </p:nvSpPr>
        <p:spPr>
          <a:xfrm>
            <a:off x="3159125" y="1016116"/>
            <a:ext cx="3683000" cy="147476"/>
          </a:xfrm>
          <a:prstGeom prst="rect">
            <a:avLst/>
          </a:prstGeom>
          <a:noFill/>
        </p:spPr>
        <p:txBody>
          <a:bodyPr wrap="square" lIns="19047" tIns="9523" rIns="19047" bIns="9523" rtlCol="0">
            <a:spAutoFit/>
          </a:bodyPr>
          <a:lstStyle/>
          <a:p>
            <a:r>
              <a:rPr lang="en-US" sz="800" b="1" dirty="0"/>
              <a:t>Reformed Teaching Observation Protocol (RTOP)</a:t>
            </a:r>
            <a:endParaRPr lang="en-US" sz="800" b="1" dirty="0"/>
          </a:p>
        </p:txBody>
      </p:sp>
      <p:sp>
        <p:nvSpPr>
          <p:cNvPr id="22" name="TextBox 21"/>
          <p:cNvSpPr txBox="1"/>
          <p:nvPr/>
        </p:nvSpPr>
        <p:spPr>
          <a:xfrm>
            <a:off x="3302000" y="1136394"/>
            <a:ext cx="5556250" cy="203898"/>
          </a:xfrm>
          <a:prstGeom prst="rect">
            <a:avLst/>
          </a:prstGeom>
          <a:noFill/>
        </p:spPr>
        <p:txBody>
          <a:bodyPr wrap="square" lIns="19047" tIns="9523" rIns="19047" bIns="9523" rtlCol="0">
            <a:spAutoFit/>
          </a:bodyPr>
          <a:lstStyle/>
          <a:p>
            <a:r>
              <a:rPr lang="en-US" sz="600" dirty="0"/>
              <a:t>I have been observed numerous times with the RTOP.  The feedback I have received from being observed has been extremely valuable.   Most importantly, RTOP has helped me develop the way I interact with students.  RTOP looks closely at classroom culture, specifically  in the area communication.   It is easy to see where improvement is needed.  </a:t>
            </a:r>
            <a:endParaRPr lang="en-US" sz="600" dirty="0"/>
          </a:p>
        </p:txBody>
      </p:sp>
      <p:grpSp>
        <p:nvGrpSpPr>
          <p:cNvPr id="61" name="Group 60"/>
          <p:cNvGrpSpPr/>
          <p:nvPr/>
        </p:nvGrpSpPr>
        <p:grpSpPr>
          <a:xfrm>
            <a:off x="3191114" y="1366917"/>
            <a:ext cx="5619511" cy="1328152"/>
            <a:chOff x="15317345" y="7315200"/>
            <a:chExt cx="26973655" cy="6375131"/>
          </a:xfrm>
        </p:grpSpPr>
        <p:pic>
          <p:nvPicPr>
            <p:cNvPr id="27" name="Picture 26" descr="New Doc 10_Page_1.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5317345" y="7315200"/>
              <a:ext cx="3808855" cy="5237924"/>
            </a:xfrm>
            <a:prstGeom prst="rect">
              <a:avLst/>
            </a:prstGeom>
          </p:spPr>
        </p:pic>
        <p:pic>
          <p:nvPicPr>
            <p:cNvPr id="28" name="Picture 27" descr="New Doc 10_Page_2.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9889345" y="7315200"/>
              <a:ext cx="3808855" cy="5236840"/>
            </a:xfrm>
            <a:prstGeom prst="rect">
              <a:avLst/>
            </a:prstGeom>
          </p:spPr>
        </p:pic>
        <p:pic>
          <p:nvPicPr>
            <p:cNvPr id="29" name="Picture 28" descr="New Doc 10_Page_3.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24537454" y="7315200"/>
              <a:ext cx="3808946" cy="5238065"/>
            </a:xfrm>
            <a:prstGeom prst="rect">
              <a:avLst/>
            </a:prstGeom>
          </p:spPr>
        </p:pic>
        <p:pic>
          <p:nvPicPr>
            <p:cNvPr id="30" name="Picture 29" descr="New Doc 10_Page_4.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9185984" y="7315200"/>
              <a:ext cx="3808616" cy="5238211"/>
            </a:xfrm>
            <a:prstGeom prst="rect">
              <a:avLst/>
            </a:prstGeom>
          </p:spPr>
        </p:pic>
        <p:pic>
          <p:nvPicPr>
            <p:cNvPr id="31" name="Picture 30" descr="New Doc 10_Page_5.jpg"/>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8481000" y="7336161"/>
              <a:ext cx="3810000" cy="5236839"/>
            </a:xfrm>
            <a:prstGeom prst="rect">
              <a:avLst/>
            </a:prstGeom>
          </p:spPr>
        </p:pic>
        <p:pic>
          <p:nvPicPr>
            <p:cNvPr id="32" name="Picture 31" descr="New Doc 10_Page_6.jpg"/>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3757984" y="7334789"/>
              <a:ext cx="3808616" cy="5238211"/>
            </a:xfrm>
            <a:prstGeom prst="rect">
              <a:avLst/>
            </a:prstGeom>
          </p:spPr>
        </p:pic>
        <p:sp>
          <p:nvSpPr>
            <p:cNvPr id="36" name="TextBox 35"/>
            <p:cNvSpPr txBox="1"/>
            <p:nvPr/>
          </p:nvSpPr>
          <p:spPr>
            <a:xfrm>
              <a:off x="17068798" y="12801601"/>
              <a:ext cx="4038600" cy="812530"/>
            </a:xfrm>
            <a:prstGeom prst="rect">
              <a:avLst/>
            </a:prstGeom>
            <a:noFill/>
          </p:spPr>
          <p:txBody>
            <a:bodyPr wrap="square" rtlCol="0">
              <a:spAutoFit/>
            </a:bodyPr>
            <a:lstStyle/>
            <a:p>
              <a:r>
                <a:rPr lang="en-US" sz="500" dirty="0"/>
                <a:t>Improvement Needed</a:t>
              </a:r>
              <a:endParaRPr lang="en-US" sz="500" dirty="0"/>
            </a:p>
          </p:txBody>
        </p:sp>
        <p:cxnSp>
          <p:nvCxnSpPr>
            <p:cNvPr id="38" name="Straight Arrow Connector 37"/>
            <p:cNvCxnSpPr/>
            <p:nvPr/>
          </p:nvCxnSpPr>
          <p:spPr>
            <a:xfrm flipV="1">
              <a:off x="20040600" y="11222361"/>
              <a:ext cx="685800" cy="1807839"/>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1945598" y="12801601"/>
              <a:ext cx="3505200" cy="812530"/>
            </a:xfrm>
            <a:prstGeom prst="rect">
              <a:avLst/>
            </a:prstGeom>
            <a:noFill/>
          </p:spPr>
          <p:txBody>
            <a:bodyPr wrap="square" rtlCol="0">
              <a:spAutoFit/>
            </a:bodyPr>
            <a:lstStyle/>
            <a:p>
              <a:r>
                <a:rPr lang="en-US" sz="500" dirty="0"/>
                <a:t>Communication</a:t>
              </a:r>
              <a:endParaRPr lang="en-US" sz="500" dirty="0"/>
            </a:p>
          </p:txBody>
        </p:sp>
        <p:cxnSp>
          <p:nvCxnSpPr>
            <p:cNvPr id="44" name="Straight Arrow Connector 43"/>
            <p:cNvCxnSpPr/>
            <p:nvPr/>
          </p:nvCxnSpPr>
          <p:spPr>
            <a:xfrm flipV="1">
              <a:off x="24079200" y="9088762"/>
              <a:ext cx="1066800" cy="3941438"/>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4289999" y="12877801"/>
              <a:ext cx="4191000" cy="812530"/>
            </a:xfrm>
            <a:prstGeom prst="rect">
              <a:avLst/>
            </a:prstGeom>
            <a:noFill/>
          </p:spPr>
          <p:txBody>
            <a:bodyPr wrap="square" rtlCol="0">
              <a:spAutoFit/>
            </a:bodyPr>
            <a:lstStyle/>
            <a:p>
              <a:r>
                <a:rPr lang="en-US" sz="500" dirty="0"/>
                <a:t>Specific Lesson Notes</a:t>
              </a:r>
              <a:endParaRPr lang="en-US" sz="500" dirty="0"/>
            </a:p>
          </p:txBody>
        </p:sp>
        <p:cxnSp>
          <p:nvCxnSpPr>
            <p:cNvPr id="48" name="Straight Arrow Connector 47"/>
            <p:cNvCxnSpPr/>
            <p:nvPr/>
          </p:nvCxnSpPr>
          <p:spPr>
            <a:xfrm flipH="1" flipV="1">
              <a:off x="31165800" y="12212962"/>
              <a:ext cx="2895600" cy="817238"/>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35814000" y="11963400"/>
              <a:ext cx="0" cy="893439"/>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37185600" y="12136762"/>
              <a:ext cx="3276600" cy="893438"/>
            </a:xfrm>
            <a:prstGeom prst="straightConnector1">
              <a:avLst/>
            </a:prstGeom>
            <a:ln>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3190875" y="2700417"/>
            <a:ext cx="3683000" cy="147476"/>
          </a:xfrm>
          <a:prstGeom prst="rect">
            <a:avLst/>
          </a:prstGeom>
          <a:noFill/>
        </p:spPr>
        <p:txBody>
          <a:bodyPr wrap="square" lIns="19047" tIns="9523" rIns="19047" bIns="9523" rtlCol="0">
            <a:spAutoFit/>
          </a:bodyPr>
          <a:lstStyle/>
          <a:p>
            <a:r>
              <a:rPr lang="en-US" sz="800" b="1" dirty="0" err="1"/>
              <a:t>Whiteboarding</a:t>
            </a:r>
            <a:endParaRPr lang="en-US" sz="800" b="1" dirty="0"/>
          </a:p>
        </p:txBody>
      </p:sp>
      <p:sp>
        <p:nvSpPr>
          <p:cNvPr id="63" name="TextBox 62"/>
          <p:cNvSpPr txBox="1"/>
          <p:nvPr/>
        </p:nvSpPr>
        <p:spPr>
          <a:xfrm>
            <a:off x="3333750" y="2827417"/>
            <a:ext cx="5556250" cy="203898"/>
          </a:xfrm>
          <a:prstGeom prst="rect">
            <a:avLst/>
          </a:prstGeom>
          <a:noFill/>
        </p:spPr>
        <p:txBody>
          <a:bodyPr wrap="square" lIns="19047" tIns="9523" rIns="19047" bIns="9523" rtlCol="0">
            <a:spAutoFit/>
          </a:bodyPr>
          <a:lstStyle/>
          <a:p>
            <a:r>
              <a:rPr lang="en-US" sz="600" dirty="0"/>
              <a:t>Student use of whiteboards is central to my physics instruction. Whiteboards provide a fun yet structured outlet for students to share in learning.   Students take ownership of work, leading to greater understanding.  The boards I use were provided with registration in summer courses at Buffalo State College.</a:t>
            </a:r>
            <a:endParaRPr lang="en-US" sz="600" dirty="0"/>
          </a:p>
        </p:txBody>
      </p:sp>
      <p:pic>
        <p:nvPicPr>
          <p:cNvPr id="11269" name="Picture 5" descr="C:\Tumblr Pics\a11IMAG0797.jpg"/>
          <p:cNvPicPr>
            <a:picLocks noChangeAspect="1" noChangeArrowheads="1"/>
          </p:cNvPicPr>
          <p:nvPr/>
        </p:nvPicPr>
        <p:blipFill>
          <a:blip r:embed="rId10" cstate="print">
            <a:extLst>
              <a:ext uri="{28A0092B-C50C-407E-A947-70E740481C1C}">
                <a14:useLocalDpi xmlns:a14="http://schemas.microsoft.com/office/drawing/2010/main"/>
              </a:ext>
            </a:extLst>
          </a:blip>
          <a:srcRect/>
          <a:stretch>
            <a:fillRect/>
          </a:stretch>
        </p:blipFill>
        <p:spPr bwMode="auto">
          <a:xfrm>
            <a:off x="3206750" y="3076441"/>
            <a:ext cx="1003231" cy="714375"/>
          </a:xfrm>
          <a:prstGeom prst="rect">
            <a:avLst/>
          </a:prstGeom>
          <a:noFill/>
        </p:spPr>
      </p:pic>
      <p:pic>
        <p:nvPicPr>
          <p:cNvPr id="11270" name="Picture 6" descr="C:\Tumblr Pics\IMAG1038.jpg"/>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4333875" y="3076441"/>
            <a:ext cx="1047750" cy="719351"/>
          </a:xfrm>
          <a:prstGeom prst="rect">
            <a:avLst/>
          </a:prstGeom>
          <a:noFill/>
        </p:spPr>
      </p:pic>
      <p:pic>
        <p:nvPicPr>
          <p:cNvPr id="11271" name="Picture 7" descr="C:\Tumblr Pics\IMAG1042.jpg"/>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5508625" y="3092316"/>
            <a:ext cx="1111250" cy="702164"/>
          </a:xfrm>
          <a:prstGeom prst="rect">
            <a:avLst/>
          </a:prstGeom>
          <a:noFill/>
        </p:spPr>
      </p:pic>
      <p:pic>
        <p:nvPicPr>
          <p:cNvPr id="67" name="Picture 66" descr="IMAG2422.jpg"/>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a:xfrm>
            <a:off x="7874000" y="3076440"/>
            <a:ext cx="984250" cy="710898"/>
          </a:xfrm>
          <a:prstGeom prst="rect">
            <a:avLst/>
          </a:prstGeom>
        </p:spPr>
      </p:pic>
      <p:pic>
        <p:nvPicPr>
          <p:cNvPr id="68" name="Picture 67" descr="IMAG2423.jpg"/>
          <p:cNvPicPr>
            <a:picLocks noChangeAspect="1"/>
          </p:cNvPicPr>
          <p:nvPr/>
        </p:nvPicPr>
        <p:blipFill>
          <a:blip r:embed="rId14" cstate="print">
            <a:extLst>
              <a:ext uri="{28A0092B-C50C-407E-A947-70E740481C1C}">
                <a14:useLocalDpi xmlns:a14="http://schemas.microsoft.com/office/drawing/2010/main"/>
              </a:ext>
            </a:extLst>
          </a:blip>
          <a:srcRect/>
          <a:stretch>
            <a:fillRect/>
          </a:stretch>
        </p:blipFill>
        <p:spPr>
          <a:xfrm>
            <a:off x="6746875" y="3092316"/>
            <a:ext cx="1022491" cy="698500"/>
          </a:xfrm>
          <a:prstGeom prst="rect">
            <a:avLst/>
          </a:prstGeom>
        </p:spPr>
      </p:pic>
      <p:grpSp>
        <p:nvGrpSpPr>
          <p:cNvPr id="11" name="Group 10"/>
          <p:cNvGrpSpPr/>
          <p:nvPr/>
        </p:nvGrpSpPr>
        <p:grpSpPr>
          <a:xfrm>
            <a:off x="254000" y="4775584"/>
            <a:ext cx="2794000" cy="1812541"/>
            <a:chOff x="1219200" y="22922805"/>
            <a:chExt cx="13411200" cy="8700195"/>
          </a:xfrm>
        </p:grpSpPr>
        <p:sp>
          <p:nvSpPr>
            <p:cNvPr id="69" name="TextBox 68"/>
            <p:cNvSpPr txBox="1"/>
            <p:nvPr/>
          </p:nvSpPr>
          <p:spPr>
            <a:xfrm>
              <a:off x="1219200" y="22922805"/>
              <a:ext cx="5562600" cy="1034131"/>
            </a:xfrm>
            <a:prstGeom prst="rect">
              <a:avLst/>
            </a:prstGeom>
            <a:noFill/>
          </p:spPr>
          <p:txBody>
            <a:bodyPr wrap="square" rtlCol="0">
              <a:spAutoFit/>
            </a:bodyPr>
            <a:lstStyle/>
            <a:p>
              <a:r>
                <a:rPr lang="en-US" sz="800" b="1" dirty="0"/>
                <a:t>Modeling Curriculum</a:t>
              </a:r>
              <a:endParaRPr lang="en-US" sz="800" b="1" dirty="0"/>
            </a:p>
          </p:txBody>
        </p:sp>
        <p:sp>
          <p:nvSpPr>
            <p:cNvPr id="70" name="TextBox 69"/>
            <p:cNvSpPr txBox="1"/>
            <p:nvPr/>
          </p:nvSpPr>
          <p:spPr>
            <a:xfrm>
              <a:off x="1905000" y="23532405"/>
              <a:ext cx="12725400" cy="1772793"/>
            </a:xfrm>
            <a:prstGeom prst="rect">
              <a:avLst/>
            </a:prstGeom>
            <a:noFill/>
          </p:spPr>
          <p:txBody>
            <a:bodyPr wrap="square" rtlCol="0">
              <a:spAutoFit/>
            </a:bodyPr>
            <a:lstStyle/>
            <a:p>
              <a:r>
                <a:rPr lang="en-US" sz="600" dirty="0"/>
                <a:t>In the summer courses PHY620 and PHY622, at Buffalo State, students are walked through the mechanics and electricity and magnetism modeling curricula.  My instruction is based heavily on these curricula.</a:t>
              </a:r>
              <a:endParaRPr lang="en-US" sz="600" dirty="0"/>
            </a:p>
          </p:txBody>
        </p:sp>
        <p:pic>
          <p:nvPicPr>
            <p:cNvPr id="11272" name="Picture 8" descr="U:\Orlando\IMAG2424.jpg"/>
            <p:cNvPicPr>
              <a:picLocks noChangeAspect="1" noChangeArrowheads="1"/>
            </p:cNvPicPr>
            <p:nvPr/>
          </p:nvPicPr>
          <p:blipFill>
            <a:blip r:embed="rId15" cstate="print">
              <a:extLst>
                <a:ext uri="{28A0092B-C50C-407E-A947-70E740481C1C}">
                  <a14:useLocalDpi xmlns:a14="http://schemas.microsoft.com/office/drawing/2010/main"/>
                </a:ext>
              </a:extLst>
            </a:blip>
            <a:srcRect/>
            <a:stretch>
              <a:fillRect/>
            </a:stretch>
          </p:blipFill>
          <p:spPr bwMode="auto">
            <a:xfrm>
              <a:off x="2139563" y="25230044"/>
              <a:ext cx="11340548" cy="6392956"/>
            </a:xfrm>
            <a:prstGeom prst="rect">
              <a:avLst/>
            </a:prstGeom>
            <a:noFill/>
          </p:spPr>
        </p:pic>
      </p:grpSp>
      <p:sp>
        <p:nvSpPr>
          <p:cNvPr id="74" name="TextBox 73"/>
          <p:cNvSpPr txBox="1"/>
          <p:nvPr/>
        </p:nvSpPr>
        <p:spPr>
          <a:xfrm>
            <a:off x="3190875" y="3906917"/>
            <a:ext cx="1619250" cy="147476"/>
          </a:xfrm>
          <a:prstGeom prst="rect">
            <a:avLst/>
          </a:prstGeom>
          <a:noFill/>
        </p:spPr>
        <p:txBody>
          <a:bodyPr wrap="square" lIns="19047" tIns="9523" rIns="19047" bIns="9523" rtlCol="0">
            <a:spAutoFit/>
          </a:bodyPr>
          <a:lstStyle/>
          <a:p>
            <a:r>
              <a:rPr lang="en-US" sz="800" b="1" dirty="0"/>
              <a:t>Reading Logs and Journaling</a:t>
            </a:r>
            <a:endParaRPr lang="en-US" sz="800" b="1" dirty="0"/>
          </a:p>
        </p:txBody>
      </p:sp>
      <p:sp>
        <p:nvSpPr>
          <p:cNvPr id="75" name="TextBox 74"/>
          <p:cNvSpPr txBox="1"/>
          <p:nvPr/>
        </p:nvSpPr>
        <p:spPr>
          <a:xfrm>
            <a:off x="3302000" y="4033916"/>
            <a:ext cx="2540000" cy="573230"/>
          </a:xfrm>
          <a:prstGeom prst="rect">
            <a:avLst/>
          </a:prstGeom>
          <a:noFill/>
        </p:spPr>
        <p:txBody>
          <a:bodyPr wrap="square" lIns="19047" tIns="9523" rIns="19047" bIns="9523" rtlCol="0">
            <a:spAutoFit/>
          </a:bodyPr>
          <a:lstStyle/>
          <a:p>
            <a:r>
              <a:rPr lang="en-US" sz="600" dirty="0"/>
              <a:t>I hesitated using these tools in my classroom at first. However, I have employed them with great benefit to my students.  The use of reading logs has been rolled out across all science courses at CBA.  Journals have provided a form of dialog where students are not afraid to ask me genuine questions.  As an added bonus, the use of journals and reading logs provide science teachers with a way to meet common core requirements.</a:t>
            </a:r>
            <a:endParaRPr lang="en-US" sz="600" dirty="0"/>
          </a:p>
        </p:txBody>
      </p:sp>
      <p:pic>
        <p:nvPicPr>
          <p:cNvPr id="11273" name="Picture 9" descr="U:\Orlando\New Doc 11_Page_1.jpg"/>
          <p:cNvPicPr>
            <a:picLocks noChangeAspect="1" noChangeArrowheads="1"/>
          </p:cNvPicPr>
          <p:nvPr/>
        </p:nvPicPr>
        <p:blipFill>
          <a:blip r:embed="rId16" cstate="print">
            <a:extLst>
              <a:ext uri="{28A0092B-C50C-407E-A947-70E740481C1C}">
                <a14:useLocalDpi xmlns:a14="http://schemas.microsoft.com/office/drawing/2010/main"/>
              </a:ext>
            </a:extLst>
          </a:blip>
          <a:srcRect/>
          <a:stretch>
            <a:fillRect/>
          </a:stretch>
        </p:blipFill>
        <p:spPr bwMode="auto">
          <a:xfrm>
            <a:off x="3206750" y="4607573"/>
            <a:ext cx="1346205" cy="980427"/>
          </a:xfrm>
          <a:prstGeom prst="rect">
            <a:avLst/>
          </a:prstGeom>
          <a:noFill/>
        </p:spPr>
      </p:pic>
      <p:pic>
        <p:nvPicPr>
          <p:cNvPr id="11274" name="Picture 10" descr="U:\Orlando\New Doc 11_Page_2.jpg"/>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3161372" y="5607886"/>
            <a:ext cx="1412875" cy="964364"/>
          </a:xfrm>
          <a:prstGeom prst="rect">
            <a:avLst/>
          </a:prstGeom>
          <a:noFill/>
        </p:spPr>
      </p:pic>
      <p:pic>
        <p:nvPicPr>
          <p:cNvPr id="1026" name="Picture 2" descr="C:\Users\gharmon\Desktop\AAPT_Orlan_2014\New Doc 12_Page_1.jpg"/>
          <p:cNvPicPr>
            <a:picLocks noChangeAspect="1" noChangeArrowheads="1"/>
          </p:cNvPicPr>
          <p:nvPr/>
        </p:nvPicPr>
        <p:blipFill>
          <a:blip r:embed="rId18" cstate="print">
            <a:extLst>
              <a:ext uri="{28A0092B-C50C-407E-A947-70E740481C1C}">
                <a14:useLocalDpi xmlns:a14="http://schemas.microsoft.com/office/drawing/2010/main"/>
              </a:ext>
            </a:extLst>
          </a:blip>
          <a:srcRect/>
          <a:stretch>
            <a:fillRect/>
          </a:stretch>
        </p:blipFill>
        <p:spPr bwMode="auto">
          <a:xfrm>
            <a:off x="4746625" y="4572000"/>
            <a:ext cx="886643" cy="1254712"/>
          </a:xfrm>
          <a:prstGeom prst="rect">
            <a:avLst/>
          </a:prstGeom>
          <a:noFill/>
        </p:spPr>
      </p:pic>
      <p:pic>
        <p:nvPicPr>
          <p:cNvPr id="1027" name="Picture 3" descr="C:\Users\gharmon\Desktop\AAPT_Orlan_2014\New Doc 12_Page_2.jpg"/>
          <p:cNvPicPr>
            <a:picLocks noChangeAspect="1" noChangeArrowheads="1"/>
          </p:cNvPicPr>
          <p:nvPr/>
        </p:nvPicPr>
        <p:blipFill>
          <a:blip r:embed="rId19" cstate="print">
            <a:extLst>
              <a:ext uri="{28A0092B-C50C-407E-A947-70E740481C1C}">
                <a14:useLocalDpi xmlns:a14="http://schemas.microsoft.com/office/drawing/2010/main"/>
              </a:ext>
            </a:extLst>
          </a:blip>
          <a:srcRect/>
          <a:stretch>
            <a:fillRect/>
          </a:stretch>
        </p:blipFill>
        <p:spPr bwMode="auto">
          <a:xfrm>
            <a:off x="5111750" y="5349875"/>
            <a:ext cx="887016" cy="1254712"/>
          </a:xfrm>
          <a:prstGeom prst="rect">
            <a:avLst/>
          </a:prstGeom>
          <a:noFill/>
        </p:spPr>
      </p:pic>
      <p:sp>
        <p:nvSpPr>
          <p:cNvPr id="62" name="TextBox 61"/>
          <p:cNvSpPr txBox="1"/>
          <p:nvPr/>
        </p:nvSpPr>
        <p:spPr>
          <a:xfrm>
            <a:off x="6159500" y="3952875"/>
            <a:ext cx="2714625" cy="160300"/>
          </a:xfrm>
          <a:prstGeom prst="rect">
            <a:avLst/>
          </a:prstGeom>
          <a:solidFill>
            <a:srgbClr val="E06B0A"/>
          </a:solidFill>
        </p:spPr>
        <p:txBody>
          <a:bodyPr wrap="square" lIns="19047" tIns="9523" rIns="19047" bIns="9523" rtlCol="0" anchor="ctr" anchorCtr="0">
            <a:spAutoFit/>
          </a:bodyPr>
          <a:lstStyle/>
          <a:p>
            <a:r>
              <a:rPr lang="en-US" sz="900" b="1" dirty="0">
                <a:solidFill>
                  <a:schemeClr val="bg1"/>
                </a:solidFill>
              </a:rPr>
              <a:t>CONCLUSION</a:t>
            </a:r>
            <a:endParaRPr lang="en-US" sz="900" b="1" dirty="0">
              <a:solidFill>
                <a:schemeClr val="bg1"/>
              </a:solidFill>
            </a:endParaRPr>
          </a:p>
        </p:txBody>
      </p:sp>
      <p:sp>
        <p:nvSpPr>
          <p:cNvPr id="64" name="TextBox 63"/>
          <p:cNvSpPr txBox="1"/>
          <p:nvPr/>
        </p:nvSpPr>
        <p:spPr>
          <a:xfrm>
            <a:off x="6159500" y="4144150"/>
            <a:ext cx="2730500" cy="1681225"/>
          </a:xfrm>
          <a:prstGeom prst="rect">
            <a:avLst/>
          </a:prstGeom>
          <a:noFill/>
        </p:spPr>
        <p:txBody>
          <a:bodyPr wrap="square" lIns="19047" tIns="9523" rIns="19047" bIns="9523" rtlCol="0">
            <a:spAutoFit/>
          </a:bodyPr>
          <a:lstStyle/>
          <a:p>
            <a:r>
              <a:rPr lang="en-US" sz="600" dirty="0"/>
              <a:t>Having experienced the modeling curriculum and having the materials readily available has helped me greatly.  Six years into teaching , I use very few of the modeling worksheets in their original form.  I have tailored my curriculum to my situation.  Being observed  regularly over the last year has validated my practices and has helped me to refine my technique further. </a:t>
            </a:r>
          </a:p>
          <a:p>
            <a:endParaRPr lang="en-US" sz="600" dirty="0"/>
          </a:p>
          <a:p>
            <a:r>
              <a:rPr lang="en-US" sz="600" dirty="0"/>
              <a:t>Common Core curriculum development has been a big deal at CBA Syracuse over the last year.  Journaling and reading logs have been extremely valuable in helping my colleagues and I meet the demands of Common Core.  Writing quality journal entries and reading logs takes effort on the student’s part.  While my students do complain about journals and reading logs, most admit benefiting from completing the tasks.  </a:t>
            </a:r>
          </a:p>
          <a:p>
            <a:endParaRPr lang="en-US" sz="600" dirty="0"/>
          </a:p>
          <a:p>
            <a:r>
              <a:rPr lang="en-US" sz="600" dirty="0"/>
              <a:t>I have found the educational tools discussed here to be essential to my development as a teacher.  I realize that many physics instructors utilize similar tools, but I feel that the physics education program at Buffalo State has provided me with something extra.  I have been given confidence in my instruction.  I know that the methods of physics instruction I am employing are working.  I also realize that there is always more to learn.  </a:t>
            </a:r>
          </a:p>
        </p:txBody>
      </p:sp>
      <p:sp>
        <p:nvSpPr>
          <p:cNvPr id="65" name="TextBox 64"/>
          <p:cNvSpPr txBox="1"/>
          <p:nvPr/>
        </p:nvSpPr>
        <p:spPr>
          <a:xfrm>
            <a:off x="6175375" y="5778500"/>
            <a:ext cx="2714625" cy="160300"/>
          </a:xfrm>
          <a:prstGeom prst="rect">
            <a:avLst/>
          </a:prstGeom>
          <a:solidFill>
            <a:srgbClr val="E06B0A"/>
          </a:solidFill>
        </p:spPr>
        <p:txBody>
          <a:bodyPr wrap="square" lIns="19047" tIns="9523" rIns="19047" bIns="9523" rtlCol="0" anchor="ctr" anchorCtr="0">
            <a:spAutoFit/>
          </a:bodyPr>
          <a:lstStyle/>
          <a:p>
            <a:r>
              <a:rPr lang="en-US" sz="900" b="1" dirty="0">
                <a:solidFill>
                  <a:schemeClr val="bg1"/>
                </a:solidFill>
              </a:rPr>
              <a:t>REFERENCES</a:t>
            </a:r>
            <a:endParaRPr lang="en-US" sz="900" b="1" dirty="0">
              <a:solidFill>
                <a:schemeClr val="bg1"/>
              </a:solidFill>
            </a:endParaRPr>
          </a:p>
        </p:txBody>
      </p:sp>
      <p:sp>
        <p:nvSpPr>
          <p:cNvPr id="66" name="TextBox 65"/>
          <p:cNvSpPr txBox="1"/>
          <p:nvPr/>
        </p:nvSpPr>
        <p:spPr>
          <a:xfrm>
            <a:off x="6191250" y="5970550"/>
            <a:ext cx="1428750" cy="711729"/>
          </a:xfrm>
          <a:prstGeom prst="rect">
            <a:avLst/>
          </a:prstGeom>
          <a:noFill/>
        </p:spPr>
        <p:txBody>
          <a:bodyPr wrap="square" lIns="19047" tIns="9523" rIns="19047" bIns="9523" rtlCol="0">
            <a:spAutoFit/>
          </a:bodyPr>
          <a:lstStyle/>
          <a:p>
            <a:pPr marL="97219" indent="-97219" defTabSz="95235">
              <a:defRPr/>
            </a:pPr>
            <a:r>
              <a:rPr lang="en-US" sz="300" dirty="0"/>
              <a:t>American Modeling Teachers Association </a:t>
            </a:r>
            <a:r>
              <a:rPr lang="en-US" sz="300" dirty="0"/>
              <a:t>(2013). Modeling curriculum. &lt;</a:t>
            </a:r>
            <a:r>
              <a:rPr lang="en-US" sz="300" dirty="0"/>
              <a:t>http://</a:t>
            </a:r>
            <a:r>
              <a:rPr lang="en-US" sz="300" dirty="0" err="1"/>
              <a:t>modelinginstruction.org</a:t>
            </a:r>
            <a:r>
              <a:rPr lang="en-US" sz="300" dirty="0"/>
              <a:t>/&gt;</a:t>
            </a:r>
            <a:endParaRPr lang="en-US" sz="300" dirty="0"/>
          </a:p>
          <a:p>
            <a:pPr marL="97219" indent="-97219" defTabSz="95235">
              <a:defRPr/>
            </a:pPr>
            <a:r>
              <a:rPr lang="en-US" sz="300" dirty="0"/>
              <a:t>Cummings, K., French, T., &amp; Cooney</a:t>
            </a:r>
            <a:r>
              <a:rPr lang="en-US" sz="300" dirty="0"/>
              <a:t>, </a:t>
            </a:r>
            <a:r>
              <a:rPr lang="en-US" sz="300" dirty="0"/>
              <a:t>P. (2002).</a:t>
            </a:r>
            <a:r>
              <a:rPr lang="en-US" sz="300" dirty="0"/>
              <a:t> </a:t>
            </a:r>
            <a:r>
              <a:rPr lang="en-US" sz="300" dirty="0"/>
              <a:t>Student </a:t>
            </a:r>
            <a:r>
              <a:rPr lang="en-US" sz="300" dirty="0"/>
              <a:t>textbook use in introductory physics</a:t>
            </a:r>
            <a:r>
              <a:rPr lang="en-US" sz="300" dirty="0"/>
              <a:t>, </a:t>
            </a:r>
            <a:r>
              <a:rPr lang="en-US" sz="300" i="1" dirty="0"/>
              <a:t>PERC </a:t>
            </a:r>
            <a:r>
              <a:rPr lang="en-US" sz="300" i="1" dirty="0"/>
              <a:t>Proceedings</a:t>
            </a:r>
            <a:r>
              <a:rPr lang="en-US" sz="300" dirty="0"/>
              <a:t>.</a:t>
            </a:r>
            <a:endParaRPr lang="en-US" sz="300" dirty="0"/>
          </a:p>
          <a:p>
            <a:pPr marL="97219" indent="-97219" defTabSz="95235">
              <a:defRPr/>
            </a:pPr>
            <a:r>
              <a:rPr lang="en-US" sz="300" dirty="0" err="1">
                <a:cs typeface="Helvetica" pitchFamily="34" charset="0"/>
              </a:rPr>
              <a:t>Piburn</a:t>
            </a:r>
            <a:r>
              <a:rPr lang="en-US" sz="300" dirty="0">
                <a:cs typeface="Helvetica" pitchFamily="34" charset="0"/>
              </a:rPr>
              <a:t>, M., Sawada, D., Falconer, K., Turley, J. </a:t>
            </a:r>
            <a:r>
              <a:rPr lang="en-US" sz="300" dirty="0" err="1">
                <a:cs typeface="Helvetica" pitchFamily="34" charset="0"/>
              </a:rPr>
              <a:t>Benford</a:t>
            </a:r>
            <a:r>
              <a:rPr lang="en-US" sz="300" dirty="0">
                <a:cs typeface="Helvetica" pitchFamily="34" charset="0"/>
              </a:rPr>
              <a:t>, R., Bloom, I. (2000). Reformed Teaching Observation Protocol (RTOP). ACEPT IN-003. The RTOP  rubric form, training manual and reference manual containing statistical  analyses, are all available from </a:t>
            </a:r>
          </a:p>
          <a:p>
            <a:pPr marL="97219" indent="-97219" defTabSz="95235">
              <a:defRPr/>
            </a:pPr>
            <a:r>
              <a:rPr lang="en-US" sz="300" dirty="0">
                <a:cs typeface="Helvetica" pitchFamily="34" charset="0"/>
              </a:rPr>
              <a:t>       &lt; http://</a:t>
            </a:r>
            <a:r>
              <a:rPr lang="en-US" sz="300" dirty="0" err="1">
                <a:cs typeface="Helvetica" pitchFamily="34" charset="0"/>
              </a:rPr>
              <a:t>PhysicsEd.BuffaloState.Edu</a:t>
            </a:r>
            <a:r>
              <a:rPr lang="en-US" sz="300" dirty="0">
                <a:cs typeface="Helvetica" pitchFamily="34" charset="0"/>
              </a:rPr>
              <a:t>/AZTEC/</a:t>
            </a:r>
            <a:r>
              <a:rPr lang="en-US" sz="300" dirty="0" err="1">
                <a:cs typeface="Helvetica" pitchFamily="34" charset="0"/>
              </a:rPr>
              <a:t>rtop</a:t>
            </a:r>
            <a:r>
              <a:rPr lang="en-US" sz="300" dirty="0">
                <a:cs typeface="Helvetica" pitchFamily="34" charset="0"/>
              </a:rPr>
              <a:t>/</a:t>
            </a:r>
            <a:r>
              <a:rPr lang="en-US" sz="300" dirty="0" err="1">
                <a:cs typeface="Helvetica" pitchFamily="34" charset="0"/>
              </a:rPr>
              <a:t>RTOP_full</a:t>
            </a:r>
            <a:r>
              <a:rPr lang="en-US" sz="300" dirty="0">
                <a:cs typeface="Helvetica" pitchFamily="34" charset="0"/>
              </a:rPr>
              <a:t>/PDF /&gt;. IN-001 contains the RTOP rubric alone, IN-002 contains rubric and training manual, IN-003 adds the statistical </a:t>
            </a:r>
            <a:r>
              <a:rPr lang="en-US" sz="300" dirty="0">
                <a:cs typeface="Helvetica" pitchFamily="34" charset="0"/>
              </a:rPr>
              <a:t>analyses</a:t>
            </a:r>
          </a:p>
          <a:p>
            <a:r>
              <a:rPr lang="en-US" sz="300" dirty="0" err="1"/>
              <a:t>Podolefsky</a:t>
            </a:r>
            <a:r>
              <a:rPr lang="en-US" sz="300" dirty="0"/>
              <a:t>, N., &amp; Finkelstein, N.(2006)  </a:t>
            </a:r>
            <a:r>
              <a:rPr lang="ja-JP" altLang="en-US" sz="300" dirty="0"/>
              <a:t>“</a:t>
            </a:r>
            <a:r>
              <a:rPr lang="en-US" sz="300" dirty="0"/>
              <a:t>The perceived value of college physics </a:t>
            </a:r>
            <a:r>
              <a:rPr lang="en-US" sz="300" dirty="0"/>
              <a:t>textbooks:</a:t>
            </a:r>
          </a:p>
          <a:p>
            <a:r>
              <a:rPr lang="en-US" sz="300" dirty="0"/>
              <a:t> </a:t>
            </a:r>
            <a:r>
              <a:rPr lang="en-US" sz="300" dirty="0"/>
              <a:t>         Students </a:t>
            </a:r>
            <a:r>
              <a:rPr lang="en-US" sz="300" dirty="0"/>
              <a:t>and instructors may not see eye to eye,</a:t>
            </a:r>
            <a:r>
              <a:rPr lang="ja-JP" altLang="en-US" sz="300" dirty="0"/>
              <a:t>”</a:t>
            </a:r>
            <a:r>
              <a:rPr lang="en-US" sz="300" dirty="0"/>
              <a:t> </a:t>
            </a:r>
            <a:r>
              <a:rPr lang="en-US" sz="300" i="1" dirty="0"/>
              <a:t>The Physics Teacher</a:t>
            </a:r>
            <a:r>
              <a:rPr lang="en-US" sz="300" dirty="0"/>
              <a:t> </a:t>
            </a:r>
            <a:r>
              <a:rPr lang="en-US" sz="300" b="1" dirty="0"/>
              <a:t>44</a:t>
            </a:r>
            <a:r>
              <a:rPr lang="en-US" sz="300" dirty="0"/>
              <a:t>(6), 338-</a:t>
            </a:r>
            <a:r>
              <a:rPr lang="en-US" sz="300" dirty="0"/>
              <a:t>342.</a:t>
            </a:r>
            <a:endParaRPr lang="en-US" sz="300" dirty="0"/>
          </a:p>
          <a:p>
            <a:pPr marL="97219" indent="-97219" defTabSz="95235">
              <a:defRPr/>
            </a:pPr>
            <a:endParaRPr lang="en-US" sz="300" dirty="0">
              <a:cs typeface="Helvetica" pitchFamily="34" charset="0"/>
            </a:endParaRPr>
          </a:p>
        </p:txBody>
      </p:sp>
      <p:sp>
        <p:nvSpPr>
          <p:cNvPr id="3" name="TextBox 2"/>
          <p:cNvSpPr txBox="1"/>
          <p:nvPr/>
        </p:nvSpPr>
        <p:spPr>
          <a:xfrm>
            <a:off x="12199349" y="3925157"/>
            <a:ext cx="38472" cy="294953"/>
          </a:xfrm>
          <a:prstGeom prst="rect">
            <a:avLst/>
          </a:prstGeom>
          <a:noFill/>
        </p:spPr>
        <p:txBody>
          <a:bodyPr wrap="none" lIns="19047" tIns="9523" rIns="19047" bIns="9523" rtlCol="0">
            <a:spAutoFit/>
          </a:bodyPr>
          <a:lstStyle/>
          <a:p>
            <a:endParaRPr lang="en-US" dirty="0"/>
          </a:p>
        </p:txBody>
      </p:sp>
      <p:pic>
        <p:nvPicPr>
          <p:cNvPr id="60" name="Picture 261" descr="C:\Users\srogers\Desktop\Logos\National_Science_Foundation_1999.png"/>
          <p:cNvPicPr>
            <a:picLocks noChangeAspect="1" noChangeArrowheads="1"/>
          </p:cNvPicPr>
          <p:nvPr/>
        </p:nvPicPr>
        <p:blipFill>
          <a:blip r:embed="rId20"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000125" y="333375"/>
            <a:ext cx="489582" cy="488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Rectangle 72"/>
          <p:cNvSpPr/>
          <p:nvPr/>
        </p:nvSpPr>
        <p:spPr>
          <a:xfrm>
            <a:off x="8223250" y="5984875"/>
            <a:ext cx="698500" cy="480897"/>
          </a:xfrm>
          <a:prstGeom prst="rect">
            <a:avLst/>
          </a:prstGeom>
        </p:spPr>
        <p:txBody>
          <a:bodyPr wrap="square" lIns="19047" tIns="9523" rIns="19047" bIns="9523">
            <a:spAutoFit/>
          </a:bodyPr>
          <a:lstStyle/>
          <a:p>
            <a:pPr marL="24139">
              <a:spcAft>
                <a:spcPts val="125"/>
              </a:spcAft>
            </a:pPr>
            <a:r>
              <a:rPr lang="en-US" sz="300" dirty="0">
                <a:latin typeface="Calibri" pitchFamily="34" charset="0"/>
                <a:cs typeface="Helvetica" pitchFamily="34" charset="0"/>
              </a:rPr>
              <a:t>This activity was sponsored by the Integrated Science and Engineering Partnership (ISEP), NSF-MSP project DUE-1102998. Any opinions, findings, conclusions or recommendations presented are only those of the presenter grantee/researcher, author, or agency employee; and do not necessarily reflect the views of the National Science Foundation.</a:t>
            </a:r>
          </a:p>
        </p:txBody>
      </p:sp>
      <p:sp>
        <p:nvSpPr>
          <p:cNvPr id="76" name="Rectangle 75"/>
          <p:cNvSpPr/>
          <p:nvPr/>
        </p:nvSpPr>
        <p:spPr>
          <a:xfrm>
            <a:off x="8255000" y="6413500"/>
            <a:ext cx="571500" cy="158750"/>
          </a:xfrm>
          <a:prstGeom prst="rect">
            <a:avLst/>
          </a:prstGeom>
        </p:spPr>
        <p:txBody>
          <a:bodyPr wrap="square" lIns="19047" tIns="9523" rIns="19047" bIns="9523">
            <a:spAutoFit/>
          </a:bodyPr>
          <a:lstStyle/>
          <a:p>
            <a:pPr defTabSz="95235">
              <a:defRPr/>
            </a:pPr>
            <a:r>
              <a:rPr lang="en-US" sz="300" dirty="0">
                <a:latin typeface="Calibri" pitchFamily="34" charset="0"/>
                <a:cs typeface="Helvetica" pitchFamily="34" charset="0"/>
              </a:rPr>
              <a:t>: </a:t>
            </a:r>
          </a:p>
          <a:p>
            <a:pPr defTabSz="95235">
              <a:defRPr/>
            </a:pPr>
            <a:r>
              <a:rPr lang="en-US" sz="300" dirty="0">
                <a:latin typeface="Calibri" pitchFamily="34" charset="0"/>
                <a:cs typeface="Helvetica" pitchFamily="34" charset="0"/>
              </a:rPr>
              <a:t>http://physicsed.buffalostate.edu/pubs/AAPTmtgs/AAPT2014Jan/</a:t>
            </a:r>
          </a:p>
        </p:txBody>
      </p:sp>
      <p:pic>
        <p:nvPicPr>
          <p:cNvPr id="77" name="Picture 76" descr="qrcode.18950731-1.jpg"/>
          <p:cNvPicPr>
            <a:picLocks noChangeAspect="1"/>
          </p:cNvPicPr>
          <p:nvPr/>
        </p:nvPicPr>
        <p:blipFill>
          <a:blip r:embed="rId21" cstate="print">
            <a:extLst>
              <a:ext uri="{28A0092B-C50C-407E-A947-70E740481C1C}">
                <a14:useLocalDpi xmlns:a14="http://schemas.microsoft.com/office/drawing/2010/main"/>
              </a:ext>
            </a:extLst>
          </a:blip>
          <a:stretch>
            <a:fillRect/>
          </a:stretch>
        </p:blipFill>
        <p:spPr>
          <a:xfrm>
            <a:off x="7604125" y="5969000"/>
            <a:ext cx="555625" cy="555625"/>
          </a:xfrm>
          <a:prstGeom prst="rect">
            <a:avLst/>
          </a:prstGeom>
        </p:spPr>
      </p:pic>
      <p:sp>
        <p:nvSpPr>
          <p:cNvPr id="16" name="TextBox 15"/>
          <p:cNvSpPr txBox="1"/>
          <p:nvPr/>
        </p:nvSpPr>
        <p:spPr>
          <a:xfrm>
            <a:off x="6217259" y="-323422"/>
            <a:ext cx="38472" cy="294953"/>
          </a:xfrm>
          <a:prstGeom prst="rect">
            <a:avLst/>
          </a:prstGeom>
          <a:noFill/>
        </p:spPr>
        <p:txBody>
          <a:bodyPr wrap="none" lIns="19047" tIns="9523" rIns="19047" bIns="9523" rtlCol="0">
            <a:spAutoFit/>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2454</TotalTime>
  <Words>1229</Words>
  <Application>Microsoft Macintosh PowerPoint</Application>
  <PresentationFormat>On-screen Show (4:3)</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Using RTOP and Other Reformed Tools to Build and Strengthen My Teaching </vt:lpstr>
    </vt:vector>
  </TitlesOfParts>
  <Company>Christian Brothers Academy Syracuse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RTOP and Other Reformed Tools to Build and Strengthen My Teaching</dc:title>
  <dc:creator>Builder</dc:creator>
  <cp:lastModifiedBy>Daniel MacIsaac</cp:lastModifiedBy>
  <cp:revision>46</cp:revision>
  <cp:lastPrinted>2015-03-04T21:56:49Z</cp:lastPrinted>
  <dcterms:created xsi:type="dcterms:W3CDTF">2014-01-01T13:40:38Z</dcterms:created>
  <dcterms:modified xsi:type="dcterms:W3CDTF">2015-03-04T22:04:14Z</dcterms:modified>
</cp:coreProperties>
</file>