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320"/>
    <a:srgbClr val="FDA403"/>
    <a:srgbClr val="FFF7E7"/>
    <a:srgbClr val="FEF8E8"/>
    <a:srgbClr val="FB8503"/>
    <a:srgbClr val="F3B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90" autoAdjust="0"/>
  </p:normalViewPr>
  <p:slideViewPr>
    <p:cSldViewPr>
      <p:cViewPr>
        <p:scale>
          <a:sx n="90" d="100"/>
          <a:sy n="90" d="100"/>
        </p:scale>
        <p:origin x="17268" y="12828"/>
      </p:cViewPr>
      <p:guideLst>
        <p:guide orient="horz" pos="10368"/>
        <p:guide pos="13824"/>
      </p:guideLst>
    </p:cSldViewPr>
  </p:slideViewPr>
  <p:notesTextViewPr>
    <p:cViewPr>
      <p:scale>
        <a:sx n="100" d="100"/>
        <a:sy n="100" d="100"/>
      </p:scale>
      <p:origin x="0" y="3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7AB02-68A3-4CE1-9218-2BA8876C320F}" type="datetimeFigureOut">
              <a:rPr lang="en-US" smtClean="0"/>
              <a:pPr/>
              <a:t>11/29/2014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ABACB-46D1-49AD-B6FD-E9B71F2FDD27}" type="slidenum">
              <a:rPr lang="en-US" smtClean="0"/>
              <a:pPr/>
              <a:t>‹#›</a:t>
            </a:fld>
            <a:endParaRPr lang="en-US"/>
          </a:p>
        </p:txBody>
      </p:sp>
    </p:spTree>
    <p:extLst>
      <p:ext uri="{BB962C8B-B14F-4D97-AF65-F5344CB8AC3E}">
        <p14:creationId xmlns:p14="http://schemas.microsoft.com/office/powerpoint/2010/main" val="264038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3ABACB-46D1-49AD-B6FD-E9B71F2FDD2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788A9-EDBC-4070-B623-6B2E2DEAFCA8}"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BAC1A-1133-41E9-A85B-C9F9C110D6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E2788A9-EDBC-4070-B623-6B2E2DEAFCA8}" type="datetimeFigureOut">
              <a:rPr lang="en-US" smtClean="0"/>
              <a:pPr/>
              <a:t>11/29/2014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F8BAC1A-1133-41E9-A85B-C9F9C110D6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hyperlink" Target="mailto:cedead19@mail.buffalostate.edu" TargetMode="External"/><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hyperlink" Target="http://modeling.asu.edu/" TargetMode="External"/><Relationship Id="rId5" Type="http://schemas.openxmlformats.org/officeDocument/2006/relationships/image" Target="../media/image2.png"/><Relationship Id="rId15" Type="http://schemas.openxmlformats.org/officeDocument/2006/relationships/image" Target="../media/image10.jpeg"/><Relationship Id="rId10" Type="http://schemas.openxmlformats.org/officeDocument/2006/relationships/hyperlink" Target="http://pareonline.net/" TargetMode="External"/><Relationship Id="rId19"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F8E8"/>
            </a:gs>
            <a:gs pos="36000">
              <a:schemeClr val="accent6"/>
            </a:gs>
            <a:gs pos="61000">
              <a:srgbClr val="FB8503"/>
            </a:gs>
            <a:gs pos="82001">
              <a:srgbClr val="FBD49C"/>
            </a:gs>
            <a:gs pos="100000">
              <a:srgbClr val="FFF7E7"/>
            </a:gs>
          </a:gsLst>
          <a:lin ang="54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685800" y="10986679"/>
            <a:ext cx="13639800" cy="1015663"/>
          </a:xfrm>
          <a:prstGeom prst="rect">
            <a:avLst/>
          </a:prstGeom>
          <a:noFill/>
        </p:spPr>
        <p:txBody>
          <a:bodyPr wrap="square" rtlCol="0">
            <a:spAutoFit/>
          </a:bodyPr>
          <a:lstStyle/>
          <a:p>
            <a:pPr algn="ctr"/>
            <a:r>
              <a:rPr lang="en-US" sz="6000" b="1" dirty="0" smtClean="0"/>
              <a:t>Pedagogical Content Knowledge</a:t>
            </a:r>
            <a:endParaRPr lang="en-US" sz="6000" b="1" dirty="0"/>
          </a:p>
        </p:txBody>
      </p:sp>
      <p:sp>
        <p:nvSpPr>
          <p:cNvPr id="5" name="TextBox 4"/>
          <p:cNvSpPr txBox="1"/>
          <p:nvPr/>
        </p:nvSpPr>
        <p:spPr>
          <a:xfrm>
            <a:off x="14401800" y="10939634"/>
            <a:ext cx="14935200" cy="2862322"/>
          </a:xfrm>
          <a:prstGeom prst="rect">
            <a:avLst/>
          </a:prstGeom>
          <a:noFill/>
        </p:spPr>
        <p:txBody>
          <a:bodyPr wrap="square" rtlCol="0">
            <a:spAutoFit/>
          </a:bodyPr>
          <a:lstStyle/>
          <a:p>
            <a:pPr algn="ctr"/>
            <a:r>
              <a:rPr lang="en-US" sz="6000" b="1" dirty="0" smtClean="0"/>
              <a:t>Common Misconceptions, Touchstone Activities, Research-based Curricula, &amp; Effective Instructional Strategies</a:t>
            </a:r>
            <a:endParaRPr lang="en-US" sz="6000" b="1" dirty="0"/>
          </a:p>
        </p:txBody>
      </p:sp>
      <p:sp>
        <p:nvSpPr>
          <p:cNvPr id="6" name="TextBox 5"/>
          <p:cNvSpPr txBox="1"/>
          <p:nvPr/>
        </p:nvSpPr>
        <p:spPr>
          <a:xfrm>
            <a:off x="30708600" y="5181600"/>
            <a:ext cx="12344400" cy="1938992"/>
          </a:xfrm>
          <a:prstGeom prst="rect">
            <a:avLst/>
          </a:prstGeom>
          <a:noFill/>
        </p:spPr>
        <p:txBody>
          <a:bodyPr wrap="square" rtlCol="0">
            <a:spAutoFit/>
          </a:bodyPr>
          <a:lstStyle/>
          <a:p>
            <a:pPr algn="ctr"/>
            <a:r>
              <a:rPr lang="en-US" sz="6000" b="1" dirty="0" smtClean="0"/>
              <a:t>Quality Content Assessments &amp; Teacher Assessments</a:t>
            </a:r>
            <a:endParaRPr lang="en-US" sz="6000" b="1" dirty="0"/>
          </a:p>
        </p:txBody>
      </p:sp>
      <p:sp>
        <p:nvSpPr>
          <p:cNvPr id="7" name="TextBox 6"/>
          <p:cNvSpPr txBox="1"/>
          <p:nvPr/>
        </p:nvSpPr>
        <p:spPr>
          <a:xfrm>
            <a:off x="685800" y="5181600"/>
            <a:ext cx="13444495" cy="5693866"/>
          </a:xfrm>
          <a:prstGeom prst="rect">
            <a:avLst/>
          </a:prstGeom>
          <a:noFill/>
        </p:spPr>
        <p:txBody>
          <a:bodyPr wrap="square" rtlCol="0">
            <a:spAutoFit/>
          </a:bodyPr>
          <a:lstStyle/>
          <a:p>
            <a:r>
              <a:rPr lang="en-US" sz="2800" dirty="0" smtClean="0"/>
              <a:t>          As part of my graduate project in physics education, I am conducting a literature review and survey preparing a Table of Specifications for a possible instrument which could eventually assess the Pedagogical Content Knowledge (PCK) of HS physics teachers.  This instrument might inform physics teacher candidate preparation or physics teacher professional development.  For example, most introductory HS physics content includes significant mechanics, kinematics, some electrostatics, circuits, waves, sound and optics, so new teachers should know something about common student conceptual difficulties associated with these topics (like Aristotelian physics, confuting position, velocity and acceleration; graph reading, centripetal acceleration direction) as well as touchstone pedagogical measurements and activities (FCI and FMCE;  developing kinematics equations from the motion of battery operated toys) and something of research-based introductory curricula.  As part of my presentation I am seeking feedback and nominations of possible physics PCK topics for HS teachers (or specifications or even possible items).</a:t>
            </a:r>
            <a:endParaRPr lang="en-US" sz="2800" dirty="0"/>
          </a:p>
        </p:txBody>
      </p:sp>
      <p:sp>
        <p:nvSpPr>
          <p:cNvPr id="8" name="Rectangle 5"/>
          <p:cNvSpPr>
            <a:spLocks noChangeArrowheads="1"/>
          </p:cNvSpPr>
          <p:nvPr/>
        </p:nvSpPr>
        <p:spPr bwMode="auto">
          <a:xfrm>
            <a:off x="10439400" y="762000"/>
            <a:ext cx="22574250" cy="381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2" tIns="45701" rIns="91402" bIns="45701">
            <a:spAutoFit/>
          </a:bodyPr>
          <a:lstStyle/>
          <a:p>
            <a:pPr algn="ctr"/>
            <a:r>
              <a:rPr lang="en-US" sz="6900" dirty="0">
                <a:effectLst>
                  <a:outerShdw blurRad="63500" dist="38100" dir="13560000" algn="br" rotWithShape="0">
                    <a:prstClr val="black">
                      <a:alpha val="40000"/>
                    </a:prstClr>
                  </a:outerShdw>
                </a:effectLst>
              </a:rPr>
              <a:t>SUNY Buffalo </a:t>
            </a:r>
            <a:r>
              <a:rPr lang="en-US" sz="6900" dirty="0" smtClean="0">
                <a:effectLst>
                  <a:outerShdw blurRad="63500" dist="38100" dir="13560000" algn="br" rotWithShape="0">
                    <a:prstClr val="black">
                      <a:alpha val="40000"/>
                    </a:prstClr>
                  </a:outerShdw>
                </a:effectLst>
              </a:rPr>
              <a:t>State College </a:t>
            </a:r>
            <a:endParaRPr lang="en-US" sz="6900" dirty="0">
              <a:effectLst>
                <a:outerShdw blurRad="63500" dist="38100" dir="13560000" algn="br" rotWithShape="0">
                  <a:prstClr val="black">
                    <a:alpha val="40000"/>
                  </a:prstClr>
                </a:outerShdw>
              </a:effectLst>
            </a:endParaRPr>
          </a:p>
          <a:p>
            <a:pPr algn="ctr"/>
            <a:r>
              <a:rPr lang="en-US" sz="6900" dirty="0" smtClean="0">
                <a:effectLst>
                  <a:outerShdw blurRad="63500" dist="38100" dir="13560000" algn="br" rotWithShape="0">
                    <a:prstClr val="black">
                      <a:alpha val="40000"/>
                    </a:prstClr>
                  </a:outerShdw>
                </a:effectLst>
              </a:rPr>
              <a:t>A Table of Specifications for a Physics Teaching PCK Instrument</a:t>
            </a:r>
          </a:p>
          <a:p>
            <a:pPr algn="ctr"/>
            <a:r>
              <a:rPr lang="en-US" sz="2800" b="1" dirty="0" smtClean="0">
                <a:latin typeface="Arial" charset="0"/>
              </a:rPr>
              <a:t>Alyssa Cederman , Dan MacIsaac, David Abbott, Kathleen Falconer, &amp; David Henry</a:t>
            </a:r>
          </a:p>
          <a:p>
            <a:pPr algn="ctr">
              <a:spcBef>
                <a:spcPct val="50000"/>
              </a:spcBef>
            </a:pPr>
            <a:r>
              <a:rPr lang="en-US" sz="2800" b="1" dirty="0" smtClean="0">
                <a:latin typeface="Arial" charset="0"/>
              </a:rPr>
              <a:t>SUNY Buffalo State College Department of Physics; </a:t>
            </a:r>
            <a:r>
              <a:rPr lang="en-US" sz="2800" b="1" dirty="0" smtClean="0">
                <a:latin typeface="Arial" charset="0"/>
                <a:hlinkClick r:id="rId3"/>
              </a:rPr>
              <a:t>cedead19@mail.buffalostate.edu</a:t>
            </a:r>
            <a:r>
              <a:rPr lang="en-US" sz="2800" b="1" dirty="0" smtClean="0">
                <a:latin typeface="Arial" charset="0"/>
              </a:rPr>
              <a:t> &lt;</a:t>
            </a:r>
            <a:r>
              <a:rPr lang="en-US" sz="2800" b="1" dirty="0" err="1" smtClean="0">
                <a:latin typeface="Arial" charset="0"/>
              </a:rPr>
              <a:t>macisadl@buffalostate.edu</a:t>
            </a:r>
            <a:r>
              <a:rPr lang="en-US" sz="2800" b="1" dirty="0" smtClean="0">
                <a:latin typeface="Arial" charset="0"/>
              </a:rPr>
              <a:t>&gt;</a:t>
            </a:r>
            <a:endParaRPr lang="en-US" sz="2800" b="1" dirty="0">
              <a:latin typeface="Arial" charset="0"/>
            </a:endParaRPr>
          </a:p>
          <a:p>
            <a:pPr algn="ctr" eaLnBrk="0" hangingPunct="0"/>
            <a:endParaRPr lang="en-US" sz="3400" i="1" dirty="0">
              <a:latin typeface="Arial Black" charset="0"/>
            </a:endParaRPr>
          </a:p>
        </p:txBody>
      </p:sp>
      <p:pic>
        <p:nvPicPr>
          <p:cNvPr id="9"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31" t="35789" r="21678" b="30307"/>
          <a:stretch>
            <a:fillRect/>
          </a:stretch>
        </p:blipFill>
        <p:spPr bwMode="auto">
          <a:xfrm>
            <a:off x="685800" y="698500"/>
            <a:ext cx="56896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3663" y="825500"/>
            <a:ext cx="35623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95413" y="2919413"/>
            <a:ext cx="780256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0" descr="C:\Users\srogers\Desktop\Logos\BPS logo.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37450" y="1006475"/>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1" descr="C:\Users\srogers\Desktop\Logos\National_Science_Foundation_1999.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79150" y="1006475"/>
            <a:ext cx="30527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64" descr="C:\Users\srogers\Desktop\Logos\BMS1.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87513" y="584200"/>
            <a:ext cx="36576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4290000" y="29108400"/>
            <a:ext cx="8497956" cy="1477328"/>
          </a:xfrm>
          <a:prstGeom prst="rect">
            <a:avLst/>
          </a:prstGeom>
        </p:spPr>
        <p:txBody>
          <a:bodyPr wrap="square">
            <a:spAutoFit/>
          </a:bodyPr>
          <a:lstStyle/>
          <a:p>
            <a:pPr marL="115888">
              <a:spcAft>
                <a:spcPts val="600"/>
              </a:spcAft>
            </a:pPr>
            <a:r>
              <a:rPr lang="en-US" sz="1800" dirty="0" smtClean="0">
                <a:latin typeface="Calibri" pitchFamily="34" charset="0"/>
                <a:cs typeface="Helvetica" pitchFamily="34" charset="0"/>
              </a:rPr>
              <a:t>This activity was sponsored by the Integrated Science and Engineering Partnership (ISEP), NSF-MSP project DUE-1102998. Any opinions, findings, conclusions or recommendations presented are only those of the presenter grantee/researcher, author, or agency employee; and do not necessarily reflect the views of the National Science Foundation.</a:t>
            </a:r>
          </a:p>
        </p:txBody>
      </p:sp>
      <p:sp>
        <p:nvSpPr>
          <p:cNvPr id="17" name="Rectangle 16"/>
          <p:cNvSpPr/>
          <p:nvPr/>
        </p:nvSpPr>
        <p:spPr>
          <a:xfrm>
            <a:off x="34366200" y="31165800"/>
            <a:ext cx="8408504" cy="646331"/>
          </a:xfrm>
          <a:prstGeom prst="rect">
            <a:avLst/>
          </a:prstGeom>
        </p:spPr>
        <p:txBody>
          <a:bodyPr wrap="square">
            <a:spAutoFit/>
          </a:bodyPr>
          <a:lstStyle/>
          <a:p>
            <a:pPr lvl="0" defTabSz="457200">
              <a:defRPr/>
            </a:pPr>
            <a:r>
              <a:rPr lang="en-US" sz="1800" dirty="0" smtClean="0">
                <a:latin typeface="Calibri" pitchFamily="34" charset="0"/>
                <a:cs typeface="Helvetica" pitchFamily="34" charset="0"/>
              </a:rPr>
              <a:t>This poster is available from: </a:t>
            </a:r>
          </a:p>
          <a:p>
            <a:pPr lvl="0" defTabSz="457200">
              <a:defRPr/>
            </a:pPr>
            <a:r>
              <a:rPr lang="en-US" sz="1800" dirty="0" smtClean="0">
                <a:latin typeface="Calibri" pitchFamily="34" charset="0"/>
                <a:cs typeface="Helvetica" pitchFamily="34" charset="0"/>
              </a:rPr>
              <a:t>http://physicsed.buffalostate.edu/pubs/AAPTmtgs/AAPT2015Jan/</a:t>
            </a:r>
          </a:p>
        </p:txBody>
      </p:sp>
      <p:sp>
        <p:nvSpPr>
          <p:cNvPr id="18" name="TextBox 17"/>
          <p:cNvSpPr txBox="1"/>
          <p:nvPr/>
        </p:nvSpPr>
        <p:spPr>
          <a:xfrm>
            <a:off x="30708600" y="23622000"/>
            <a:ext cx="12344400" cy="5109091"/>
          </a:xfrm>
          <a:prstGeom prst="rect">
            <a:avLst/>
          </a:prstGeom>
          <a:noFill/>
        </p:spPr>
        <p:txBody>
          <a:bodyPr wrap="square" rtlCol="0">
            <a:spAutoFit/>
          </a:bodyPr>
          <a:lstStyle/>
          <a:p>
            <a:pPr lvl="0" algn="ctr" defTabSz="457200">
              <a:defRPr/>
            </a:pPr>
            <a:r>
              <a:rPr lang="en-US" sz="6000" b="1" dirty="0" smtClean="0">
                <a:cs typeface="Helvetica" pitchFamily="34" charset="0"/>
              </a:rPr>
              <a:t>References</a:t>
            </a:r>
          </a:p>
          <a:p>
            <a:pPr marL="466725" indent="-466725" defTabSz="457200">
              <a:defRPr/>
            </a:pPr>
            <a:r>
              <a:rPr lang="en-US" sz="1400" dirty="0" smtClean="0">
                <a:cs typeface="Helvetica" pitchFamily="34" charset="0"/>
              </a:rPr>
              <a:t>American Association of Physics Teachers (AAPT) (2004). Powerful Ideas in Physical Science. Available from &lt;http://www.aapt.org/Publications/pips.cfm&gt;.</a:t>
            </a:r>
          </a:p>
          <a:p>
            <a:pPr marL="466725" indent="-466725" defTabSz="457200">
              <a:defRPr/>
            </a:pPr>
            <a:r>
              <a:rPr lang="en-US" sz="1400" dirty="0" err="1" smtClean="0">
                <a:cs typeface="Helvetica" pitchFamily="34" charset="0"/>
              </a:rPr>
              <a:t>Arons</a:t>
            </a:r>
            <a:r>
              <a:rPr lang="en-US" sz="1400" dirty="0" smtClean="0">
                <a:cs typeface="Helvetica" pitchFamily="34" charset="0"/>
              </a:rPr>
              <a:t>, A. (1990). A guide to introductory physics teaching.  Wiley. New York.</a:t>
            </a:r>
          </a:p>
          <a:p>
            <a:pPr marL="466725" indent="-466725" defTabSz="457200">
              <a:defRPr/>
            </a:pPr>
            <a:r>
              <a:rPr lang="en-US" sz="1400" dirty="0" err="1"/>
              <a:t>Etkina</a:t>
            </a:r>
            <a:r>
              <a:rPr lang="en-US" sz="1400" dirty="0"/>
              <a:t>, E. (2010). Pedagogical content knowledge and preparation of high school physics teachers. PHYSICAL REVIEW SPECIAL TOPICS-PHYSICS EDUCATION RESEARCH, 6(2), 020110. doi:10.1103/PhysRevSTPER.6.020110</a:t>
            </a:r>
          </a:p>
          <a:p>
            <a:pPr marL="466725" indent="-466725" defTabSz="457200">
              <a:defRPr/>
            </a:pPr>
            <a:r>
              <a:rPr lang="en-US" sz="1400" dirty="0" smtClean="0">
                <a:cs typeface="Helvetica" pitchFamily="34" charset="0"/>
              </a:rPr>
              <a:t>Fives</a:t>
            </a:r>
            <a:r>
              <a:rPr lang="en-US" sz="1400" dirty="0" smtClean="0">
                <a:cs typeface="Helvetica" pitchFamily="34" charset="0"/>
              </a:rPr>
              <a:t>, H. &amp; </a:t>
            </a:r>
            <a:r>
              <a:rPr lang="en-US" sz="1400" dirty="0" err="1" smtClean="0">
                <a:cs typeface="Helvetica" pitchFamily="34" charset="0"/>
              </a:rPr>
              <a:t>DiDonato</a:t>
            </a:r>
            <a:r>
              <a:rPr lang="en-US" sz="1400" dirty="0" smtClean="0">
                <a:cs typeface="Helvetica" pitchFamily="34" charset="0"/>
              </a:rPr>
              <a:t>-Barnes, N. (2013). Classroom test construction: The power of a table of specifications. Practical Assessment and Research Eval.18(1</a:t>
            </a:r>
            <a:r>
              <a:rPr lang="en-US" sz="1400" dirty="0" smtClean="0">
                <a:cs typeface="Helvetica" pitchFamily="34" charset="0"/>
              </a:rPr>
              <a:t>). </a:t>
            </a:r>
            <a:r>
              <a:rPr lang="en-US" sz="1400" dirty="0">
                <a:cs typeface="Helvetica" pitchFamily="34" charset="0"/>
              </a:rPr>
              <a:t>Available from </a:t>
            </a:r>
            <a:r>
              <a:rPr lang="en-US" sz="1400" dirty="0">
                <a:cs typeface="Helvetica" pitchFamily="34" charset="0"/>
                <a:hlinkClick r:id="rId10"/>
              </a:rPr>
              <a:t>http://</a:t>
            </a:r>
            <a:r>
              <a:rPr lang="en-US" sz="1400" dirty="0" smtClean="0">
                <a:cs typeface="Helvetica" pitchFamily="34" charset="0"/>
                <a:hlinkClick r:id="rId10"/>
              </a:rPr>
              <a:t>pareonline.net/</a:t>
            </a:r>
            <a:r>
              <a:rPr lang="en-US" sz="1400" dirty="0" smtClean="0">
                <a:cs typeface="Helvetica" pitchFamily="34" charset="0"/>
              </a:rPr>
              <a:t> </a:t>
            </a:r>
            <a:endParaRPr lang="en-US" sz="1400" dirty="0" smtClean="0">
              <a:cs typeface="Helvetica" pitchFamily="34" charset="0"/>
            </a:endParaRPr>
          </a:p>
          <a:p>
            <a:pPr marL="466725" indent="-466725" defTabSz="457200">
              <a:defRPr/>
            </a:pPr>
            <a:r>
              <a:rPr lang="en-US" sz="1400" dirty="0" smtClean="0">
                <a:cs typeface="Helvetica" pitchFamily="34" charset="0"/>
              </a:rPr>
              <a:t>Goldberg</a:t>
            </a:r>
            <a:r>
              <a:rPr lang="en-US" sz="1400" dirty="0">
                <a:cs typeface="Helvetica" pitchFamily="34" charset="0"/>
              </a:rPr>
              <a:t>, F (2000). Constructing physics understanding (CPU) project.. Available from &lt;http://</a:t>
            </a:r>
            <a:r>
              <a:rPr lang="en-US" sz="1400" dirty="0" err="1">
                <a:cs typeface="Helvetica" pitchFamily="34" charset="0"/>
              </a:rPr>
              <a:t>cpucips.sdsu.edu</a:t>
            </a:r>
            <a:r>
              <a:rPr lang="en-US" sz="1400" dirty="0">
                <a:cs typeface="Helvetica" pitchFamily="34" charset="0"/>
              </a:rPr>
              <a:t>/web/CPU/</a:t>
            </a:r>
            <a:r>
              <a:rPr lang="en-US" sz="1400" dirty="0" err="1">
                <a:cs typeface="Helvetica" pitchFamily="34" charset="0"/>
              </a:rPr>
              <a:t>default.html</a:t>
            </a:r>
            <a:r>
              <a:rPr lang="en-US" sz="1400" dirty="0">
                <a:cs typeface="Helvetica" pitchFamily="34" charset="0"/>
              </a:rPr>
              <a:t>&gt;.</a:t>
            </a:r>
          </a:p>
          <a:p>
            <a:pPr marL="466725" lvl="0" indent="-466725" defTabSz="457200">
              <a:defRPr/>
            </a:pPr>
            <a:r>
              <a:rPr lang="en-US" sz="1400" dirty="0" smtClean="0">
                <a:cs typeface="Helvetica" pitchFamily="34" charset="0"/>
              </a:rPr>
              <a:t>Henry, D., Henry, J., </a:t>
            </a:r>
            <a:r>
              <a:rPr lang="en-US" sz="1400" dirty="0" err="1" smtClean="0">
                <a:cs typeface="Helvetica" pitchFamily="34" charset="0"/>
              </a:rPr>
              <a:t>Riddoch</a:t>
            </a:r>
            <a:r>
              <a:rPr lang="en-US" sz="1400" dirty="0" smtClean="0">
                <a:cs typeface="Helvetica" pitchFamily="34" charset="0"/>
              </a:rPr>
              <a:t>, S. (2006). </a:t>
            </a:r>
            <a:r>
              <a:rPr lang="en-US" sz="1400" dirty="0" err="1" smtClean="0">
                <a:cs typeface="Helvetica" pitchFamily="34" charset="0"/>
              </a:rPr>
              <a:t>Whiteboarding</a:t>
            </a:r>
            <a:r>
              <a:rPr lang="en-US" sz="1400" dirty="0" smtClean="0">
                <a:cs typeface="Helvetica" pitchFamily="34" charset="0"/>
              </a:rPr>
              <a:t> your way to great student discussions. Sci. Scope. April/M., 51.</a:t>
            </a:r>
          </a:p>
          <a:p>
            <a:pPr marL="466725" indent="-466725" defTabSz="457200">
              <a:defRPr/>
            </a:pPr>
            <a:r>
              <a:rPr lang="en-US" sz="1400" dirty="0" err="1" smtClean="0">
                <a:cs typeface="Helvetica" pitchFamily="34" charset="0"/>
              </a:rPr>
              <a:t>Hestenes</a:t>
            </a:r>
            <a:r>
              <a:rPr lang="en-US" sz="1400" dirty="0" smtClean="0">
                <a:cs typeface="Helvetica" pitchFamily="34" charset="0"/>
              </a:rPr>
              <a:t>, D. (1993). Modeling Instruction in High School Physics (NSF Grant ESI 9353423), Information about the workshops can be obtained by visiting the Project’s web site at </a:t>
            </a:r>
            <a:r>
              <a:rPr lang="en-US" sz="1400" dirty="0" smtClean="0">
                <a:cs typeface="Helvetica" pitchFamily="34" charset="0"/>
                <a:hlinkClick r:id="rId11"/>
              </a:rPr>
              <a:t>http://modeling.asu.edu/</a:t>
            </a:r>
            <a:endParaRPr lang="en-US" sz="1400" dirty="0" smtClean="0">
              <a:cs typeface="Helvetica" pitchFamily="34" charset="0"/>
            </a:endParaRPr>
          </a:p>
          <a:p>
            <a:pPr marL="466725" lvl="0" indent="-466725" defTabSz="457200">
              <a:defRPr/>
            </a:pPr>
            <a:r>
              <a:rPr lang="en-US" sz="1400" dirty="0" smtClean="0">
                <a:cs typeface="Helvetica" pitchFamily="34" charset="0"/>
              </a:rPr>
              <a:t>Hake, R. (1998).  Interactive engagement versus traditional methods: a six-thousand-students survey of mechanics test data for introductory physics courses.  Am. J. Phys. 66(1), 64-74.</a:t>
            </a:r>
          </a:p>
          <a:p>
            <a:pPr marL="466725" lvl="0" indent="-466725" defTabSz="457200">
              <a:defRPr/>
            </a:pPr>
            <a:r>
              <a:rPr lang="en-US" sz="1400" dirty="0" err="1" smtClean="0">
                <a:cs typeface="Helvetica" pitchFamily="34" charset="0"/>
              </a:rPr>
              <a:t>MacIsaac</a:t>
            </a:r>
            <a:r>
              <a:rPr lang="en-US" sz="1400" dirty="0">
                <a:cs typeface="Helvetica" pitchFamily="34" charset="0"/>
              </a:rPr>
              <a:t>, D.L. &amp; Falconer, K.A. (2002, November). Reforming physics education via RTOP. The Physics Teacher 40(8), 479-485. Available from</a:t>
            </a:r>
          </a:p>
          <a:p>
            <a:pPr marL="466725" lvl="0" indent="-466725" defTabSz="457200">
              <a:defRPr/>
            </a:pPr>
            <a:r>
              <a:rPr lang="en-US" sz="1400" dirty="0">
                <a:cs typeface="Helvetica" pitchFamily="34" charset="0"/>
              </a:rPr>
              <a:t>       &lt; http://</a:t>
            </a:r>
            <a:r>
              <a:rPr lang="en-US" sz="1400" dirty="0" err="1">
                <a:cs typeface="Helvetica" pitchFamily="34" charset="0"/>
              </a:rPr>
              <a:t>physicsed.buffalostate.edu</a:t>
            </a:r>
            <a:r>
              <a:rPr lang="en-US" sz="1400" dirty="0">
                <a:cs typeface="Helvetica" pitchFamily="34" charset="0"/>
              </a:rPr>
              <a:t>/pubs/TPT/TPTNov02RTOP/ &gt;, describes physics-specific RTOP use. </a:t>
            </a:r>
          </a:p>
          <a:p>
            <a:pPr marL="466725" lvl="0" indent="-466725" defTabSz="457200">
              <a:defRPr/>
            </a:pPr>
            <a:r>
              <a:rPr lang="en-US" sz="1400" dirty="0" err="1" smtClean="0">
                <a:cs typeface="Helvetica" pitchFamily="34" charset="0"/>
              </a:rPr>
              <a:t>Piburn</a:t>
            </a:r>
            <a:r>
              <a:rPr lang="en-US" sz="1400" dirty="0" smtClean="0">
                <a:cs typeface="Helvetica" pitchFamily="34" charset="0"/>
              </a:rPr>
              <a:t>, M., Sawada, D., Falconer, K., Turley, J. </a:t>
            </a:r>
            <a:r>
              <a:rPr lang="en-US" sz="1400" dirty="0" err="1" smtClean="0">
                <a:cs typeface="Helvetica" pitchFamily="34" charset="0"/>
              </a:rPr>
              <a:t>Benford</a:t>
            </a:r>
            <a:r>
              <a:rPr lang="en-US" sz="1400" dirty="0" smtClean="0">
                <a:cs typeface="Helvetica" pitchFamily="34" charset="0"/>
              </a:rPr>
              <a:t>, R., Bloom, I. (2000). Reformed Teaching Observation Protocol (RTOP). ACEPT IN-003. The RTOP  rubric form, training manual and reference manual containing statistical  analyses, are all available from </a:t>
            </a:r>
          </a:p>
          <a:p>
            <a:pPr marL="466725" lvl="0" indent="-466725" defTabSz="457200">
              <a:defRPr/>
            </a:pPr>
            <a:r>
              <a:rPr lang="en-US" sz="1400" dirty="0" smtClean="0">
                <a:cs typeface="Helvetica" pitchFamily="34" charset="0"/>
              </a:rPr>
              <a:t>       &lt; http://</a:t>
            </a:r>
            <a:r>
              <a:rPr lang="en-US" sz="1400" dirty="0" err="1" smtClean="0">
                <a:cs typeface="Helvetica" pitchFamily="34" charset="0"/>
              </a:rPr>
              <a:t>PhysicsEd.BuffaloState.Edu</a:t>
            </a:r>
            <a:r>
              <a:rPr lang="en-US" sz="1400" dirty="0" smtClean="0">
                <a:cs typeface="Helvetica" pitchFamily="34" charset="0"/>
              </a:rPr>
              <a:t>/AZTEC/</a:t>
            </a:r>
            <a:r>
              <a:rPr lang="en-US" sz="1400" dirty="0" err="1" smtClean="0">
                <a:cs typeface="Helvetica" pitchFamily="34" charset="0"/>
              </a:rPr>
              <a:t>rtop</a:t>
            </a:r>
            <a:r>
              <a:rPr lang="en-US" sz="1400" dirty="0" smtClean="0">
                <a:cs typeface="Helvetica" pitchFamily="34" charset="0"/>
              </a:rPr>
              <a:t>/</a:t>
            </a:r>
            <a:r>
              <a:rPr lang="en-US" sz="1400" dirty="0" err="1" smtClean="0">
                <a:cs typeface="Helvetica" pitchFamily="34" charset="0"/>
              </a:rPr>
              <a:t>RTOP_full</a:t>
            </a:r>
            <a:r>
              <a:rPr lang="en-US" sz="1400" dirty="0" smtClean="0">
                <a:cs typeface="Helvetica" pitchFamily="34" charset="0"/>
              </a:rPr>
              <a:t>/PDF /&gt;. IN-001 contains the RTOP rubric alone, IN-002 contains rubric and training manual, IN-003 adds the statistical analyses</a:t>
            </a:r>
          </a:p>
          <a:p>
            <a:pPr marL="466725" lvl="0" indent="-466725" defTabSz="457200">
              <a:defRPr/>
            </a:pPr>
            <a:r>
              <a:rPr lang="en-US" sz="1400" dirty="0" err="1" smtClean="0">
                <a:cs typeface="Helvetica" pitchFamily="34" charset="0"/>
              </a:rPr>
              <a:t>Redish</a:t>
            </a:r>
            <a:r>
              <a:rPr lang="en-US" sz="1400" dirty="0" smtClean="0">
                <a:cs typeface="Helvetica" pitchFamily="34" charset="0"/>
              </a:rPr>
              <a:t>, E. (1994). Implications of  cognitive studies in teaching physics.  Am. J. Phys. 62(9), 796-803.</a:t>
            </a:r>
          </a:p>
        </p:txBody>
      </p:sp>
      <p:sp>
        <p:nvSpPr>
          <p:cNvPr id="19" name="TextBox 18"/>
          <p:cNvSpPr txBox="1"/>
          <p:nvPr/>
        </p:nvSpPr>
        <p:spPr>
          <a:xfrm>
            <a:off x="685800" y="12068347"/>
            <a:ext cx="13444495" cy="15173385"/>
          </a:xfrm>
          <a:prstGeom prst="rect">
            <a:avLst/>
          </a:prstGeom>
          <a:noFill/>
        </p:spPr>
        <p:txBody>
          <a:bodyPr wrap="square" rtlCol="0">
            <a:spAutoFit/>
          </a:bodyPr>
          <a:lstStyle/>
          <a:p>
            <a:r>
              <a:rPr lang="en-US" sz="2800" dirty="0" smtClean="0"/>
              <a:t>          The SUNY Buffalo State Summer Physics Teachers’ Academy began in 2002, offering a backbone of three 6 credit courses: Process Skills in Teaching Physics (PHY 510), Powerful Ideas in Quantitative Modeling: Force, Motion, and Energy (PHY 620), and Powerful Ideas in Quantitative Modeling: Electricity and Magnetism (PHY 622).</a:t>
            </a:r>
          </a:p>
          <a:p>
            <a:r>
              <a:rPr lang="en-US" sz="2800" dirty="0" smtClean="0"/>
              <a:t>          These graduate level courses focus on physics content at the undergraduate level (necessitating math at the undergraduate level) and pedagogical content knowledge at the graduate level.  </a:t>
            </a:r>
            <a:r>
              <a:rPr lang="en-US" sz="2800" dirty="0"/>
              <a:t>P</a:t>
            </a:r>
            <a:r>
              <a:rPr lang="en-US" sz="2800" dirty="0" smtClean="0"/>
              <a:t>edagogical content knowledge includes physics education research (PER) and science education research (SER) findings and science teaching methods. The programs’ physics content follows state requirements and PER findings, and therefore strays from traditional physics course curricula, such as allocating minimal time to thermodynamics and a large portion of time to modern physics, as demanded by the state via PER-informed curricula.</a:t>
            </a:r>
          </a:p>
          <a:p>
            <a:r>
              <a:rPr lang="en-US" sz="2800" dirty="0" smtClean="0"/>
              <a:t>          Modeled after the nationally famous Modeling Physics workshops held at Arizona State University, the 600-level summer academy courses are fifteen days long and intense.  Participants assume both student and teacher roles as they work through PER-informed curricula such as </a:t>
            </a:r>
            <a:r>
              <a:rPr lang="en-US" sz="2800" dirty="0" err="1" smtClean="0"/>
              <a:t>Hestenes</a:t>
            </a:r>
            <a:r>
              <a:rPr lang="en-US" sz="2800" dirty="0" smtClean="0"/>
              <a:t>’ distinguished and well researched Modeling Physics curriculum, the AAPT’s Powerful Ideas in Physical Science (PIPS) and Goldberg’s Constructing Physics Understanding (CPU) curricula.  As at ASU, these courses are team taught by NY master physics teachers and BSC physics faculty.</a:t>
            </a:r>
          </a:p>
          <a:p>
            <a:r>
              <a:rPr lang="en-US" sz="2800" dirty="0" smtClean="0"/>
              <a:t>          PHY 510 is a workshop locally developed to support new teachers who were assigned physics sections without physics certification, though it is annually tailored to the background of the participants.  It focuses on “meeting NYSED requirements through activities NY master physics teachers have selected on an </a:t>
            </a:r>
            <a:r>
              <a:rPr lang="en-US" sz="2800" i="1" dirty="0" smtClean="0"/>
              <a:t>ad-hoc basis</a:t>
            </a:r>
            <a:r>
              <a:rPr lang="en-US" sz="2800" dirty="0" smtClean="0"/>
              <a:t>, leavened with formal PER and SER touchstone activities. “</a:t>
            </a:r>
          </a:p>
          <a:p>
            <a:r>
              <a:rPr lang="en-US" sz="2800" dirty="0" smtClean="0"/>
              <a:t>          The summer academy courses are offered for both non-degree teachers, who seek professional development or improved physics teaching skills, as well as degree candidates of the M.S. Ed. – Physics programs.  Itinerantly there are other PHY5xx courses offered for elementary, middle and high school teachers.</a:t>
            </a:r>
          </a:p>
          <a:p>
            <a:endParaRPr lang="en-US" sz="2800" dirty="0" smtClean="0"/>
          </a:p>
          <a:p>
            <a:endParaRPr lang="en-US" sz="2800" dirty="0"/>
          </a:p>
          <a:p>
            <a:endParaRPr lang="en-US" sz="2800" dirty="0" smtClean="0"/>
          </a:p>
          <a:p>
            <a:endParaRPr lang="en-US" sz="2800" dirty="0" smtClean="0"/>
          </a:p>
          <a:p>
            <a:r>
              <a:rPr lang="en-US" sz="2800" dirty="0" smtClean="0"/>
              <a:t>          Below are authors of this poster with a board full of physics teacher candidates, instructors, and alumni.  On the right is a 2012 report that recognized the SUNY-BSC physics teacher preparation programs as amongst 11 outstanding programs in the nation.</a:t>
            </a:r>
          </a:p>
        </p:txBody>
      </p:sp>
      <p:sp>
        <p:nvSpPr>
          <p:cNvPr id="20" name="TextBox 19"/>
          <p:cNvSpPr txBox="1"/>
          <p:nvPr/>
        </p:nvSpPr>
        <p:spPr>
          <a:xfrm>
            <a:off x="14706600" y="13335000"/>
            <a:ext cx="15011400" cy="16896933"/>
          </a:xfrm>
          <a:prstGeom prst="rect">
            <a:avLst/>
          </a:prstGeom>
          <a:noFill/>
        </p:spPr>
        <p:txBody>
          <a:bodyPr wrap="square" rtlCol="0">
            <a:spAutoFit/>
          </a:bodyPr>
          <a:lstStyle/>
          <a:p>
            <a:endParaRPr lang="en-US" sz="2800" dirty="0" smtClean="0"/>
          </a:p>
          <a:p>
            <a:r>
              <a:rPr lang="en-US" sz="2800" dirty="0" smtClean="0"/>
              <a:t>           </a:t>
            </a:r>
            <a:r>
              <a:rPr lang="en-US" sz="2800" dirty="0" smtClean="0"/>
              <a:t>Some research findings that been validated through the SUNY Buffalo State Summer Physics Teachers’ Academy are RTOP, curricula, and pedagogical techniques</a:t>
            </a:r>
            <a:r>
              <a:rPr lang="en-US" sz="2800" dirty="0"/>
              <a:t>. </a:t>
            </a:r>
            <a:r>
              <a:rPr lang="en-US" sz="2800" dirty="0" smtClean="0"/>
              <a:t>The instructors have been assessed using Reformed </a:t>
            </a:r>
            <a:r>
              <a:rPr lang="en-US" sz="2800" dirty="0"/>
              <a:t>Teaching Observation Protocol (</a:t>
            </a:r>
            <a:r>
              <a:rPr lang="en-US" sz="2800" dirty="0" smtClean="0"/>
              <a:t>RTOP). Some of the pedagogical tools used are reading logs</a:t>
            </a:r>
            <a:r>
              <a:rPr lang="en-US" sz="2800" dirty="0"/>
              <a:t>;</a:t>
            </a:r>
            <a:r>
              <a:rPr lang="en-US" sz="2800" dirty="0" smtClean="0"/>
              <a:t> whiteboards, which encourage class discussion; student-created operational definitions; creation and analysis of simple apparatus; daily reflective journals; learning commentaries, teacher hat-student hat role-play, learning content in student mode and analysis in teacher mode.  The images below illustrate varying degrees of reflection in journals, and a class whiteboard discussion.</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a:p>
            <a:endParaRPr lang="en-US" sz="2800" dirty="0" smtClean="0"/>
          </a:p>
          <a:p>
            <a:endParaRPr lang="en-US" sz="2800" dirty="0" smtClean="0"/>
          </a:p>
          <a:p>
            <a:endParaRPr lang="en-US" sz="2800" dirty="0" smtClean="0"/>
          </a:p>
          <a:p>
            <a:r>
              <a:rPr lang="en-US" sz="2800" dirty="0" smtClean="0"/>
              <a:t>        </a:t>
            </a:r>
            <a:r>
              <a:rPr lang="en-US" sz="2800" dirty="0"/>
              <a:t> </a:t>
            </a:r>
            <a:r>
              <a:rPr lang="en-US" sz="2800" dirty="0" smtClean="0"/>
              <a:t>The Summer Physics Teachers’ Academy’s 297 participants</a:t>
            </a:r>
            <a:r>
              <a:rPr lang="en-US" sz="2800" dirty="0"/>
              <a:t> </a:t>
            </a:r>
            <a:r>
              <a:rPr lang="en-US" sz="2800" dirty="0" smtClean="0"/>
              <a:t>are 98% New York State residents.  The female to male ratio is approximately 1:3. The reformed teaching and student-centered courses attracted a wide variety of participants, as shown by the list on the far right of this poster. In recent years, the course enrollments of the summer academy have dropped due to the slow economy and local school districts’ budgets. Note that all three courses were offered in 2009-2011.</a:t>
            </a:r>
          </a:p>
          <a:p>
            <a:endParaRPr lang="en-US" sz="2400" b="1" dirty="0" smtClean="0"/>
          </a:p>
          <a:p>
            <a:r>
              <a:rPr lang="en-US" sz="2400" b="1" dirty="0" smtClean="0"/>
              <a:t>76 Graduates:</a:t>
            </a:r>
            <a:endParaRPr lang="en-US" sz="2400" dirty="0" smtClean="0"/>
          </a:p>
          <a:p>
            <a:r>
              <a:rPr lang="en-US" sz="2400" dirty="0" smtClean="0"/>
              <a:t>22 PHA Graduates</a:t>
            </a:r>
          </a:p>
          <a:p>
            <a:r>
              <a:rPr lang="en-US" sz="2400" dirty="0" smtClean="0"/>
              <a:t>54 PHS Graduates</a:t>
            </a:r>
          </a:p>
          <a:p>
            <a:r>
              <a:rPr lang="en-US" sz="2400" b="1" dirty="0" smtClean="0"/>
              <a:t>20 Active Candidates:</a:t>
            </a:r>
            <a:endParaRPr lang="en-US" sz="2400" dirty="0" smtClean="0"/>
          </a:p>
          <a:p>
            <a:r>
              <a:rPr lang="en-US" sz="2400" dirty="0" smtClean="0"/>
              <a:t>15 PHS candidates</a:t>
            </a:r>
          </a:p>
          <a:p>
            <a:r>
              <a:rPr lang="en-US" sz="2400" dirty="0" smtClean="0"/>
              <a:t>5 PHA candidates</a:t>
            </a:r>
          </a:p>
          <a:p>
            <a:endParaRPr lang="en-US" sz="2400" dirty="0" smtClean="0"/>
          </a:p>
          <a:p>
            <a:r>
              <a:rPr lang="en-US" sz="2400" b="1" dirty="0" smtClean="0"/>
              <a:t>96 Graduates and Active Candidates</a:t>
            </a:r>
            <a:endParaRPr lang="en-US" sz="2400" dirty="0" smtClean="0"/>
          </a:p>
          <a:p>
            <a:r>
              <a:rPr lang="en-US" sz="2400" b="1" dirty="0" smtClean="0"/>
              <a:t> </a:t>
            </a:r>
            <a:r>
              <a:rPr lang="en-US" sz="2400" dirty="0" smtClean="0"/>
              <a:t>36 Inactive Candidates</a:t>
            </a:r>
          </a:p>
          <a:p>
            <a:endParaRPr lang="en-US" sz="2400" dirty="0" smtClean="0"/>
          </a:p>
          <a:p>
            <a:r>
              <a:rPr lang="en-US" sz="2400" b="1" dirty="0" smtClean="0"/>
              <a:t>165 Non-majors taking summer courses</a:t>
            </a:r>
          </a:p>
          <a:p>
            <a:r>
              <a:rPr lang="en-US" sz="2400" dirty="0" smtClean="0"/>
              <a:t> </a:t>
            </a:r>
          </a:p>
          <a:p>
            <a:r>
              <a:rPr lang="en-US" sz="2400" b="1" dirty="0" smtClean="0"/>
              <a:t>297 Total</a:t>
            </a:r>
            <a:endParaRPr lang="en-US" sz="2400" dirty="0" smtClean="0"/>
          </a:p>
        </p:txBody>
      </p:sp>
      <p:graphicFrame>
        <p:nvGraphicFramePr>
          <p:cNvPr id="24" name="Table 23"/>
          <p:cNvGraphicFramePr>
            <a:graphicFrameLocks noGrp="1"/>
          </p:cNvGraphicFramePr>
          <p:nvPr>
            <p:extLst>
              <p:ext uri="{D42A27DB-BD31-4B8C-83A1-F6EECF244321}">
                <p14:modId xmlns:p14="http://schemas.microsoft.com/office/powerpoint/2010/main" val="4077275169"/>
              </p:ext>
            </p:extLst>
          </p:nvPr>
        </p:nvGraphicFramePr>
        <p:xfrm>
          <a:off x="21760287" y="26746200"/>
          <a:ext cx="5486400" cy="5209540"/>
        </p:xfrm>
        <a:graphic>
          <a:graphicData uri="http://schemas.openxmlformats.org/drawingml/2006/table">
            <a:tbl>
              <a:tblPr/>
              <a:tblGrid>
                <a:gridCol w="912344"/>
                <a:gridCol w="912344"/>
                <a:gridCol w="912344"/>
                <a:gridCol w="912344"/>
                <a:gridCol w="1837024"/>
              </a:tblGrid>
              <a:tr h="421912">
                <a:tc gridSpan="5">
                  <a:txBody>
                    <a:bodyPr/>
                    <a:lstStyle/>
                    <a:p>
                      <a:pPr algn="ctr" fontAlgn="ctr"/>
                      <a:r>
                        <a:rPr lang="en-US" sz="2100" b="0" i="0" u="none" strike="noStrike" dirty="0">
                          <a:latin typeface="Verdana"/>
                        </a:rPr>
                        <a:t>HS/MS Summer school </a:t>
                      </a:r>
                      <a:r>
                        <a:rPr lang="en-US" sz="2100" b="0" i="0" u="none" strike="noStrike" dirty="0" smtClean="0">
                          <a:latin typeface="Verdana"/>
                        </a:rPr>
                        <a:t>enrollees in</a:t>
                      </a:r>
                      <a:r>
                        <a:rPr lang="en-US" sz="2100" b="0" i="0" u="none" strike="noStrike" baseline="0" dirty="0" smtClean="0">
                          <a:latin typeface="Verdana"/>
                        </a:rPr>
                        <a:t> PHY510, PHY620 and PHY622 (only)</a:t>
                      </a:r>
                      <a:endParaRPr lang="en-US" sz="2100" b="0" i="0" u="none" strike="noStrike" dirty="0">
                        <a:latin typeface="Verdan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1450">
                <a:tc>
                  <a:txBody>
                    <a:bodyPr/>
                    <a:lstStyle/>
                    <a:p>
                      <a:pPr algn="ctr" fontAlgn="ctr"/>
                      <a:r>
                        <a:rPr lang="en-US" sz="2100" b="0" i="0" u="none" strike="noStrike" dirty="0">
                          <a:latin typeface="Verdana"/>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510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620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622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Total HS/MS Physics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dirty="0">
                          <a:latin typeface="Verdana"/>
                        </a:rPr>
                        <a:t>2002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smtClean="0">
                          <a:latin typeface="Verdana"/>
                        </a:rPr>
                        <a:t>-</a:t>
                      </a:r>
                      <a:r>
                        <a:rPr lang="en-US" sz="2100" b="0" i="0" u="none" strike="noStrike" dirty="0">
                          <a:latin typeface="Verdana"/>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 </a:t>
                      </a:r>
                      <a:r>
                        <a:rPr lang="en-US" sz="2100" b="0" i="0" u="none" strike="noStrike" dirty="0" smtClean="0">
                          <a:latin typeface="Verdana"/>
                        </a:rPr>
                        <a:t>-</a:t>
                      </a:r>
                      <a:endParaRPr lang="en-US" sz="2100" b="0" i="0" u="none" strike="noStrike" dirty="0">
                        <a:latin typeface="Verdan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smtClean="0">
                          <a:latin typeface="Verdana"/>
                        </a:rPr>
                        <a:t>-</a:t>
                      </a:r>
                      <a:r>
                        <a:rPr lang="en-US" sz="2100" b="0" i="0" u="none" strike="noStrike" dirty="0">
                          <a:latin typeface="Verdana"/>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 </a:t>
                      </a:r>
                      <a:r>
                        <a:rPr lang="en-US" sz="2100" b="0" i="0" u="none" strike="noStrike" dirty="0" smtClean="0">
                          <a:latin typeface="Verdana"/>
                        </a:rPr>
                        <a:t>-</a:t>
                      </a:r>
                      <a:endParaRPr lang="en-US" sz="2100" b="0" i="0" u="none" strike="noStrike" dirty="0">
                        <a:latin typeface="Verdan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 </a:t>
                      </a:r>
                      <a:r>
                        <a:rPr lang="en-US" sz="2100" b="0" i="0" u="none" strike="noStrike" dirty="0" smtClean="0">
                          <a:latin typeface="Verdana"/>
                        </a:rPr>
                        <a:t>-</a:t>
                      </a:r>
                      <a:endParaRPr lang="en-US" sz="2100" b="0" i="0" u="none" strike="noStrike" dirty="0">
                        <a:latin typeface="Verdan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 </a:t>
                      </a:r>
                      <a:r>
                        <a:rPr lang="en-US" sz="2100" b="0" i="0" u="none" strike="noStrike" dirty="0" smtClean="0">
                          <a:latin typeface="Verdana"/>
                        </a:rPr>
                        <a:t>-</a:t>
                      </a:r>
                      <a:endParaRPr lang="en-US" sz="2100" b="0" i="0" u="none" strike="noStrike" dirty="0">
                        <a:latin typeface="Verdan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 </a:t>
                      </a:r>
                      <a:r>
                        <a:rPr lang="en-US" sz="2100" b="0" i="0" u="none" strike="noStrike" dirty="0" smtClean="0">
                          <a:latin typeface="Verdana"/>
                        </a:rPr>
                        <a:t>-</a:t>
                      </a:r>
                      <a:endParaRPr lang="en-US" sz="2100" b="0" i="0" u="none" strike="noStrike" dirty="0">
                        <a:latin typeface="Verdan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 </a:t>
                      </a:r>
                      <a:r>
                        <a:rPr lang="en-US" sz="2100" b="0" i="0" u="none" strike="noStrike" dirty="0" smtClean="0">
                          <a:latin typeface="Verdana"/>
                        </a:rPr>
                        <a:t>-</a:t>
                      </a:r>
                      <a:endParaRPr lang="en-US" sz="2100" b="0" i="0" u="none" strike="noStrike" dirty="0">
                        <a:latin typeface="Verdan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en-US" sz="2100" b="0" i="0" u="none" strike="noStrike">
                          <a:latin typeface="Verdana"/>
                        </a:rPr>
                        <a:t>2013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latin typeface="Verdana"/>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 </a:t>
                      </a:r>
                      <a:r>
                        <a:rPr lang="en-US" sz="2100" b="0" i="0" u="none" strike="noStrike" dirty="0" smtClean="0">
                          <a:latin typeface="Verdana"/>
                        </a:rPr>
                        <a:t>-</a:t>
                      </a:r>
                      <a:endParaRPr lang="en-US" sz="2100" b="0" i="0" u="none" strike="noStrike" dirty="0">
                        <a:latin typeface="Verdan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latin typeface="Verdana"/>
                        </a:rPr>
                        <a:t>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2" name="Group 1"/>
          <p:cNvGrpSpPr/>
          <p:nvPr/>
        </p:nvGrpSpPr>
        <p:grpSpPr>
          <a:xfrm>
            <a:off x="14630400" y="17068800"/>
            <a:ext cx="7086600" cy="5334000"/>
            <a:chOff x="14217663" y="18502644"/>
            <a:chExt cx="7804137" cy="5728956"/>
          </a:xfrm>
        </p:grpSpPr>
        <p:pic>
          <p:nvPicPr>
            <p:cNvPr id="34" name="Picture 9"/>
            <p:cNvPicPr>
              <a:picLocks noChangeAspect="1" noChangeArrowheads="1"/>
            </p:cNvPicPr>
            <p:nvPr/>
          </p:nvPicPr>
          <p:blipFill>
            <a:blip r:embed="rId12" cstate="print"/>
            <a:srcRect b="19048"/>
            <a:stretch>
              <a:fillRect/>
            </a:stretch>
          </p:blipFill>
          <p:spPr bwMode="auto">
            <a:xfrm rot="889542">
              <a:off x="17564997" y="18502644"/>
              <a:ext cx="3431576" cy="4324835"/>
            </a:xfrm>
            <a:prstGeom prst="rect">
              <a:avLst/>
            </a:prstGeom>
            <a:noFill/>
            <a:ln w="9525">
              <a:noFill/>
              <a:miter lim="800000"/>
              <a:headEnd/>
              <a:tailEnd/>
            </a:ln>
          </p:spPr>
        </p:pic>
        <p:pic>
          <p:nvPicPr>
            <p:cNvPr id="33" name="Picture 2"/>
            <p:cNvPicPr>
              <a:picLocks noChangeAspect="1" noChangeArrowheads="1"/>
            </p:cNvPicPr>
            <p:nvPr/>
          </p:nvPicPr>
          <p:blipFill>
            <a:blip r:embed="rId13" cstate="print"/>
            <a:srcRect/>
            <a:stretch>
              <a:fillRect/>
            </a:stretch>
          </p:blipFill>
          <p:spPr bwMode="auto">
            <a:xfrm rot="20922993">
              <a:off x="14217663" y="18591863"/>
              <a:ext cx="3570442" cy="4701653"/>
            </a:xfrm>
            <a:prstGeom prst="rect">
              <a:avLst/>
            </a:prstGeom>
            <a:noFill/>
            <a:ln w="9525">
              <a:noFill/>
              <a:miter lim="800000"/>
              <a:headEnd/>
              <a:tailEnd/>
            </a:ln>
          </p:spPr>
        </p:pic>
        <p:pic>
          <p:nvPicPr>
            <p:cNvPr id="35" name="Picture 34"/>
            <p:cNvPicPr/>
            <p:nvPr/>
          </p:nvPicPr>
          <p:blipFill>
            <a:blip r:embed="rId14" cstate="print"/>
            <a:srcRect/>
            <a:stretch>
              <a:fillRect/>
            </a:stretch>
          </p:blipFill>
          <p:spPr bwMode="auto">
            <a:xfrm>
              <a:off x="17754600" y="21945600"/>
              <a:ext cx="4267200" cy="2286000"/>
            </a:xfrm>
            <a:prstGeom prst="rect">
              <a:avLst/>
            </a:prstGeom>
            <a:noFill/>
            <a:ln w="9525">
              <a:noFill/>
              <a:miter lim="800000"/>
              <a:headEnd/>
              <a:tailEnd/>
            </a:ln>
          </p:spPr>
        </p:pic>
      </p:grpSp>
      <p:pic>
        <p:nvPicPr>
          <p:cNvPr id="25" name="Picture 24" descr="CIMG2509.JPG"/>
          <p:cNvPicPr>
            <a:picLocks noChangeAspect="1"/>
          </p:cNvPicPr>
          <p:nvPr/>
        </p:nvPicPr>
        <p:blipFill>
          <a:blip r:embed="rId15" cstate="print"/>
          <a:stretch>
            <a:fillRect/>
          </a:stretch>
        </p:blipFill>
        <p:spPr>
          <a:xfrm>
            <a:off x="22174200" y="17373600"/>
            <a:ext cx="6858000" cy="5143500"/>
          </a:xfrm>
          <a:prstGeom prst="rect">
            <a:avLst/>
          </a:prstGeom>
        </p:spPr>
      </p:pic>
      <p:pic>
        <p:nvPicPr>
          <p:cNvPr id="26" name="Picture 25" descr="qrcode.18950731-1.jpg"/>
          <p:cNvPicPr>
            <a:picLocks noChangeAspect="1"/>
          </p:cNvPicPr>
          <p:nvPr/>
        </p:nvPicPr>
        <p:blipFill>
          <a:blip r:embed="rId16" cstate="print"/>
          <a:stretch>
            <a:fillRect/>
          </a:stretch>
        </p:blipFill>
        <p:spPr>
          <a:xfrm>
            <a:off x="31164696" y="29108400"/>
            <a:ext cx="3130826" cy="2667000"/>
          </a:xfrm>
          <a:prstGeom prst="rect">
            <a:avLst/>
          </a:prstGeom>
        </p:spPr>
      </p:pic>
      <p:sp>
        <p:nvSpPr>
          <p:cNvPr id="27" name="Rectangle 26"/>
          <p:cNvSpPr/>
          <p:nvPr/>
        </p:nvSpPr>
        <p:spPr>
          <a:xfrm>
            <a:off x="30899100" y="7391400"/>
            <a:ext cx="11963400" cy="2677656"/>
          </a:xfrm>
          <a:prstGeom prst="rect">
            <a:avLst/>
          </a:prstGeom>
        </p:spPr>
        <p:txBody>
          <a:bodyPr wrap="square">
            <a:spAutoFit/>
          </a:bodyPr>
          <a:lstStyle/>
          <a:p>
            <a:r>
              <a:rPr lang="en-US" sz="2800" dirty="0" smtClean="0"/>
              <a:t>           Every summer academy course is evaluated. Attitudinal and conceptual content instruments are administered pre- and post- instruction. FCI, FMCE, TUG-K, CTSR, BEMA, CSEM, DIRECT, STEBI-B and MCTP have all been used. Our best results include PHY 622 DIRECT 2010 &lt;g&gt; = 0.52, PHY 620  2010 FCME &lt;g&gt; = 0.54, and PHY 620 2010 TUG-K &lt;g&gt; = 0.58, when we had relatively small class size and particularly </a:t>
            </a:r>
            <a:r>
              <a:rPr lang="en-US" sz="2800" dirty="0" smtClean="0"/>
              <a:t>strong discourse</a:t>
            </a:r>
            <a:r>
              <a:rPr lang="en-US" sz="2800" dirty="0" smtClean="0"/>
              <a:t>.</a:t>
            </a:r>
            <a:endParaRPr lang="en-US" sz="2800" dirty="0"/>
          </a:p>
        </p:txBody>
      </p:sp>
      <p:sp>
        <p:nvSpPr>
          <p:cNvPr id="28" name="TextBox 27"/>
          <p:cNvSpPr txBox="1"/>
          <p:nvPr/>
        </p:nvSpPr>
        <p:spPr>
          <a:xfrm>
            <a:off x="14706600" y="5181600"/>
            <a:ext cx="15011400" cy="5693866"/>
          </a:xfrm>
          <a:prstGeom prst="rect">
            <a:avLst/>
          </a:prstGeom>
          <a:noFill/>
        </p:spPr>
        <p:txBody>
          <a:bodyPr wrap="square" rtlCol="0">
            <a:spAutoFit/>
          </a:bodyPr>
          <a:lstStyle/>
          <a:p>
            <a:r>
              <a:rPr lang="en-US" sz="2800" dirty="0" smtClean="0"/>
              <a:t>           SUNY Buffalo State College offers the M.S. Ed. – Physics (PHS) as well as the M.S. Ed. – Physics : Alternative Certification through NY Transitional B (PHA). The PHS is often sought by working STEM teachers</a:t>
            </a:r>
            <a:r>
              <a:rPr lang="en-US" sz="2800" dirty="0"/>
              <a:t> </a:t>
            </a:r>
            <a:r>
              <a:rPr lang="en-US" sz="2800" dirty="0" smtClean="0"/>
              <a:t>seeking a second certification in physics (NYSED requires that physics teachers have 24-30cr of College PHY courses).  </a:t>
            </a:r>
            <a:endParaRPr lang="en-US" sz="2800" dirty="0"/>
          </a:p>
          <a:p>
            <a:r>
              <a:rPr lang="en-US" sz="2800" dirty="0" smtClean="0"/>
              <a:t>The PHA offers an initial certification for science, technology, engineering, and math professionals who have decided to change their careers. Alternative certification refers to a teacher certification program that differs from standard college programs of teacher preparation, usually by avoiding the extended guided field experience of student teaching.</a:t>
            </a:r>
            <a:r>
              <a:rPr lang="en-US" sz="2800" dirty="0"/>
              <a:t> </a:t>
            </a:r>
            <a:r>
              <a:rPr lang="en-US" sz="2800" dirty="0" smtClean="0"/>
              <a:t> The PHA at SUNY Buffalo State College requires a year long mentorship for early field experience, and some educational courses in addition to the courses required by the PHS.</a:t>
            </a:r>
          </a:p>
          <a:p>
            <a:r>
              <a:rPr lang="en-US" sz="2800" dirty="0" smtClean="0"/>
              <a:t>          Both the PHS and the PHA degrees require participants to take all three courses from the summer academy.  A large proportion (about 2/3) </a:t>
            </a:r>
            <a:r>
              <a:rPr lang="en-US" sz="2800" dirty="0"/>
              <a:t>of summer academy </a:t>
            </a:r>
            <a:r>
              <a:rPr lang="en-US" sz="2800" dirty="0" smtClean="0"/>
              <a:t>participants are non-degree seeking students who seek NYSED physics certification only. </a:t>
            </a:r>
            <a:endParaRPr lang="en-US" sz="2800" dirty="0"/>
          </a:p>
        </p:txBody>
      </p:sp>
      <p:pic>
        <p:nvPicPr>
          <p:cNvPr id="1026" name="Picture 2"/>
          <p:cNvPicPr>
            <a:picLocks noChangeAspect="1" noChangeArrowheads="1"/>
          </p:cNvPicPr>
          <p:nvPr/>
        </p:nvPicPr>
        <p:blipFill>
          <a:blip r:embed="rId17" cstate="print"/>
          <a:srcRect/>
          <a:stretch>
            <a:fillRect/>
          </a:stretch>
        </p:blipFill>
        <p:spPr bwMode="auto">
          <a:xfrm>
            <a:off x="36880800" y="10344174"/>
            <a:ext cx="5410200" cy="4000500"/>
          </a:xfrm>
          <a:prstGeom prst="rect">
            <a:avLst/>
          </a:prstGeom>
          <a:noFill/>
          <a:ln w="9525">
            <a:noFill/>
            <a:miter lim="800000"/>
            <a:headEnd/>
            <a:tailEnd/>
          </a:ln>
        </p:spPr>
      </p:pic>
      <p:pic>
        <p:nvPicPr>
          <p:cNvPr id="1027" name="Picture 3"/>
          <p:cNvPicPr>
            <a:picLocks noChangeAspect="1" noChangeArrowheads="1"/>
          </p:cNvPicPr>
          <p:nvPr/>
        </p:nvPicPr>
        <p:blipFill>
          <a:blip r:embed="rId18" cstate="print"/>
          <a:srcRect/>
          <a:stretch>
            <a:fillRect/>
          </a:stretch>
        </p:blipFill>
        <p:spPr bwMode="auto">
          <a:xfrm>
            <a:off x="31394400" y="10344174"/>
            <a:ext cx="5486400" cy="3988517"/>
          </a:xfrm>
          <a:prstGeom prst="rect">
            <a:avLst/>
          </a:prstGeom>
          <a:noFill/>
          <a:ln w="9525">
            <a:noFill/>
            <a:miter lim="800000"/>
            <a:headEnd/>
            <a:tailEnd/>
          </a:ln>
        </p:spPr>
      </p:pic>
      <p:sp>
        <p:nvSpPr>
          <p:cNvPr id="32" name="TextBox 31"/>
          <p:cNvSpPr txBox="1"/>
          <p:nvPr/>
        </p:nvSpPr>
        <p:spPr>
          <a:xfrm>
            <a:off x="30937200" y="14664392"/>
            <a:ext cx="12268200" cy="9818072"/>
          </a:xfrm>
          <a:prstGeom prst="rect">
            <a:avLst/>
          </a:prstGeom>
          <a:noFill/>
        </p:spPr>
        <p:txBody>
          <a:bodyPr wrap="square" rtlCol="0">
            <a:spAutoFit/>
          </a:bodyPr>
          <a:lstStyle/>
          <a:p>
            <a:r>
              <a:rPr lang="en-US" sz="2800" b="1" dirty="0" smtClean="0"/>
              <a:t>Summer Academy economic viability issues (no courses run at a loss):</a:t>
            </a:r>
          </a:p>
          <a:p>
            <a:pPr lvl="0">
              <a:buFont typeface="Arial" pitchFamily="34" charset="0"/>
              <a:buChar char="•"/>
            </a:pPr>
            <a:r>
              <a:rPr lang="en-US" sz="2400" dirty="0" smtClean="0"/>
              <a:t> Need cross certification teachers and other non-degree seeking teachers</a:t>
            </a:r>
          </a:p>
          <a:p>
            <a:pPr lvl="0">
              <a:buFont typeface="Arial" pitchFamily="34" charset="0"/>
              <a:buChar char="•"/>
            </a:pPr>
            <a:r>
              <a:rPr lang="en-US" sz="2400" dirty="0" smtClean="0"/>
              <a:t> Must be connected to programs for in-service teachers (NYSED physics certification and state exams are rigorous; also online, evening classes)</a:t>
            </a:r>
          </a:p>
          <a:p>
            <a:pPr lvl="0">
              <a:buFont typeface="Arial" pitchFamily="34" charset="0"/>
              <a:buChar char="•"/>
            </a:pPr>
            <a:r>
              <a:rPr lang="en-US" sz="2400" dirty="0" smtClean="0"/>
              <a:t> Struggled with economic downturns (2010-12; now attracting out of state)</a:t>
            </a:r>
          </a:p>
          <a:p>
            <a:r>
              <a:rPr lang="en-US" sz="2400" dirty="0" smtClean="0"/>
              <a:t> </a:t>
            </a:r>
          </a:p>
          <a:p>
            <a:r>
              <a:rPr lang="en-US" sz="2800" b="1" dirty="0" smtClean="0"/>
              <a:t>Academic issues:</a:t>
            </a:r>
          </a:p>
          <a:p>
            <a:pPr lvl="0">
              <a:buFont typeface="Arial" pitchFamily="34" charset="0"/>
              <a:buChar char="•"/>
            </a:pPr>
            <a:r>
              <a:rPr lang="en-US" sz="2400" dirty="0" smtClean="0"/>
              <a:t> Integrate master teachers and college physics faculty  on instructional team</a:t>
            </a:r>
          </a:p>
          <a:p>
            <a:pPr lvl="0">
              <a:buFont typeface="Arial" pitchFamily="34" charset="0"/>
              <a:buChar char="•"/>
            </a:pPr>
            <a:r>
              <a:rPr lang="en-US" sz="2400" dirty="0" smtClean="0"/>
              <a:t> Many participants do not know their physics and are unaware of this (E&amp;M)</a:t>
            </a:r>
          </a:p>
          <a:p>
            <a:pPr lvl="0">
              <a:buFont typeface="Arial" pitchFamily="34" charset="0"/>
              <a:buChar char="•"/>
            </a:pPr>
            <a:r>
              <a:rPr lang="en-US" sz="2400" dirty="0" smtClean="0"/>
              <a:t> Need for student-hat, teacher-hat role-play (participant identity and self-efficacy)</a:t>
            </a:r>
          </a:p>
          <a:p>
            <a:pPr lvl="0">
              <a:buFont typeface="Arial" pitchFamily="34" charset="0"/>
              <a:buChar char="•"/>
            </a:pPr>
            <a:r>
              <a:rPr lang="en-US" sz="2400" dirty="0" smtClean="0"/>
              <a:t> Tough state certification test and moderately rigorous state testing helpful</a:t>
            </a:r>
          </a:p>
          <a:p>
            <a:r>
              <a:rPr lang="en-US" sz="2400" dirty="0" smtClean="0"/>
              <a:t> </a:t>
            </a:r>
          </a:p>
          <a:p>
            <a:r>
              <a:rPr lang="en-US" sz="2800" b="1" dirty="0" smtClean="0"/>
              <a:t>Summer Physics Teacher Academy </a:t>
            </a:r>
            <a:r>
              <a:rPr lang="en-US" sz="2800" b="1" dirty="0"/>
              <a:t>c</a:t>
            </a:r>
            <a:r>
              <a:rPr lang="en-US" sz="2800" b="1" dirty="0" smtClean="0"/>
              <a:t>ommunity &amp; recognition:</a:t>
            </a:r>
          </a:p>
          <a:p>
            <a:pPr lvl="0">
              <a:buFont typeface="Arial" pitchFamily="34" charset="0"/>
              <a:buChar char="•"/>
            </a:pPr>
            <a:r>
              <a:rPr lang="en-US" sz="2400" dirty="0" smtClean="0"/>
              <a:t> Not possible to start without serious institutional and Physics dept buy-in</a:t>
            </a:r>
          </a:p>
          <a:p>
            <a:pPr lvl="0">
              <a:buFont typeface="Arial" pitchFamily="34" charset="0"/>
              <a:buChar char="•"/>
            </a:pPr>
            <a:r>
              <a:rPr lang="en-US" sz="2400" dirty="0" smtClean="0"/>
              <a:t> We are sited in a greater community that includes: local physics teachers’ alliance</a:t>
            </a:r>
            <a:r>
              <a:rPr lang="en-US" sz="2400" dirty="0" smtClean="0">
                <a:solidFill>
                  <a:srgbClr val="FC9320"/>
                </a:solidFill>
              </a:rPr>
              <a:t>.</a:t>
            </a:r>
            <a:r>
              <a:rPr lang="en-US" sz="2400" dirty="0" smtClean="0"/>
              <a:t>(WNYPTA), state and national sections of AAPT and NSTA / STANYS, College-</a:t>
            </a:r>
            <a:r>
              <a:rPr lang="en-US" sz="2400" dirty="0" err="1" smtClean="0"/>
              <a:t>wide</a:t>
            </a:r>
            <a:r>
              <a:rPr lang="en-US" sz="2400" dirty="0" err="1" smtClean="0">
                <a:solidFill>
                  <a:srgbClr val="FC9320"/>
                </a:solidFill>
              </a:rPr>
              <a:t>.</a:t>
            </a:r>
            <a:r>
              <a:rPr lang="en-US" sz="2400" dirty="0" err="1" smtClean="0"/>
              <a:t>interdisciplinary</a:t>
            </a:r>
            <a:r>
              <a:rPr lang="en-US" sz="2400" dirty="0" smtClean="0"/>
              <a:t> collaboration with Engineering Technology, Earth Science and Science Education, Elementary Education and Reading, College-wide STEM outreach, other regional academic institutions (SUNY Buffalo and SUNY Jamestown Community College) and LEAs (Buffalo Public Schools, Boards of </a:t>
            </a:r>
            <a:r>
              <a:rPr lang="en-US" sz="2400" dirty="0" err="1" smtClean="0"/>
              <a:t>Cooperating</a:t>
            </a:r>
            <a:r>
              <a:rPr lang="en-US" sz="2400" dirty="0" err="1" smtClean="0">
                <a:solidFill>
                  <a:srgbClr val="FC9320"/>
                </a:solidFill>
              </a:rPr>
              <a:t>.</a:t>
            </a:r>
            <a:r>
              <a:rPr lang="en-US" sz="2400" dirty="0" err="1" smtClean="0"/>
              <a:t>Educational</a:t>
            </a:r>
            <a:r>
              <a:rPr lang="en-US" sz="2400" dirty="0" smtClean="0"/>
              <a:t> Services (BOCES) representing 99 WNY LEAs, and LEAs directly)</a:t>
            </a:r>
          </a:p>
          <a:p>
            <a:pPr lvl="0">
              <a:buFont typeface="Arial" pitchFamily="34" charset="0"/>
              <a:buChar char="•"/>
            </a:pPr>
            <a:r>
              <a:rPr lang="en-US" sz="2400" dirty="0" smtClean="0"/>
              <a:t> External recognition (continuous support from NSF programs since 2002, </a:t>
            </a:r>
            <a:br>
              <a:rPr lang="en-US" sz="2400" dirty="0" smtClean="0"/>
            </a:br>
            <a:r>
              <a:rPr lang="en-US" sz="2400" dirty="0" smtClean="0"/>
              <a:t>T-TEP report, STANYS publications and conventions, all levels of AAPT) is necessary to sustain and demonstrate excellence given difficult economics and local politics</a:t>
            </a:r>
          </a:p>
          <a:p>
            <a:pPr lvl="0">
              <a:buFont typeface="Arial" pitchFamily="34" charset="0"/>
              <a:buChar char="•"/>
            </a:pPr>
            <a:r>
              <a:rPr lang="en-US" sz="2400" dirty="0" smtClean="0"/>
              <a:t> Formal advertising via state </a:t>
            </a:r>
            <a:r>
              <a:rPr lang="en-US" sz="2400" dirty="0" err="1" smtClean="0"/>
              <a:t>listservs</a:t>
            </a:r>
            <a:r>
              <a:rPr lang="en-US" sz="2400" dirty="0" smtClean="0"/>
              <a:t> and STANYS bulletin, maybe TPT next </a:t>
            </a:r>
          </a:p>
          <a:p>
            <a:endParaRPr lang="en-US" sz="2000" dirty="0"/>
          </a:p>
        </p:txBody>
      </p:sp>
      <p:sp>
        <p:nvSpPr>
          <p:cNvPr id="36" name="TextBox 35"/>
          <p:cNvSpPr txBox="1"/>
          <p:nvPr/>
        </p:nvSpPr>
        <p:spPr>
          <a:xfrm>
            <a:off x="30708600" y="17655540"/>
            <a:ext cx="10693400" cy="1015663"/>
          </a:xfrm>
          <a:prstGeom prst="rect">
            <a:avLst/>
          </a:prstGeom>
          <a:noFill/>
        </p:spPr>
        <p:txBody>
          <a:bodyPr wrap="square" rtlCol="0">
            <a:spAutoFit/>
          </a:bodyPr>
          <a:lstStyle/>
          <a:p>
            <a:pPr algn="ctr"/>
            <a:r>
              <a:rPr lang="en-US" sz="6000" b="1" dirty="0" smtClean="0"/>
              <a:t>Please Take One</a:t>
            </a:r>
            <a:endParaRPr lang="en-US" sz="6000" b="1" dirty="0"/>
          </a:p>
        </p:txBody>
      </p:sp>
      <p:pic>
        <p:nvPicPr>
          <p:cNvPr id="1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5799" y="27203400"/>
            <a:ext cx="1344449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1601</Words>
  <Application>Microsoft Office PowerPoint</Application>
  <PresentationFormat>Custom</PresentationFormat>
  <Paragraphs>154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Buffalo State Summer Physics Teachers’ Academy: The First Decade</dc:title>
  <dc:creator>Owner</dc:creator>
  <cp:lastModifiedBy>cedead19</cp:lastModifiedBy>
  <cp:revision>154</cp:revision>
  <cp:lastPrinted>2014-01-01T23:47:44Z</cp:lastPrinted>
  <dcterms:created xsi:type="dcterms:W3CDTF">2013-12-16T20:34:43Z</dcterms:created>
  <dcterms:modified xsi:type="dcterms:W3CDTF">2014-11-29T15:00:51Z</dcterms:modified>
</cp:coreProperties>
</file>