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81813" cy="92964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320"/>
    <a:srgbClr val="FDA403"/>
    <a:srgbClr val="FFF7E7"/>
    <a:srgbClr val="FEF8E8"/>
    <a:srgbClr val="FB8503"/>
    <a:srgbClr val="F3B7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68" autoAdjust="0"/>
  </p:normalViewPr>
  <p:slideViewPr>
    <p:cSldViewPr>
      <p:cViewPr varScale="1">
        <p:scale>
          <a:sx n="19" d="100"/>
          <a:sy n="19" d="100"/>
        </p:scale>
        <p:origin x="-1038" y="-13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1207AB02-68A3-4CE1-9218-2BA8876C320F}" type="datetimeFigureOut">
              <a:rPr lang="en-US" smtClean="0"/>
              <a:pPr/>
              <a:t>12/7/2014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13ABACB-46D1-49AD-B6FD-E9B71F2FDD27}" type="slidenum">
              <a:rPr lang="en-US" smtClean="0"/>
              <a:pPr/>
              <a:t>‹#›</a:t>
            </a:fld>
            <a:endParaRPr lang="en-US"/>
          </a:p>
        </p:txBody>
      </p:sp>
    </p:spTree>
    <p:extLst>
      <p:ext uri="{BB962C8B-B14F-4D97-AF65-F5344CB8AC3E}">
        <p14:creationId xmlns:p14="http://schemas.microsoft.com/office/powerpoint/2010/main" val="2640382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3ABACB-46D1-49AD-B6FD-E9B71F2FDD27}"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2788A9-EDBC-4070-B623-6B2E2DEAFCA8}"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788A9-EDBC-4070-B623-6B2E2DEAFCA8}"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788A9-EDBC-4070-B623-6B2E2DEAFCA8}"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788A9-EDBC-4070-B623-6B2E2DEAFCA8}"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2788A9-EDBC-4070-B623-6B2E2DEAFCA8}"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2788A9-EDBC-4070-B623-6B2E2DEAFCA8}"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2788A9-EDBC-4070-B623-6B2E2DEAFCA8}" type="datetimeFigureOut">
              <a:rPr lang="en-US" smtClean="0"/>
              <a:pPr/>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2788A9-EDBC-4070-B623-6B2E2DEAFCA8}" type="datetimeFigureOut">
              <a:rPr lang="en-US" smtClean="0"/>
              <a:pPr/>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788A9-EDBC-4070-B623-6B2E2DEAFCA8}" type="datetimeFigureOut">
              <a:rPr lang="en-US" smtClean="0"/>
              <a:pPr/>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788A9-EDBC-4070-B623-6B2E2DEAFCA8}"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788A9-EDBC-4070-B623-6B2E2DEAFCA8}"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2E2788A9-EDBC-4070-B623-6B2E2DEAFCA8}" type="datetimeFigureOut">
              <a:rPr lang="en-US" smtClean="0"/>
              <a:pPr/>
              <a:t>12/7/2014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0F8BAC1A-1133-41E9-A85B-C9F9C110D6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pareonline.net/" TargetMode="External"/><Relationship Id="rId18" Type="http://schemas.openxmlformats.org/officeDocument/2006/relationships/image" Target="../media/image8.png"/><Relationship Id="rId26" Type="http://schemas.openxmlformats.org/officeDocument/2006/relationships/image" Target="../media/image15.png"/><Relationship Id="rId39" Type="http://schemas.openxmlformats.org/officeDocument/2006/relationships/hyperlink" Target="http://www.uleth.ca/" TargetMode="External"/><Relationship Id="rId3" Type="http://schemas.openxmlformats.org/officeDocument/2006/relationships/hyperlink" Target="mailto:adcede19@gmail.com" TargetMode="External"/><Relationship Id="rId21" Type="http://schemas.openxmlformats.org/officeDocument/2006/relationships/image" Target="../media/image11.png"/><Relationship Id="rId34" Type="http://schemas.openxmlformats.org/officeDocument/2006/relationships/image" Target="../media/image22.jpeg"/><Relationship Id="rId42" Type="http://schemas.openxmlformats.org/officeDocument/2006/relationships/image" Target="../media/image25.png"/><Relationship Id="rId7" Type="http://schemas.openxmlformats.org/officeDocument/2006/relationships/image" Target="../media/image3.jpeg"/><Relationship Id="rId12" Type="http://schemas.openxmlformats.org/officeDocument/2006/relationships/hyperlink" Target="http://www.uwlax.edu/" TargetMode="External"/><Relationship Id="rId17" Type="http://schemas.openxmlformats.org/officeDocument/2006/relationships/image" Target="../media/image7.png"/><Relationship Id="rId25" Type="http://schemas.openxmlformats.org/officeDocument/2006/relationships/image" Target="../media/image14.png"/><Relationship Id="rId33" Type="http://schemas.openxmlformats.org/officeDocument/2006/relationships/image" Target="../media/image21.png"/><Relationship Id="rId38" Type="http://schemas.openxmlformats.org/officeDocument/2006/relationships/hyperlink" Target="http://mainstreetags.files.wordpress.com/" TargetMode="External"/><Relationship Id="rId2" Type="http://schemas.openxmlformats.org/officeDocument/2006/relationships/notesSlide" Target="../notesSlides/notesSlide1.xml"/><Relationship Id="rId16" Type="http://schemas.openxmlformats.org/officeDocument/2006/relationships/hyperlink" Target="http://go.galegroup.com/" TargetMode="External"/><Relationship Id="rId20" Type="http://schemas.openxmlformats.org/officeDocument/2006/relationships/image" Target="../media/image10.jpeg"/><Relationship Id="rId29" Type="http://schemas.microsoft.com/office/2007/relationships/hdphoto" Target="../media/hdphoto1.wdp"/><Relationship Id="rId41" Type="http://schemas.openxmlformats.org/officeDocument/2006/relationships/hyperlink" Target="http://physicsed.buffalostate.edu/" TargetMode="Externa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hyperlink" Target="http://physicsed.buffalostate.edu/pubs/AAPTmtgs/AAPT2015Jan/" TargetMode="External"/><Relationship Id="rId24" Type="http://schemas.openxmlformats.org/officeDocument/2006/relationships/image" Target="../media/image13.png"/><Relationship Id="rId32" Type="http://schemas.openxmlformats.org/officeDocument/2006/relationships/image" Target="../media/image20.jpeg"/><Relationship Id="rId37" Type="http://schemas.openxmlformats.org/officeDocument/2006/relationships/hyperlink" Target="http://hortonhighschool.ca/" TargetMode="External"/><Relationship Id="rId40" Type="http://schemas.openxmlformats.org/officeDocument/2006/relationships/hyperlink" Target="http://journals.aps.org/" TargetMode="External"/><Relationship Id="rId5" Type="http://schemas.openxmlformats.org/officeDocument/2006/relationships/image" Target="../media/image1.png"/><Relationship Id="rId15" Type="http://schemas.openxmlformats.org/officeDocument/2006/relationships/hyperlink" Target="https://noschese180.wordpress.com/" TargetMode="External"/><Relationship Id="rId23" Type="http://schemas.openxmlformats.org/officeDocument/2006/relationships/hyperlink" Target="http://tinyurl.com/PhysicsPCKJargon" TargetMode="External"/><Relationship Id="rId28" Type="http://schemas.openxmlformats.org/officeDocument/2006/relationships/image" Target="../media/image17.png"/><Relationship Id="rId36" Type="http://schemas.openxmlformats.org/officeDocument/2006/relationships/image" Target="../media/image24.png"/><Relationship Id="rId10" Type="http://schemas.openxmlformats.org/officeDocument/2006/relationships/image" Target="../media/image6.jpeg"/><Relationship Id="rId19" Type="http://schemas.openxmlformats.org/officeDocument/2006/relationships/image" Target="../media/image9.png"/><Relationship Id="rId31" Type="http://schemas.openxmlformats.org/officeDocument/2006/relationships/image" Target="../media/image19.jpeg"/><Relationship Id="rId44" Type="http://schemas.openxmlformats.org/officeDocument/2006/relationships/image" Target="../media/image27.png"/><Relationship Id="rId4" Type="http://schemas.openxmlformats.org/officeDocument/2006/relationships/hyperlink" Target="mailto:macisadl@buffalostate.edu" TargetMode="External"/><Relationship Id="rId9" Type="http://schemas.openxmlformats.org/officeDocument/2006/relationships/image" Target="../media/image5.png"/><Relationship Id="rId14" Type="http://schemas.openxmlformats.org/officeDocument/2006/relationships/hyperlink" Target="http://modeling.asu.edu/" TargetMode="External"/><Relationship Id="rId22" Type="http://schemas.openxmlformats.org/officeDocument/2006/relationships/image" Target="../media/image12.png"/><Relationship Id="rId27" Type="http://schemas.openxmlformats.org/officeDocument/2006/relationships/image" Target="../media/image16.png"/><Relationship Id="rId30" Type="http://schemas.openxmlformats.org/officeDocument/2006/relationships/image" Target="../media/image18.png"/><Relationship Id="rId35" Type="http://schemas.openxmlformats.org/officeDocument/2006/relationships/image" Target="../media/image23.jpeg"/><Relationship Id="rId4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F8E8"/>
            </a:gs>
            <a:gs pos="36000">
              <a:schemeClr val="accent6"/>
            </a:gs>
            <a:gs pos="61000">
              <a:srgbClr val="FB8503"/>
            </a:gs>
            <a:gs pos="82001">
              <a:srgbClr val="FBD49C"/>
            </a:gs>
            <a:gs pos="100000">
              <a:srgbClr val="FFF7E7"/>
            </a:gs>
          </a:gsLst>
          <a:lin ang="54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14528801" y="9697888"/>
            <a:ext cx="15451488" cy="1015663"/>
          </a:xfrm>
          <a:prstGeom prst="rect">
            <a:avLst/>
          </a:prstGeom>
          <a:noFill/>
        </p:spPr>
        <p:txBody>
          <a:bodyPr wrap="square" rtlCol="0">
            <a:spAutoFit/>
          </a:bodyPr>
          <a:lstStyle/>
          <a:p>
            <a:pPr algn="ctr"/>
            <a:r>
              <a:rPr lang="en-US" sz="6000" b="1" dirty="0" smtClean="0"/>
              <a:t>Pedagogical Content Knowledge</a:t>
            </a:r>
            <a:endParaRPr lang="en-US" sz="6000" b="1" dirty="0"/>
          </a:p>
        </p:txBody>
      </p:sp>
      <p:sp>
        <p:nvSpPr>
          <p:cNvPr id="6" name="TextBox 5"/>
          <p:cNvSpPr txBox="1"/>
          <p:nvPr/>
        </p:nvSpPr>
        <p:spPr>
          <a:xfrm>
            <a:off x="30708600" y="5181600"/>
            <a:ext cx="12344400" cy="1938992"/>
          </a:xfrm>
          <a:prstGeom prst="rect">
            <a:avLst/>
          </a:prstGeom>
          <a:noFill/>
        </p:spPr>
        <p:txBody>
          <a:bodyPr wrap="square" rtlCol="0">
            <a:spAutoFit/>
          </a:bodyPr>
          <a:lstStyle/>
          <a:p>
            <a:pPr algn="ctr"/>
            <a:r>
              <a:rPr lang="en-US" sz="6000" b="1" dirty="0" smtClean="0"/>
              <a:t>Quality Content Assessments &amp; Teacher Assessments</a:t>
            </a:r>
            <a:endParaRPr lang="en-US" sz="6000" b="1" dirty="0"/>
          </a:p>
        </p:txBody>
      </p:sp>
      <p:sp>
        <p:nvSpPr>
          <p:cNvPr id="7" name="TextBox 6"/>
          <p:cNvSpPr txBox="1"/>
          <p:nvPr/>
        </p:nvSpPr>
        <p:spPr>
          <a:xfrm>
            <a:off x="577949" y="4775084"/>
            <a:ext cx="13444495" cy="5693866"/>
          </a:xfrm>
          <a:prstGeom prst="rect">
            <a:avLst/>
          </a:prstGeom>
          <a:noFill/>
        </p:spPr>
        <p:txBody>
          <a:bodyPr wrap="square" rtlCol="0">
            <a:spAutoFit/>
          </a:bodyPr>
          <a:lstStyle/>
          <a:p>
            <a:r>
              <a:rPr lang="en-US" sz="2800" dirty="0" smtClean="0"/>
              <a:t>          As part of my graduate project in physics education, I am conducting a literature review and survey preparing a Table of Specifications for a possible instrument which could eventually assess the Pedagogical Content Knowledge (PCK) of HS physics teachers.  This instrument might inform physics teacher candidate preparation or physics teacher professional development.  For example, most introductory HS physics content includes significant mechanics, kinematics, some electrostatics, circuits, waves, sound and optics, so new teachers should know something about common student conceptual difficulties associated with these topics (like Aristotelian physics, confuting position, velocity and acceleration; graph reading, centripetal acceleration direction) as well as touchstone pedagogical measurements and activities (FCI and FMCE;  developing kinematics equations from the motion of battery operated toys) and something of research-based introductory curricula.  As part of my presentation I am seeking feedback and nominations of possible physics PCK topics for HS teachers (or specifications or even possible items).</a:t>
            </a:r>
            <a:endParaRPr lang="en-US" sz="2800" dirty="0"/>
          </a:p>
        </p:txBody>
      </p:sp>
      <p:sp>
        <p:nvSpPr>
          <p:cNvPr id="8" name="Rectangle 5"/>
          <p:cNvSpPr>
            <a:spLocks noChangeArrowheads="1"/>
          </p:cNvSpPr>
          <p:nvPr/>
        </p:nvSpPr>
        <p:spPr bwMode="auto">
          <a:xfrm>
            <a:off x="10658475" y="730001"/>
            <a:ext cx="22574250" cy="360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2" tIns="45701" rIns="91402" bIns="45701">
            <a:spAutoFit/>
          </a:bodyPr>
          <a:lstStyle/>
          <a:p>
            <a:pPr algn="ctr"/>
            <a:r>
              <a:rPr lang="en-US" sz="6900" dirty="0" smtClean="0">
                <a:effectLst>
                  <a:outerShdw blurRad="63500" dist="38100" dir="13560000" algn="br" rotWithShape="0">
                    <a:prstClr val="black">
                      <a:alpha val="40000"/>
                    </a:prstClr>
                  </a:outerShdw>
                </a:effectLst>
              </a:rPr>
              <a:t>A </a:t>
            </a:r>
            <a:r>
              <a:rPr lang="en-US" sz="6900" dirty="0" smtClean="0">
                <a:effectLst>
                  <a:outerShdw blurRad="63500" dist="38100" dir="13560000" algn="br" rotWithShape="0">
                    <a:prstClr val="black">
                      <a:alpha val="40000"/>
                    </a:prstClr>
                  </a:outerShdw>
                </a:effectLst>
              </a:rPr>
              <a:t>Table of Specifications for a </a:t>
            </a:r>
            <a:endParaRPr lang="en-US" sz="6900" dirty="0" smtClean="0">
              <a:effectLst>
                <a:outerShdw blurRad="63500" dist="38100" dir="13560000" algn="br" rotWithShape="0">
                  <a:prstClr val="black">
                    <a:alpha val="40000"/>
                  </a:prstClr>
                </a:outerShdw>
              </a:effectLst>
            </a:endParaRPr>
          </a:p>
          <a:p>
            <a:pPr algn="ctr"/>
            <a:r>
              <a:rPr lang="en-US" sz="6900" dirty="0" smtClean="0">
                <a:effectLst>
                  <a:outerShdw blurRad="63500" dist="38100" dir="13560000" algn="br" rotWithShape="0">
                    <a:prstClr val="black">
                      <a:alpha val="40000"/>
                    </a:prstClr>
                  </a:outerShdw>
                </a:effectLst>
              </a:rPr>
              <a:t>Physics </a:t>
            </a:r>
            <a:r>
              <a:rPr lang="en-US" sz="6900" dirty="0" smtClean="0">
                <a:effectLst>
                  <a:outerShdw blurRad="63500" dist="38100" dir="13560000" algn="br" rotWithShape="0">
                    <a:prstClr val="black">
                      <a:alpha val="40000"/>
                    </a:prstClr>
                  </a:outerShdw>
                </a:effectLst>
              </a:rPr>
              <a:t>Teaching PCK Instrument</a:t>
            </a:r>
          </a:p>
          <a:p>
            <a:pPr algn="ctr"/>
            <a:r>
              <a:rPr lang="en-US" sz="2800" b="1" dirty="0" smtClean="0">
                <a:latin typeface="Arial" charset="0"/>
              </a:rPr>
              <a:t>Alyssa </a:t>
            </a:r>
            <a:r>
              <a:rPr lang="en-US" sz="2800" b="1" dirty="0" smtClean="0">
                <a:latin typeface="Arial" charset="0"/>
              </a:rPr>
              <a:t>Pauli &amp; </a:t>
            </a:r>
            <a:r>
              <a:rPr lang="en-US" sz="2800" b="1" dirty="0" smtClean="0">
                <a:latin typeface="Arial" charset="0"/>
              </a:rPr>
              <a:t>Dan </a:t>
            </a:r>
            <a:r>
              <a:rPr lang="en-US" sz="2800" b="1" dirty="0" smtClean="0">
                <a:latin typeface="Arial" charset="0"/>
              </a:rPr>
              <a:t>MacIsaac; SUNY </a:t>
            </a:r>
            <a:r>
              <a:rPr lang="en-US" sz="2800" b="1" dirty="0" smtClean="0">
                <a:latin typeface="Arial" charset="0"/>
              </a:rPr>
              <a:t>Buffalo State College Department of Physics; </a:t>
            </a:r>
          </a:p>
          <a:p>
            <a:pPr algn="ctr"/>
            <a:r>
              <a:rPr lang="en-US" sz="2800" b="1" dirty="0" smtClean="0">
                <a:latin typeface="Arial" charset="0"/>
                <a:hlinkClick r:id="rId3"/>
              </a:rPr>
              <a:t>adcede19@gmail.com</a:t>
            </a:r>
            <a:r>
              <a:rPr lang="en-US" sz="2800" b="1" dirty="0">
                <a:latin typeface="Arial" charset="0"/>
              </a:rPr>
              <a:t> </a:t>
            </a:r>
            <a:r>
              <a:rPr lang="en-US" sz="2800" b="1" dirty="0" smtClean="0">
                <a:latin typeface="Arial" charset="0"/>
              </a:rPr>
              <a:t>&amp;</a:t>
            </a:r>
            <a:r>
              <a:rPr lang="en-US" sz="2800" b="1" dirty="0" smtClean="0">
                <a:latin typeface="Arial" charset="0"/>
              </a:rPr>
              <a:t> </a:t>
            </a:r>
            <a:r>
              <a:rPr lang="en-US" sz="2800" b="1" dirty="0" smtClean="0">
                <a:latin typeface="Arial" charset="0"/>
                <a:hlinkClick r:id="rId4"/>
              </a:rPr>
              <a:t>macisadl@buffalostate.edu</a:t>
            </a:r>
            <a:r>
              <a:rPr lang="en-US" sz="2800" b="1" dirty="0" smtClean="0">
                <a:latin typeface="Arial" charset="0"/>
              </a:rPr>
              <a:t> </a:t>
            </a:r>
          </a:p>
          <a:p>
            <a:pPr algn="ctr" eaLnBrk="0" hangingPunct="0"/>
            <a:endParaRPr lang="en-US" sz="3400" i="1" dirty="0">
              <a:latin typeface="Arial Black" charset="0"/>
            </a:endParaRPr>
          </a:p>
        </p:txBody>
      </p:sp>
      <p:pic>
        <p:nvPicPr>
          <p:cNvPr id="9" name="Picture 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931" t="35789" r="21678" b="30307"/>
          <a:stretch>
            <a:fillRect/>
          </a:stretch>
        </p:blipFill>
        <p:spPr bwMode="auto">
          <a:xfrm>
            <a:off x="577949" y="1486690"/>
            <a:ext cx="56896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03851" y="1613692"/>
            <a:ext cx="35623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081760" y="1613692"/>
            <a:ext cx="8494530" cy="169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0" descr="C:\Users\srogers\Desktop\Logos\BPS logo.pn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37450" y="1006475"/>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1" descr="C:\Users\srogers\Desktop\Logos\National_Science_Foundation_1999.pn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79150" y="1006475"/>
            <a:ext cx="30527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64" descr="C:\Users\srogers\Desktop\Logos\BMS1.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87513" y="584200"/>
            <a:ext cx="36576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33299400" y="29998452"/>
            <a:ext cx="9520030" cy="1200329"/>
          </a:xfrm>
          <a:prstGeom prst="rect">
            <a:avLst/>
          </a:prstGeom>
        </p:spPr>
        <p:txBody>
          <a:bodyPr wrap="square">
            <a:spAutoFit/>
          </a:bodyPr>
          <a:lstStyle/>
          <a:p>
            <a:pPr marL="115888">
              <a:spcAft>
                <a:spcPts val="600"/>
              </a:spcAft>
            </a:pPr>
            <a:r>
              <a:rPr lang="en-US" sz="1800" dirty="0" smtClean="0">
                <a:latin typeface="Calibri" pitchFamily="34" charset="0"/>
                <a:cs typeface="Helvetica" pitchFamily="34" charset="0"/>
              </a:rPr>
              <a:t>This activity was sponsored by the Integrated Science and Engineering Partnership (ISEP), NSF-MSP project DUE-1102998. Any opinions, findings, conclusions or recommendations presented are only those of the presenter grantee/researcher, author, or agency employee; and do not necessarily reflect the views of the National Science Foundation.</a:t>
            </a:r>
          </a:p>
        </p:txBody>
      </p:sp>
      <p:sp>
        <p:nvSpPr>
          <p:cNvPr id="17" name="Rectangle 16"/>
          <p:cNvSpPr/>
          <p:nvPr/>
        </p:nvSpPr>
        <p:spPr>
          <a:xfrm>
            <a:off x="33451800" y="31452234"/>
            <a:ext cx="9367630" cy="646331"/>
          </a:xfrm>
          <a:prstGeom prst="rect">
            <a:avLst/>
          </a:prstGeom>
        </p:spPr>
        <p:txBody>
          <a:bodyPr wrap="square">
            <a:spAutoFit/>
          </a:bodyPr>
          <a:lstStyle/>
          <a:p>
            <a:pPr lvl="0" defTabSz="457200">
              <a:defRPr/>
            </a:pPr>
            <a:r>
              <a:rPr lang="en-US" sz="1800" dirty="0" smtClean="0">
                <a:latin typeface="Calibri" pitchFamily="34" charset="0"/>
                <a:cs typeface="Helvetica" pitchFamily="34" charset="0"/>
              </a:rPr>
              <a:t>This poster is available from: </a:t>
            </a:r>
          </a:p>
          <a:p>
            <a:pPr lvl="0" defTabSz="457200">
              <a:defRPr/>
            </a:pPr>
            <a:r>
              <a:rPr lang="en-US" sz="1800" dirty="0" smtClean="0">
                <a:latin typeface="Calibri" pitchFamily="34" charset="0"/>
                <a:cs typeface="Helvetica" pitchFamily="34" charset="0"/>
                <a:hlinkClick r:id="rId11"/>
              </a:rPr>
              <a:t>http://physicsed.buffalostate.edu/pubs/AAPTmtgs/AAPT2015Jan/</a:t>
            </a:r>
            <a:r>
              <a:rPr lang="en-US" sz="1800" dirty="0" smtClean="0">
                <a:latin typeface="Calibri" pitchFamily="34" charset="0"/>
                <a:cs typeface="Helvetica" pitchFamily="34" charset="0"/>
              </a:rPr>
              <a:t> </a:t>
            </a:r>
          </a:p>
        </p:txBody>
      </p:sp>
      <p:sp>
        <p:nvSpPr>
          <p:cNvPr id="18" name="TextBox 17"/>
          <p:cNvSpPr txBox="1"/>
          <p:nvPr/>
        </p:nvSpPr>
        <p:spPr>
          <a:xfrm>
            <a:off x="30335856" y="23622000"/>
            <a:ext cx="12717144" cy="6401753"/>
          </a:xfrm>
          <a:prstGeom prst="rect">
            <a:avLst/>
          </a:prstGeom>
          <a:noFill/>
        </p:spPr>
        <p:txBody>
          <a:bodyPr wrap="square" rtlCol="0">
            <a:spAutoFit/>
          </a:bodyPr>
          <a:lstStyle/>
          <a:p>
            <a:pPr lvl="0" algn="ctr" defTabSz="457200">
              <a:defRPr/>
            </a:pPr>
            <a:r>
              <a:rPr lang="en-US" sz="6000" b="1" dirty="0" smtClean="0">
                <a:cs typeface="Helvetica" pitchFamily="34" charset="0"/>
              </a:rPr>
              <a:t>References</a:t>
            </a:r>
          </a:p>
          <a:p>
            <a:pPr marL="466725" indent="-466725" defTabSz="457200">
              <a:defRPr/>
            </a:pPr>
            <a:r>
              <a:rPr lang="en-US" sz="1400" dirty="0" smtClean="0">
                <a:cs typeface="Helvetica" pitchFamily="34" charset="0"/>
              </a:rPr>
              <a:t>American Association of Physics Teachers (AAPT) (2004). Powerful Ideas in Physical Science. Available from &lt;http://www.aapt.org/Publications/pips.cfm&gt;.</a:t>
            </a:r>
          </a:p>
          <a:p>
            <a:pPr marL="466725" indent="-466725" defTabSz="457200">
              <a:defRPr/>
            </a:pPr>
            <a:r>
              <a:rPr lang="en-US" sz="1400" dirty="0" err="1" smtClean="0">
                <a:cs typeface="Helvetica" pitchFamily="34" charset="0"/>
              </a:rPr>
              <a:t>Arons</a:t>
            </a:r>
            <a:r>
              <a:rPr lang="en-US" sz="1400" dirty="0" smtClean="0">
                <a:cs typeface="Helvetica" pitchFamily="34" charset="0"/>
              </a:rPr>
              <a:t>, A. (1990). A guide to introductory physics teaching.  Wiley. New York.</a:t>
            </a:r>
          </a:p>
          <a:p>
            <a:pPr marL="466725" indent="-466725" defTabSz="457200">
              <a:defRPr/>
            </a:pPr>
            <a:r>
              <a:rPr lang="en-US" sz="1400" dirty="0" err="1" smtClean="0">
                <a:cs typeface="Helvetica" pitchFamily="34" charset="0"/>
              </a:rPr>
              <a:t>Cerbin</a:t>
            </a:r>
            <a:r>
              <a:rPr lang="en-US" sz="1400" dirty="0" smtClean="0">
                <a:cs typeface="Helvetica" pitchFamily="34" charset="0"/>
              </a:rPr>
              <a:t>, B. (2009). Writing </a:t>
            </a:r>
            <a:r>
              <a:rPr lang="en-US" sz="1400" dirty="0">
                <a:cs typeface="Helvetica" pitchFamily="34" charset="0"/>
              </a:rPr>
              <a:t>better objective tests. </a:t>
            </a:r>
            <a:r>
              <a:rPr lang="en-US" sz="1400" dirty="0" smtClean="0">
                <a:cs typeface="Helvetica" pitchFamily="34" charset="0"/>
              </a:rPr>
              <a:t>Center </a:t>
            </a:r>
            <a:r>
              <a:rPr lang="en-US" sz="1400" dirty="0">
                <a:cs typeface="Helvetica" pitchFamily="34" charset="0"/>
              </a:rPr>
              <a:t>for Advancing Teaching &amp; </a:t>
            </a:r>
            <a:r>
              <a:rPr lang="en-US" sz="1400" dirty="0" smtClean="0">
                <a:cs typeface="Helvetica" pitchFamily="34" charset="0"/>
              </a:rPr>
              <a:t>Learning of Univ. Wisconsin La Crosse.  </a:t>
            </a:r>
            <a:r>
              <a:rPr lang="en-US" sz="1400" dirty="0">
                <a:cs typeface="Helvetica" pitchFamily="34" charset="0"/>
              </a:rPr>
              <a:t>Available from </a:t>
            </a:r>
            <a:r>
              <a:rPr lang="en-US" sz="1400" dirty="0">
                <a:cs typeface="Helvetica" pitchFamily="34" charset="0"/>
                <a:hlinkClick r:id="rId12"/>
              </a:rPr>
              <a:t>http://</a:t>
            </a:r>
            <a:r>
              <a:rPr lang="en-US" sz="1400" dirty="0" smtClean="0">
                <a:cs typeface="Helvetica" pitchFamily="34" charset="0"/>
                <a:hlinkClick r:id="rId12"/>
              </a:rPr>
              <a:t>www.uwlax.edu/</a:t>
            </a:r>
            <a:endParaRPr lang="en-US" sz="1400" dirty="0" smtClean="0">
              <a:cs typeface="Helvetica" pitchFamily="34" charset="0"/>
            </a:endParaRPr>
          </a:p>
          <a:p>
            <a:pPr marL="466725" indent="-466725" defTabSz="457200">
              <a:defRPr/>
            </a:pPr>
            <a:r>
              <a:rPr lang="en-US" sz="1400" dirty="0" err="1" smtClean="0"/>
              <a:t>Etkina</a:t>
            </a:r>
            <a:r>
              <a:rPr lang="en-US" sz="1400" dirty="0"/>
              <a:t>, E. (2010). Pedagogical content knowledge and preparation of high school physics teachers. PHYSICAL REVIEW SPECIAL TOPICS-PHYSICS EDUCATION RESEARCH, 6(2), 020110. doi:10.1103/PhysRevSTPER.6.020110</a:t>
            </a:r>
          </a:p>
          <a:p>
            <a:pPr marL="466725" indent="-466725" defTabSz="457200">
              <a:defRPr/>
            </a:pPr>
            <a:r>
              <a:rPr lang="en-US" sz="1400" dirty="0" smtClean="0">
                <a:cs typeface="Helvetica" pitchFamily="34" charset="0"/>
              </a:rPr>
              <a:t>Fives, H. &amp; </a:t>
            </a:r>
            <a:r>
              <a:rPr lang="en-US" sz="1400" dirty="0" err="1" smtClean="0">
                <a:cs typeface="Helvetica" pitchFamily="34" charset="0"/>
              </a:rPr>
              <a:t>DiDonato</a:t>
            </a:r>
            <a:r>
              <a:rPr lang="en-US" sz="1400" dirty="0" smtClean="0">
                <a:cs typeface="Helvetica" pitchFamily="34" charset="0"/>
              </a:rPr>
              <a:t>-Barnes, N. (2013). Classroom test construction: The power of a table of specifications. Practical Assessment and Research Eval.18(1). </a:t>
            </a:r>
            <a:r>
              <a:rPr lang="en-US" sz="1400" dirty="0">
                <a:cs typeface="Helvetica" pitchFamily="34" charset="0"/>
              </a:rPr>
              <a:t>Available from </a:t>
            </a:r>
            <a:r>
              <a:rPr lang="en-US" sz="1400" dirty="0">
                <a:cs typeface="Helvetica" pitchFamily="34" charset="0"/>
                <a:hlinkClick r:id="rId13"/>
              </a:rPr>
              <a:t>http://</a:t>
            </a:r>
            <a:r>
              <a:rPr lang="en-US" sz="1400" dirty="0" smtClean="0">
                <a:cs typeface="Helvetica" pitchFamily="34" charset="0"/>
                <a:hlinkClick r:id="rId13"/>
              </a:rPr>
              <a:t>pareonline.net/</a:t>
            </a:r>
            <a:r>
              <a:rPr lang="en-US" sz="1400" dirty="0" smtClean="0">
                <a:cs typeface="Helvetica" pitchFamily="34" charset="0"/>
              </a:rPr>
              <a:t> </a:t>
            </a:r>
          </a:p>
          <a:p>
            <a:pPr marL="466725" indent="-466725" defTabSz="457200">
              <a:defRPr/>
            </a:pPr>
            <a:r>
              <a:rPr lang="en-US" sz="1400" dirty="0" smtClean="0">
                <a:cs typeface="Helvetica" pitchFamily="34" charset="0"/>
              </a:rPr>
              <a:t>Goldberg</a:t>
            </a:r>
            <a:r>
              <a:rPr lang="en-US" sz="1400" dirty="0">
                <a:cs typeface="Helvetica" pitchFamily="34" charset="0"/>
              </a:rPr>
              <a:t>, F (2000). Constructing physics understanding (CPU) project.. Available from &lt;http://</a:t>
            </a:r>
            <a:r>
              <a:rPr lang="en-US" sz="1400" dirty="0" err="1">
                <a:cs typeface="Helvetica" pitchFamily="34" charset="0"/>
              </a:rPr>
              <a:t>cpucips.sdsu.edu</a:t>
            </a:r>
            <a:r>
              <a:rPr lang="en-US" sz="1400" dirty="0">
                <a:cs typeface="Helvetica" pitchFamily="34" charset="0"/>
              </a:rPr>
              <a:t>/web/CPU/</a:t>
            </a:r>
            <a:r>
              <a:rPr lang="en-US" sz="1400" dirty="0" err="1">
                <a:cs typeface="Helvetica" pitchFamily="34" charset="0"/>
              </a:rPr>
              <a:t>default.html</a:t>
            </a:r>
            <a:r>
              <a:rPr lang="en-US" sz="1400" dirty="0">
                <a:cs typeface="Helvetica" pitchFamily="34" charset="0"/>
              </a:rPr>
              <a:t>&gt;.</a:t>
            </a:r>
          </a:p>
          <a:p>
            <a:pPr marL="466725" lvl="0" indent="-466725" defTabSz="457200">
              <a:defRPr/>
            </a:pPr>
            <a:r>
              <a:rPr lang="en-US" sz="1400" dirty="0" smtClean="0">
                <a:cs typeface="Helvetica" pitchFamily="34" charset="0"/>
              </a:rPr>
              <a:t>Henry, D., Henry, J., </a:t>
            </a:r>
            <a:r>
              <a:rPr lang="en-US" sz="1400" dirty="0" err="1" smtClean="0">
                <a:cs typeface="Helvetica" pitchFamily="34" charset="0"/>
              </a:rPr>
              <a:t>Riddoch</a:t>
            </a:r>
            <a:r>
              <a:rPr lang="en-US" sz="1400" dirty="0" smtClean="0">
                <a:cs typeface="Helvetica" pitchFamily="34" charset="0"/>
              </a:rPr>
              <a:t>, S. (2006). </a:t>
            </a:r>
            <a:r>
              <a:rPr lang="en-US" sz="1400" dirty="0" err="1" smtClean="0">
                <a:cs typeface="Helvetica" pitchFamily="34" charset="0"/>
              </a:rPr>
              <a:t>Whiteboarding</a:t>
            </a:r>
            <a:r>
              <a:rPr lang="en-US" sz="1400" dirty="0" smtClean="0">
                <a:cs typeface="Helvetica" pitchFamily="34" charset="0"/>
              </a:rPr>
              <a:t> your way to great student discussions. Sci. Scope. April/M., 51.</a:t>
            </a:r>
          </a:p>
          <a:p>
            <a:pPr marL="466725" indent="-466725" defTabSz="457200">
              <a:defRPr/>
            </a:pPr>
            <a:r>
              <a:rPr lang="en-US" sz="1400" dirty="0" err="1" smtClean="0">
                <a:cs typeface="Helvetica" pitchFamily="34" charset="0"/>
              </a:rPr>
              <a:t>Hestenes</a:t>
            </a:r>
            <a:r>
              <a:rPr lang="en-US" sz="1400" dirty="0" smtClean="0">
                <a:cs typeface="Helvetica" pitchFamily="34" charset="0"/>
              </a:rPr>
              <a:t>, D. (1993). Modeling Instruction in High School Physics (NSF Grant ESI 9353423), Information about the workshops can be obtained by visiting the Project’s web site at </a:t>
            </a:r>
            <a:r>
              <a:rPr lang="en-US" sz="1400" dirty="0" smtClean="0">
                <a:cs typeface="Helvetica" pitchFamily="34" charset="0"/>
                <a:hlinkClick r:id="rId14"/>
              </a:rPr>
              <a:t>http://modeling.asu.edu/</a:t>
            </a:r>
            <a:endParaRPr lang="en-US" sz="1400" dirty="0" smtClean="0">
              <a:cs typeface="Helvetica" pitchFamily="34" charset="0"/>
            </a:endParaRPr>
          </a:p>
          <a:p>
            <a:pPr marL="466725" lvl="0" indent="-466725" defTabSz="457200">
              <a:defRPr/>
            </a:pPr>
            <a:r>
              <a:rPr lang="en-US" sz="1400" dirty="0" smtClean="0">
                <a:cs typeface="Helvetica" pitchFamily="34" charset="0"/>
              </a:rPr>
              <a:t>Hake, R. (1998).  Interactive engagement versus traditional methods: a six-thousand-students survey of mechanics test data for introductory physics courses.  Am. J. Phys. 66(1), 64-74.</a:t>
            </a:r>
          </a:p>
          <a:p>
            <a:pPr marL="466725" indent="-466725" defTabSz="457200">
              <a:defRPr/>
            </a:pPr>
            <a:r>
              <a:rPr lang="en-US" sz="1400" dirty="0" err="1">
                <a:cs typeface="Helvetica" pitchFamily="34" charset="0"/>
              </a:rPr>
              <a:t>Loughran</a:t>
            </a:r>
            <a:r>
              <a:rPr lang="en-US" sz="1400" dirty="0" smtClean="0">
                <a:cs typeface="Helvetica" pitchFamily="34" charset="0"/>
              </a:rPr>
              <a:t>, J., Berry</a:t>
            </a:r>
            <a:r>
              <a:rPr lang="en-US" sz="1400" dirty="0">
                <a:cs typeface="Helvetica" pitchFamily="34" charset="0"/>
              </a:rPr>
              <a:t>, </a:t>
            </a:r>
            <a:r>
              <a:rPr lang="en-US" sz="1400" dirty="0" smtClean="0">
                <a:cs typeface="Helvetica" pitchFamily="34" charset="0"/>
              </a:rPr>
              <a:t>A., and </a:t>
            </a:r>
            <a:r>
              <a:rPr lang="en-US" sz="1400" dirty="0" err="1" smtClean="0">
                <a:cs typeface="Helvetica" pitchFamily="34" charset="0"/>
              </a:rPr>
              <a:t>Mulhall</a:t>
            </a:r>
            <a:r>
              <a:rPr lang="en-US" sz="1400" dirty="0">
                <a:cs typeface="Helvetica" pitchFamily="34" charset="0"/>
              </a:rPr>
              <a:t>, P</a:t>
            </a:r>
            <a:r>
              <a:rPr lang="en-US" sz="1400" dirty="0" smtClean="0">
                <a:cs typeface="Helvetica" pitchFamily="34" charset="0"/>
              </a:rPr>
              <a:t>. (2006). Understanding </a:t>
            </a:r>
            <a:r>
              <a:rPr lang="en-US" sz="1400" dirty="0">
                <a:cs typeface="Helvetica" pitchFamily="34" charset="0"/>
              </a:rPr>
              <a:t>and Developing Science Teacher Pedagogical Content Knowledge. Sense Publishers, Rotterdam, </a:t>
            </a:r>
            <a:r>
              <a:rPr lang="en-US" sz="1400" dirty="0" smtClean="0">
                <a:cs typeface="Helvetica" pitchFamily="34" charset="0"/>
              </a:rPr>
              <a:t>Taipei.</a:t>
            </a:r>
            <a:endParaRPr lang="en-US" sz="1400" dirty="0">
              <a:cs typeface="Helvetica" pitchFamily="34" charset="0"/>
            </a:endParaRPr>
          </a:p>
          <a:p>
            <a:pPr marL="466725" lvl="0" indent="-466725" defTabSz="457200">
              <a:defRPr/>
            </a:pPr>
            <a:r>
              <a:rPr lang="en-US" sz="1400" dirty="0" smtClean="0">
                <a:cs typeface="Helvetica" pitchFamily="34" charset="0"/>
              </a:rPr>
              <a:t>MacIsaac</a:t>
            </a:r>
            <a:r>
              <a:rPr lang="en-US" sz="1400" dirty="0">
                <a:cs typeface="Helvetica" pitchFamily="34" charset="0"/>
              </a:rPr>
              <a:t>, D.L. &amp; Falconer, K.A. (2002, November). Reforming physics education via RTOP. The Physics Teacher 40(8), 479-485. Available from</a:t>
            </a:r>
          </a:p>
          <a:p>
            <a:pPr marL="466725" lvl="0" indent="-466725" defTabSz="457200">
              <a:defRPr/>
            </a:pPr>
            <a:r>
              <a:rPr lang="en-US" sz="1400" dirty="0">
                <a:cs typeface="Helvetica" pitchFamily="34" charset="0"/>
              </a:rPr>
              <a:t>       &lt; http://physicsed.buffalostate.edu/pubs/TPT/TPTNov02RTOP/ &gt;, describes physics-specific RTOP use. </a:t>
            </a:r>
            <a:endParaRPr lang="en-US" sz="1400" dirty="0" smtClean="0">
              <a:cs typeface="Helvetica" pitchFamily="34" charset="0"/>
            </a:endParaRPr>
          </a:p>
          <a:p>
            <a:pPr marL="466725" lvl="0" indent="-466725" defTabSz="457200">
              <a:defRPr/>
            </a:pPr>
            <a:r>
              <a:rPr lang="en-US" sz="1400" dirty="0" err="1" smtClean="0">
                <a:cs typeface="Helvetica" pitchFamily="34" charset="0"/>
              </a:rPr>
              <a:t>Noschese</a:t>
            </a:r>
            <a:r>
              <a:rPr lang="en-US" sz="1400" dirty="0" smtClean="0">
                <a:cs typeface="Helvetica" pitchFamily="34" charset="0"/>
              </a:rPr>
              <a:t>, F. (2013). </a:t>
            </a:r>
            <a:r>
              <a:rPr lang="en-US" sz="1400" dirty="0" err="1" smtClean="0">
                <a:cs typeface="Helvetica" pitchFamily="34" charset="0"/>
              </a:rPr>
              <a:t>Noschese</a:t>
            </a:r>
            <a:r>
              <a:rPr lang="en-US" sz="1400" dirty="0" smtClean="0">
                <a:cs typeface="Helvetica" pitchFamily="34" charset="0"/>
              </a:rPr>
              <a:t> 180: A picture a day for the school year. </a:t>
            </a:r>
            <a:r>
              <a:rPr lang="en-US" sz="1400" dirty="0" err="1" smtClean="0">
                <a:cs typeface="Helvetica" pitchFamily="34" charset="0"/>
              </a:rPr>
              <a:t>Wordpress</a:t>
            </a:r>
            <a:r>
              <a:rPr lang="en-US" sz="1400" dirty="0" smtClean="0">
                <a:cs typeface="Helvetica" pitchFamily="34" charset="0"/>
              </a:rPr>
              <a:t>. Available </a:t>
            </a:r>
            <a:r>
              <a:rPr lang="en-US" sz="1400" dirty="0">
                <a:cs typeface="Helvetica" pitchFamily="34" charset="0"/>
              </a:rPr>
              <a:t>from </a:t>
            </a:r>
            <a:r>
              <a:rPr lang="en-US" sz="1400" dirty="0">
                <a:cs typeface="Helvetica" pitchFamily="34" charset="0"/>
                <a:hlinkClick r:id="rId15"/>
              </a:rPr>
              <a:t>https://noschese180.wordpress.com</a:t>
            </a:r>
            <a:r>
              <a:rPr lang="en-US" sz="1400" dirty="0" smtClean="0">
                <a:cs typeface="Helvetica" pitchFamily="34" charset="0"/>
                <a:hlinkClick r:id="rId15"/>
              </a:rPr>
              <a:t>/</a:t>
            </a:r>
            <a:endParaRPr lang="en-US" sz="1400" dirty="0" smtClean="0">
              <a:cs typeface="Helvetica" pitchFamily="34" charset="0"/>
            </a:endParaRPr>
          </a:p>
          <a:p>
            <a:pPr marL="466725" lvl="0" indent="-466725" defTabSz="457200">
              <a:defRPr/>
            </a:pPr>
            <a:r>
              <a:rPr lang="en-US" sz="1400" dirty="0" err="1" smtClean="0">
                <a:cs typeface="Helvetica" pitchFamily="34" charset="0"/>
              </a:rPr>
              <a:t>Notar</a:t>
            </a:r>
            <a:r>
              <a:rPr lang="en-US" sz="1400" dirty="0" smtClean="0">
                <a:cs typeface="Helvetica" pitchFamily="34" charset="0"/>
              </a:rPr>
              <a:t>, C., Wilson, J., </a:t>
            </a:r>
            <a:r>
              <a:rPr lang="en-US" sz="1400" dirty="0" err="1" smtClean="0">
                <a:cs typeface="Helvetica" pitchFamily="34" charset="0"/>
              </a:rPr>
              <a:t>Yunker</a:t>
            </a:r>
            <a:r>
              <a:rPr lang="en-US" sz="1400" dirty="0" smtClean="0">
                <a:cs typeface="Helvetica" pitchFamily="34" charset="0"/>
              </a:rPr>
              <a:t>, B., &amp; </a:t>
            </a:r>
            <a:r>
              <a:rPr lang="en-US" sz="1400" dirty="0" err="1" smtClean="0">
                <a:cs typeface="Helvetica" pitchFamily="34" charset="0"/>
              </a:rPr>
              <a:t>Zuelke</a:t>
            </a:r>
            <a:r>
              <a:rPr lang="en-US" sz="1400" dirty="0" smtClean="0">
                <a:cs typeface="Helvetica" pitchFamily="34" charset="0"/>
              </a:rPr>
              <a:t>, D. (2004). The table of specifications: Insuring accountability in teacher made tests. J. of </a:t>
            </a:r>
            <a:r>
              <a:rPr lang="en-US" sz="1400" dirty="0" err="1" smtClean="0">
                <a:cs typeface="Helvetica" pitchFamily="34" charset="0"/>
              </a:rPr>
              <a:t>Instruc</a:t>
            </a:r>
            <a:r>
              <a:rPr lang="en-US" sz="1400" dirty="0" smtClean="0">
                <a:cs typeface="Helvetica" pitchFamily="34" charset="0"/>
              </a:rPr>
              <a:t>. Psych.  31(2), 115.  Available from </a:t>
            </a:r>
            <a:r>
              <a:rPr lang="en-US" sz="1400" dirty="0" smtClean="0">
                <a:cs typeface="Helvetica" pitchFamily="34" charset="0"/>
                <a:hlinkClick r:id="rId16"/>
              </a:rPr>
              <a:t>http</a:t>
            </a:r>
            <a:r>
              <a:rPr lang="en-US" sz="1400" dirty="0">
                <a:cs typeface="Helvetica" pitchFamily="34" charset="0"/>
                <a:hlinkClick r:id="rId16"/>
              </a:rPr>
              <a:t>://</a:t>
            </a:r>
            <a:r>
              <a:rPr lang="en-US" sz="1400" dirty="0" smtClean="0">
                <a:cs typeface="Helvetica" pitchFamily="34" charset="0"/>
                <a:hlinkClick r:id="rId16"/>
              </a:rPr>
              <a:t>go.galegroup.com/</a:t>
            </a:r>
            <a:endParaRPr lang="en-US" sz="1400" dirty="0" smtClean="0">
              <a:cs typeface="Helvetica" pitchFamily="34" charset="0"/>
            </a:endParaRPr>
          </a:p>
          <a:p>
            <a:pPr marL="466725" lvl="0" indent="-466725" defTabSz="457200">
              <a:defRPr/>
            </a:pPr>
            <a:r>
              <a:rPr lang="en-US" sz="1400" dirty="0" err="1" smtClean="0">
                <a:cs typeface="Helvetica" pitchFamily="34" charset="0"/>
              </a:rPr>
              <a:t>Piburn</a:t>
            </a:r>
            <a:r>
              <a:rPr lang="en-US" sz="1400" dirty="0" smtClean="0">
                <a:cs typeface="Helvetica" pitchFamily="34" charset="0"/>
              </a:rPr>
              <a:t>, M., Sawada, D., Falconer, K., Turley, J. </a:t>
            </a:r>
            <a:r>
              <a:rPr lang="en-US" sz="1400" dirty="0" err="1" smtClean="0">
                <a:cs typeface="Helvetica" pitchFamily="34" charset="0"/>
              </a:rPr>
              <a:t>Benford</a:t>
            </a:r>
            <a:r>
              <a:rPr lang="en-US" sz="1400" dirty="0" smtClean="0">
                <a:cs typeface="Helvetica" pitchFamily="34" charset="0"/>
              </a:rPr>
              <a:t>, R., Bloom, I. (2000). Reformed Teaching Observation Protocol (RTOP). ACEPT IN-003. The RTOP  rubric form, training manual and reference manual containing statistical  analyses, are all available from </a:t>
            </a:r>
          </a:p>
          <a:p>
            <a:pPr marL="466725" lvl="0" indent="-466725" defTabSz="457200">
              <a:defRPr/>
            </a:pPr>
            <a:r>
              <a:rPr lang="en-US" sz="1400" dirty="0" smtClean="0">
                <a:cs typeface="Helvetica" pitchFamily="34" charset="0"/>
              </a:rPr>
              <a:t>       &lt; http://</a:t>
            </a:r>
            <a:r>
              <a:rPr lang="en-US" sz="1400" dirty="0" err="1" smtClean="0">
                <a:cs typeface="Helvetica" pitchFamily="34" charset="0"/>
              </a:rPr>
              <a:t>PhysicsEd.BuffaloState.Edu</a:t>
            </a:r>
            <a:r>
              <a:rPr lang="en-US" sz="1400" dirty="0" smtClean="0">
                <a:cs typeface="Helvetica" pitchFamily="34" charset="0"/>
              </a:rPr>
              <a:t>/AZTEC/</a:t>
            </a:r>
            <a:r>
              <a:rPr lang="en-US" sz="1400" dirty="0" err="1" smtClean="0">
                <a:cs typeface="Helvetica" pitchFamily="34" charset="0"/>
              </a:rPr>
              <a:t>rtop</a:t>
            </a:r>
            <a:r>
              <a:rPr lang="en-US" sz="1400" dirty="0" smtClean="0">
                <a:cs typeface="Helvetica" pitchFamily="34" charset="0"/>
              </a:rPr>
              <a:t>/</a:t>
            </a:r>
            <a:r>
              <a:rPr lang="en-US" sz="1400" dirty="0" err="1" smtClean="0">
                <a:cs typeface="Helvetica" pitchFamily="34" charset="0"/>
              </a:rPr>
              <a:t>RTOP_full</a:t>
            </a:r>
            <a:r>
              <a:rPr lang="en-US" sz="1400" dirty="0" smtClean="0">
                <a:cs typeface="Helvetica" pitchFamily="34" charset="0"/>
              </a:rPr>
              <a:t>/PDF /&gt;. IN-001 contains the RTOP rubric alone, IN-002 contains rubric and training manual, IN-003 adds the statistical analyses</a:t>
            </a:r>
          </a:p>
          <a:p>
            <a:pPr marL="466725" lvl="0" indent="-466725" defTabSz="457200">
              <a:defRPr/>
            </a:pPr>
            <a:r>
              <a:rPr lang="en-US" sz="1400" dirty="0" err="1" smtClean="0">
                <a:cs typeface="Helvetica" pitchFamily="34" charset="0"/>
              </a:rPr>
              <a:t>Redish</a:t>
            </a:r>
            <a:r>
              <a:rPr lang="en-US" sz="1400" dirty="0" smtClean="0">
                <a:cs typeface="Helvetica" pitchFamily="34" charset="0"/>
              </a:rPr>
              <a:t>, E. (1994). Implications of  cognitive studies in teaching physics.  Am. J. Phys. 62(9), 796-803.</a:t>
            </a:r>
          </a:p>
        </p:txBody>
      </p:sp>
      <p:sp>
        <p:nvSpPr>
          <p:cNvPr id="19" name="TextBox 18"/>
          <p:cNvSpPr txBox="1"/>
          <p:nvPr/>
        </p:nvSpPr>
        <p:spPr>
          <a:xfrm>
            <a:off x="14528802" y="10631658"/>
            <a:ext cx="15451487" cy="6986528"/>
          </a:xfrm>
          <a:prstGeom prst="rect">
            <a:avLst/>
          </a:prstGeom>
          <a:noFill/>
        </p:spPr>
        <p:txBody>
          <a:bodyPr wrap="square" rtlCol="0">
            <a:spAutoFit/>
          </a:bodyPr>
          <a:lstStyle/>
          <a:p>
            <a:r>
              <a:rPr lang="en-US" sz="2800" dirty="0" smtClean="0"/>
              <a:t>          Pedagogical content knowledge (PCK) is unique from content knowledge and pedagogical knowledge.  Content knowledge is knowledge in a given field that allows students to learn maximally accurate concepts.  This content knowledge is required by physicists and physics teachers alike.  Pedagogical knowledge, or the knowledge of how people learn, remember, and mentally develop, is a requirement shared among teachers in every content area.  PCK is the mixture of pedagogical knowledge and content knowledge in a specific field.  The PCK required is different for every content area.  Subsequently, physics PCK is professional knowledge </a:t>
            </a:r>
            <a:r>
              <a:rPr lang="en-US" sz="2800" dirty="0"/>
              <a:t>unique </a:t>
            </a:r>
            <a:r>
              <a:rPr lang="en-US" sz="2800" dirty="0" smtClean="0"/>
              <a:t>to those who teach physics.</a:t>
            </a:r>
          </a:p>
          <a:p>
            <a:r>
              <a:rPr lang="en-US" sz="2800" dirty="0" smtClean="0"/>
              <a:t>          PCK has been defined by Shulman as “the special amalgam of content and pedagogy that is uniquely the providence of teachers, their own special form of professional understanding.”  Such an understanding as PCK is vital to building a classroom that maximizes student learning in physics.</a:t>
            </a:r>
          </a:p>
          <a:p>
            <a:r>
              <a:rPr lang="en-US" sz="2800" dirty="0" smtClean="0"/>
              <a:t>          Students do not efficiently acquire physics content knowledge by solely reading about the physics content and listening to lecture, but efficiency is increased with increasing engagement.  Physics PCK is thought to have a similar learning efficiency function, due to overlap in physics content.  </a:t>
            </a:r>
          </a:p>
          <a:p>
            <a:r>
              <a:rPr lang="en-US" sz="2800" dirty="0" smtClean="0"/>
              <a:t>          </a:t>
            </a:r>
            <a:r>
              <a:rPr lang="en-US" sz="2800" dirty="0" smtClean="0"/>
              <a:t>The diagram and the table below are </a:t>
            </a:r>
            <a:r>
              <a:rPr lang="en-US" sz="2800" dirty="0" smtClean="0"/>
              <a:t>from </a:t>
            </a:r>
            <a:r>
              <a:rPr lang="en-US" sz="2800" dirty="0" err="1" smtClean="0"/>
              <a:t>Etkina’s</a:t>
            </a:r>
            <a:r>
              <a:rPr lang="en-US" sz="2800" dirty="0" smtClean="0"/>
              <a:t> “Pedagogical content knowledge and preparation of high school physics teachers.”  The diagram shows that the importance of the PCK is that it combines content knowledge with pedagogical knowledge.  The table describes five aspects of physics PCK.</a:t>
            </a:r>
          </a:p>
        </p:txBody>
      </p:sp>
      <p:grpSp>
        <p:nvGrpSpPr>
          <p:cNvPr id="2" name="Group 1"/>
          <p:cNvGrpSpPr/>
          <p:nvPr/>
        </p:nvGrpSpPr>
        <p:grpSpPr>
          <a:xfrm>
            <a:off x="14528802" y="27163719"/>
            <a:ext cx="7197723" cy="5257801"/>
            <a:chOff x="14217663" y="18502644"/>
            <a:chExt cx="7804137" cy="5728956"/>
          </a:xfrm>
        </p:grpSpPr>
        <p:pic>
          <p:nvPicPr>
            <p:cNvPr id="34" name="Picture 9"/>
            <p:cNvPicPr>
              <a:picLocks noChangeAspect="1" noChangeArrowheads="1"/>
            </p:cNvPicPr>
            <p:nvPr/>
          </p:nvPicPr>
          <p:blipFill>
            <a:blip r:embed="rId17" cstate="print"/>
            <a:srcRect b="19048"/>
            <a:stretch>
              <a:fillRect/>
            </a:stretch>
          </p:blipFill>
          <p:spPr bwMode="auto">
            <a:xfrm rot="889542">
              <a:off x="17564997" y="18502644"/>
              <a:ext cx="3431576" cy="4324835"/>
            </a:xfrm>
            <a:prstGeom prst="rect">
              <a:avLst/>
            </a:prstGeom>
            <a:noFill/>
            <a:ln w="9525">
              <a:noFill/>
              <a:miter lim="800000"/>
              <a:headEnd/>
              <a:tailEnd/>
            </a:ln>
          </p:spPr>
        </p:pic>
        <p:pic>
          <p:nvPicPr>
            <p:cNvPr id="33" name="Picture 2"/>
            <p:cNvPicPr>
              <a:picLocks noChangeAspect="1" noChangeArrowheads="1"/>
            </p:cNvPicPr>
            <p:nvPr/>
          </p:nvPicPr>
          <p:blipFill>
            <a:blip r:embed="rId18" cstate="print"/>
            <a:srcRect/>
            <a:stretch>
              <a:fillRect/>
            </a:stretch>
          </p:blipFill>
          <p:spPr bwMode="auto">
            <a:xfrm rot="20922993">
              <a:off x="14217663" y="18591863"/>
              <a:ext cx="3570442" cy="4701653"/>
            </a:xfrm>
            <a:prstGeom prst="rect">
              <a:avLst/>
            </a:prstGeom>
            <a:noFill/>
            <a:ln w="9525">
              <a:noFill/>
              <a:miter lim="800000"/>
              <a:headEnd/>
              <a:tailEnd/>
            </a:ln>
          </p:spPr>
        </p:pic>
        <p:pic>
          <p:nvPicPr>
            <p:cNvPr id="35" name="Picture 34"/>
            <p:cNvPicPr/>
            <p:nvPr/>
          </p:nvPicPr>
          <p:blipFill>
            <a:blip r:embed="rId19" cstate="print"/>
            <a:srcRect/>
            <a:stretch>
              <a:fillRect/>
            </a:stretch>
          </p:blipFill>
          <p:spPr bwMode="auto">
            <a:xfrm>
              <a:off x="17754600" y="21945600"/>
              <a:ext cx="4267200" cy="2286000"/>
            </a:xfrm>
            <a:prstGeom prst="rect">
              <a:avLst/>
            </a:prstGeom>
            <a:noFill/>
            <a:ln w="9525">
              <a:noFill/>
              <a:miter lim="800000"/>
              <a:headEnd/>
              <a:tailEnd/>
            </a:ln>
          </p:spPr>
        </p:pic>
      </p:grpSp>
      <p:pic>
        <p:nvPicPr>
          <p:cNvPr id="25" name="Picture 24" descr="CIMG2509.JPG"/>
          <p:cNvPicPr>
            <a:picLocks noChangeAspect="1"/>
          </p:cNvPicPr>
          <p:nvPr/>
        </p:nvPicPr>
        <p:blipFill>
          <a:blip r:embed="rId20" cstate="print"/>
          <a:stretch>
            <a:fillRect/>
          </a:stretch>
        </p:blipFill>
        <p:spPr>
          <a:xfrm>
            <a:off x="22936201" y="27073074"/>
            <a:ext cx="7120906" cy="5398293"/>
          </a:xfrm>
          <a:prstGeom prst="rect">
            <a:avLst/>
          </a:prstGeom>
        </p:spPr>
      </p:pic>
      <p:sp>
        <p:nvSpPr>
          <p:cNvPr id="27" name="Rectangle 26"/>
          <p:cNvSpPr/>
          <p:nvPr/>
        </p:nvSpPr>
        <p:spPr>
          <a:xfrm>
            <a:off x="30335856" y="7010400"/>
            <a:ext cx="12526644" cy="8710077"/>
          </a:xfrm>
          <a:prstGeom prst="rect">
            <a:avLst/>
          </a:prstGeom>
        </p:spPr>
        <p:txBody>
          <a:bodyPr wrap="square">
            <a:spAutoFit/>
          </a:bodyPr>
          <a:lstStyle/>
          <a:p>
            <a:r>
              <a:rPr lang="en-US" sz="2800" dirty="0" smtClean="0"/>
              <a:t>          Attitudinal and conceptual content instruments should be administered in every physics course pre- and post- instruction to show gains from the course. FCI, FMCE, TUG-K, CTSR, BEMA, CSEM, DIRECT, STEBI-B and MCTP are some of the assessments that may be used. Teacher candidates should be familiar with some of these assessments in taking the assessment themselves for a given course and practice interpreting results.  Sample results from two intense physics education summer courses at Buffalo State College are shown below, when they had relatively small class size and particularly strong discourse.</a:t>
            </a:r>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smtClean="0"/>
          </a:p>
          <a:p>
            <a:r>
              <a:rPr lang="en-US" sz="2800" dirty="0" smtClean="0"/>
              <a:t>          </a:t>
            </a:r>
            <a:r>
              <a:rPr lang="en-US" sz="2800" dirty="0"/>
              <a:t>An assessment of teachers that has been proven to be informative by research is the Reformed Teacher Observation Protocol (RTOP).  Above, a table indicates the reliability of the RTOP assessment for each subscale.  </a:t>
            </a:r>
            <a:r>
              <a:rPr lang="en-US" sz="2800" dirty="0" smtClean="0"/>
              <a:t>RTOP has significant topics that can contribute to a physics PCK TOS.</a:t>
            </a:r>
            <a:endParaRPr lang="en-US" sz="2800" dirty="0"/>
          </a:p>
        </p:txBody>
      </p:sp>
      <p:pic>
        <p:nvPicPr>
          <p:cNvPr id="1026" name="Picture 2"/>
          <p:cNvPicPr>
            <a:picLocks noChangeAspect="1" noChangeArrowheads="1"/>
          </p:cNvPicPr>
          <p:nvPr/>
        </p:nvPicPr>
        <p:blipFill rotWithShape="1">
          <a:blip r:embed="rId21" cstate="print"/>
          <a:srcRect r="2916"/>
          <a:stretch/>
        </p:blipFill>
        <p:spPr bwMode="auto">
          <a:xfrm>
            <a:off x="34362054" y="10704645"/>
            <a:ext cx="3903951" cy="2973435"/>
          </a:xfrm>
          <a:prstGeom prst="rect">
            <a:avLst/>
          </a:prstGeom>
          <a:noFill/>
          <a:ln w="9525">
            <a:noFill/>
            <a:miter lim="800000"/>
            <a:headEnd/>
            <a:tailEnd/>
          </a:ln>
        </p:spPr>
      </p:pic>
      <p:pic>
        <p:nvPicPr>
          <p:cNvPr id="1027" name="Picture 3"/>
          <p:cNvPicPr>
            <a:picLocks noChangeAspect="1" noChangeArrowheads="1"/>
          </p:cNvPicPr>
          <p:nvPr/>
        </p:nvPicPr>
        <p:blipFill>
          <a:blip r:embed="rId22" cstate="print"/>
          <a:srcRect/>
          <a:stretch>
            <a:fillRect/>
          </a:stretch>
        </p:blipFill>
        <p:spPr bwMode="auto">
          <a:xfrm>
            <a:off x="30336313" y="10713551"/>
            <a:ext cx="4025741" cy="2964529"/>
          </a:xfrm>
          <a:prstGeom prst="rect">
            <a:avLst/>
          </a:prstGeom>
          <a:noFill/>
          <a:ln w="9525">
            <a:noFill/>
            <a:miter lim="800000"/>
            <a:headEnd/>
            <a:tailEnd/>
          </a:ln>
        </p:spPr>
      </p:pic>
      <p:sp>
        <p:nvSpPr>
          <p:cNvPr id="32" name="TextBox 31"/>
          <p:cNvSpPr txBox="1"/>
          <p:nvPr/>
        </p:nvSpPr>
        <p:spPr>
          <a:xfrm>
            <a:off x="30286960" y="18288806"/>
            <a:ext cx="7577932" cy="4832092"/>
          </a:xfrm>
          <a:prstGeom prst="rect">
            <a:avLst/>
          </a:prstGeom>
          <a:noFill/>
        </p:spPr>
        <p:txBody>
          <a:bodyPr wrap="square" rtlCol="0">
            <a:spAutoFit/>
          </a:bodyPr>
          <a:lstStyle/>
          <a:p>
            <a:r>
              <a:rPr lang="en-US" sz="2800" dirty="0" smtClean="0">
                <a:solidFill>
                  <a:prstClr val="black"/>
                </a:solidFill>
              </a:rPr>
              <a:t>          To put together a table of specifications for a physics PCK assessment, I have created a list of Physics PCK jargon that should have conceptual meaning to teachers who have great physics PCK understandings. A sample of the list is displayed to the right.  To view the updated list, </a:t>
            </a:r>
            <a:r>
              <a:rPr lang="en-US" sz="2800" dirty="0">
                <a:solidFill>
                  <a:prstClr val="black"/>
                </a:solidFill>
              </a:rPr>
              <a:t>visit </a:t>
            </a:r>
            <a:r>
              <a:rPr lang="en-US" sz="2800" dirty="0">
                <a:solidFill>
                  <a:prstClr val="black"/>
                </a:solidFill>
                <a:hlinkClick r:id="rId23"/>
              </a:rPr>
              <a:t>http://</a:t>
            </a:r>
            <a:r>
              <a:rPr lang="en-US" sz="2800" dirty="0" smtClean="0">
                <a:solidFill>
                  <a:prstClr val="black"/>
                </a:solidFill>
                <a:hlinkClick r:id="rId23"/>
              </a:rPr>
              <a:t>tinyurl.com/PhysicsPCKJargon</a:t>
            </a:r>
            <a:r>
              <a:rPr lang="en-US" sz="2800" dirty="0" smtClean="0">
                <a:solidFill>
                  <a:prstClr val="black"/>
                </a:solidFill>
              </a:rPr>
              <a:t>. </a:t>
            </a:r>
          </a:p>
          <a:p>
            <a:r>
              <a:rPr lang="en-US" sz="2800" dirty="0" smtClean="0">
                <a:solidFill>
                  <a:prstClr val="black"/>
                </a:solidFill>
              </a:rPr>
              <a:t>          I will be conducting a survey to identify the most important components of physics PCK.  Please email </a:t>
            </a:r>
            <a:r>
              <a:rPr lang="en-US" sz="2800" dirty="0" smtClean="0">
                <a:solidFill>
                  <a:prstClr val="black"/>
                </a:solidFill>
                <a:hlinkClick r:id="rId3"/>
              </a:rPr>
              <a:t>adcede19@gmail.com</a:t>
            </a:r>
            <a:r>
              <a:rPr lang="en-US" sz="2800" dirty="0" smtClean="0">
                <a:solidFill>
                  <a:prstClr val="black"/>
                </a:solidFill>
              </a:rPr>
              <a:t> if you are interested in participating.</a:t>
            </a:r>
            <a:endParaRPr lang="en-US" sz="2400" dirty="0" smtClean="0"/>
          </a:p>
        </p:txBody>
      </p:sp>
      <p:sp>
        <p:nvSpPr>
          <p:cNvPr id="36" name="TextBox 35"/>
          <p:cNvSpPr txBox="1"/>
          <p:nvPr/>
        </p:nvSpPr>
        <p:spPr>
          <a:xfrm>
            <a:off x="30685026" y="16151364"/>
            <a:ext cx="6781800" cy="1938992"/>
          </a:xfrm>
          <a:prstGeom prst="rect">
            <a:avLst/>
          </a:prstGeom>
          <a:noFill/>
        </p:spPr>
        <p:txBody>
          <a:bodyPr wrap="square" rtlCol="0">
            <a:spAutoFit/>
          </a:bodyPr>
          <a:lstStyle/>
          <a:p>
            <a:pPr algn="ctr"/>
            <a:r>
              <a:rPr lang="en-US" sz="6000" b="1" dirty="0" smtClean="0"/>
              <a:t>Suggested Physics </a:t>
            </a:r>
            <a:r>
              <a:rPr lang="en-US" sz="6000" b="1" dirty="0" smtClean="0"/>
              <a:t>PCK </a:t>
            </a:r>
            <a:r>
              <a:rPr lang="en-US" sz="6000" b="1" dirty="0" smtClean="0"/>
              <a:t>Topics</a:t>
            </a:r>
            <a:endParaRPr lang="en-US" sz="6000" b="1" dirty="0"/>
          </a:p>
        </p:txBody>
      </p:sp>
      <p:pic>
        <p:nvPicPr>
          <p:cNvPr id="16"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528801" y="17726436"/>
            <a:ext cx="8137486" cy="3108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AutoShape 4" descr="https://noschese180.files.wordpress.com/2013/09/img_20130923_13272141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TextBox 37"/>
          <p:cNvSpPr txBox="1"/>
          <p:nvPr/>
        </p:nvSpPr>
        <p:spPr>
          <a:xfrm>
            <a:off x="701942" y="12556893"/>
            <a:ext cx="13428353" cy="6124754"/>
          </a:xfrm>
          <a:prstGeom prst="rect">
            <a:avLst/>
          </a:prstGeom>
          <a:noFill/>
        </p:spPr>
        <p:txBody>
          <a:bodyPr wrap="square" rtlCol="0">
            <a:spAutoFit/>
          </a:bodyPr>
          <a:lstStyle/>
          <a:p>
            <a:r>
              <a:rPr lang="en-US" sz="2800" dirty="0" smtClean="0">
                <a:solidFill>
                  <a:prstClr val="black"/>
                </a:solidFill>
              </a:rPr>
              <a:t>          A Table of Specifications (TOS) </a:t>
            </a:r>
            <a:r>
              <a:rPr lang="en-US" sz="2800" dirty="0" smtClean="0"/>
              <a:t>consists </a:t>
            </a:r>
            <a:r>
              <a:rPr lang="en-US" sz="2800" dirty="0"/>
              <a:t>of a two-way chart or grid </a:t>
            </a:r>
            <a:r>
              <a:rPr lang="en-US" sz="2800" dirty="0" smtClean="0"/>
              <a:t>relating </a:t>
            </a:r>
            <a:r>
              <a:rPr lang="en-US" sz="2800" dirty="0"/>
              <a:t>instructional objectives to the instructional content. The column of the chart lists the objectives or "levels of skills" </a:t>
            </a:r>
            <a:r>
              <a:rPr lang="en-US" sz="2800" dirty="0" smtClean="0"/>
              <a:t>to </a:t>
            </a:r>
            <a:r>
              <a:rPr lang="en-US" sz="2800" dirty="0"/>
              <a:t>be addressed; the rows list the key concepts or content the test is to measure</a:t>
            </a:r>
            <a:r>
              <a:rPr lang="en-US" sz="2800" dirty="0" smtClean="0"/>
              <a:t>. </a:t>
            </a:r>
            <a:r>
              <a:rPr lang="en-US" sz="2800" dirty="0"/>
              <a:t> A </a:t>
            </a:r>
            <a:r>
              <a:rPr lang="en-US" sz="2800" dirty="0" smtClean="0"/>
              <a:t>TOS </a:t>
            </a:r>
            <a:r>
              <a:rPr lang="en-US" sz="2800" dirty="0" smtClean="0">
                <a:solidFill>
                  <a:prstClr val="black"/>
                </a:solidFill>
              </a:rPr>
              <a:t>helps </a:t>
            </a:r>
            <a:r>
              <a:rPr lang="en-US" sz="2800" dirty="0">
                <a:solidFill>
                  <a:prstClr val="black"/>
                </a:solidFill>
              </a:rPr>
              <a:t>teachers align objectives, instruction, and </a:t>
            </a:r>
            <a:r>
              <a:rPr lang="en-US" sz="2800" dirty="0" smtClean="0">
                <a:solidFill>
                  <a:prstClr val="black"/>
                </a:solidFill>
              </a:rPr>
              <a:t>assessment.  It</a:t>
            </a:r>
            <a:r>
              <a:rPr lang="en-US" sz="2800" dirty="0" smtClean="0"/>
              <a:t> </a:t>
            </a:r>
            <a:r>
              <a:rPr lang="en-US" sz="2800" dirty="0"/>
              <a:t>identifies not only the content areas covered in class, it identifies the performance objectives at each level of the cognitive domain of Bloom's Taxonomy. Teachers can be assured that they are measuring students' learning across a wide range of content and readings as well as cognitive processes requiring higher order </a:t>
            </a:r>
            <a:r>
              <a:rPr lang="en-US" sz="2800" dirty="0" smtClean="0"/>
              <a:t>thinking. </a:t>
            </a:r>
            <a:r>
              <a:rPr lang="en-US" sz="2800" dirty="0"/>
              <a:t>The use of a </a:t>
            </a:r>
            <a:r>
              <a:rPr lang="en-US" sz="2800" dirty="0" smtClean="0"/>
              <a:t>TOS </a:t>
            </a:r>
            <a:r>
              <a:rPr lang="en-US" sz="2800" dirty="0" smtClean="0"/>
              <a:t>ensures </a:t>
            </a:r>
            <a:r>
              <a:rPr lang="en-US" sz="2800" dirty="0"/>
              <a:t>that teachers include test items that tap different levels of cognitive complexity when measuring students' achievement</a:t>
            </a:r>
            <a:r>
              <a:rPr lang="en-US" sz="2800" dirty="0" smtClean="0"/>
              <a:t>.</a:t>
            </a:r>
          </a:p>
          <a:p>
            <a:endParaRPr lang="en-US" sz="2800" dirty="0" smtClean="0"/>
          </a:p>
          <a:p>
            <a:endParaRPr lang="en-US" sz="2800" dirty="0"/>
          </a:p>
          <a:p>
            <a:r>
              <a:rPr lang="en-US" sz="2800" dirty="0" smtClean="0"/>
              <a:t>          Below </a:t>
            </a:r>
            <a:r>
              <a:rPr lang="en-US" sz="2800" dirty="0" smtClean="0"/>
              <a:t>are some examples of TOS for physics content assessments.  Note that each of them identifies topics as well as levels of understanding to allocate focus.</a:t>
            </a:r>
            <a:endParaRPr lang="en-US" sz="2400" dirty="0" smtClean="0"/>
          </a:p>
        </p:txBody>
      </p:sp>
      <p:sp>
        <p:nvSpPr>
          <p:cNvPr id="39" name="TextBox 38"/>
          <p:cNvSpPr txBox="1"/>
          <p:nvPr/>
        </p:nvSpPr>
        <p:spPr>
          <a:xfrm>
            <a:off x="729144" y="11198273"/>
            <a:ext cx="13401151" cy="1015663"/>
          </a:xfrm>
          <a:prstGeom prst="rect">
            <a:avLst/>
          </a:prstGeom>
          <a:noFill/>
        </p:spPr>
        <p:txBody>
          <a:bodyPr wrap="square" rtlCol="0">
            <a:spAutoFit/>
          </a:bodyPr>
          <a:lstStyle/>
          <a:p>
            <a:pPr algn="ctr"/>
            <a:r>
              <a:rPr lang="en-US" sz="6000" b="1" dirty="0"/>
              <a:t>Physics </a:t>
            </a:r>
            <a:r>
              <a:rPr lang="en-US" sz="6000" b="1" dirty="0" smtClean="0"/>
              <a:t>Tables </a:t>
            </a:r>
            <a:r>
              <a:rPr lang="en-US" sz="6000" b="1" dirty="0"/>
              <a:t>of Specifications </a:t>
            </a:r>
            <a:endParaRPr lang="en-US" sz="6000" b="1" dirty="0"/>
          </a:p>
        </p:txBody>
      </p:sp>
      <p:pic>
        <p:nvPicPr>
          <p:cNvPr id="3"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5800" y="18681647"/>
            <a:ext cx="5990350" cy="364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29144" y="22633881"/>
            <a:ext cx="5149436" cy="3998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27">
            <a:extLst>
              <a:ext uri="{28A0092B-C50C-407E-A947-70E740481C1C}">
                <a14:useLocalDpi xmlns:a14="http://schemas.microsoft.com/office/drawing/2010/main" val="0"/>
              </a:ext>
            </a:extLst>
          </a:blip>
          <a:srcRect/>
          <a:stretch/>
        </p:blipFill>
        <p:spPr bwMode="auto">
          <a:xfrm>
            <a:off x="6943723" y="18681647"/>
            <a:ext cx="6124575" cy="747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28">
            <a:extLst>
              <a:ext uri="{BEBA8EAE-BF5A-486C-A8C5-ECC9F3942E4B}">
                <a14:imgProps xmlns:a14="http://schemas.microsoft.com/office/drawing/2010/main">
                  <a14:imgLayer r:embed="rId2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423027" y="26994741"/>
            <a:ext cx="3999445" cy="365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23027" y="30645803"/>
            <a:ext cx="3999445" cy="1277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4740322" y="4775084"/>
            <a:ext cx="7159624" cy="5101617"/>
          </a:xfrm>
          <a:prstGeom prst="rect">
            <a:avLst/>
          </a:prstGeom>
        </p:spPr>
      </p:pic>
      <p:pic>
        <p:nvPicPr>
          <p:cNvPr id="29" name="Picture 28"/>
          <p:cNvPicPr>
            <a:picLocks noChangeAspect="1"/>
          </p:cNvPicPr>
          <p:nvPr/>
        </p:nvPicPr>
        <p:blipFill rotWithShape="1">
          <a:blip r:embed="rId32" cstate="print">
            <a:extLst>
              <a:ext uri="{28A0092B-C50C-407E-A947-70E740481C1C}">
                <a14:useLocalDpi xmlns:a14="http://schemas.microsoft.com/office/drawing/2010/main" val="0"/>
              </a:ext>
            </a:extLst>
          </a:blip>
          <a:srcRect t="12898"/>
          <a:stretch/>
        </p:blipFill>
        <p:spPr>
          <a:xfrm>
            <a:off x="22032487" y="4775085"/>
            <a:ext cx="7947799" cy="5097673"/>
          </a:xfrm>
          <a:prstGeom prst="rect">
            <a:avLst/>
          </a:prstGeom>
        </p:spPr>
      </p:pic>
      <p:pic>
        <p:nvPicPr>
          <p:cNvPr id="54" name="Picture 2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264825" y="11072878"/>
            <a:ext cx="4945576" cy="2046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0"/>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6375399" y="27002311"/>
            <a:ext cx="7374833" cy="5531125"/>
          </a:xfrm>
          <a:prstGeom prst="rect">
            <a:avLst/>
          </a:prstGeom>
        </p:spPr>
      </p:pic>
      <p:pic>
        <p:nvPicPr>
          <p:cNvPr id="37" name="Picture 36"/>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4528801" y="21674781"/>
            <a:ext cx="7197724" cy="5398293"/>
          </a:xfrm>
          <a:prstGeom prst="rect">
            <a:avLst/>
          </a:prstGeom>
        </p:spPr>
      </p:pic>
      <p:pic>
        <p:nvPicPr>
          <p:cNvPr id="1037" name="Picture 1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7913788" y="16151364"/>
            <a:ext cx="5410522" cy="740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1395413" y="32010217"/>
            <a:ext cx="4027059" cy="523220"/>
          </a:xfrm>
          <a:prstGeom prst="rect">
            <a:avLst/>
          </a:prstGeom>
          <a:noFill/>
        </p:spPr>
        <p:txBody>
          <a:bodyPr wrap="square" rtlCol="0">
            <a:spAutoFit/>
          </a:bodyPr>
          <a:lstStyle/>
          <a:p>
            <a:pPr algn="ctr"/>
            <a:r>
              <a:rPr lang="en-US" sz="1400" dirty="0" smtClean="0"/>
              <a:t>Writing Better Objective Tests by </a:t>
            </a:r>
            <a:r>
              <a:rPr lang="en-US" sz="1400" dirty="0" err="1" smtClean="0"/>
              <a:t>Cerbin</a:t>
            </a:r>
            <a:r>
              <a:rPr lang="en-US" sz="1400" dirty="0" smtClean="0"/>
              <a:t> </a:t>
            </a:r>
            <a:r>
              <a:rPr lang="en-US" sz="1400" dirty="0" smtClean="0">
                <a:hlinkClick r:id="rId12"/>
              </a:rPr>
              <a:t>http</a:t>
            </a:r>
            <a:r>
              <a:rPr lang="en-US" sz="1400" dirty="0">
                <a:hlinkClick r:id="rId12"/>
              </a:rPr>
              <a:t>://www.uwlax.edu</a:t>
            </a:r>
            <a:r>
              <a:rPr lang="en-US" sz="1400" dirty="0" smtClean="0">
                <a:hlinkClick r:id="rId12"/>
              </a:rPr>
              <a:t>/</a:t>
            </a:r>
            <a:r>
              <a:rPr lang="en-US" sz="1400" dirty="0" smtClean="0"/>
              <a:t> </a:t>
            </a:r>
            <a:endParaRPr lang="en-US" sz="1400" dirty="0"/>
          </a:p>
        </p:txBody>
      </p:sp>
      <p:sp>
        <p:nvSpPr>
          <p:cNvPr id="41" name="TextBox 40"/>
          <p:cNvSpPr txBox="1"/>
          <p:nvPr/>
        </p:nvSpPr>
        <p:spPr>
          <a:xfrm>
            <a:off x="685800" y="22323863"/>
            <a:ext cx="5990350" cy="307777"/>
          </a:xfrm>
          <a:prstGeom prst="rect">
            <a:avLst/>
          </a:prstGeom>
          <a:noFill/>
        </p:spPr>
        <p:txBody>
          <a:bodyPr wrap="square" rtlCol="0">
            <a:spAutoFit/>
          </a:bodyPr>
          <a:lstStyle/>
          <a:p>
            <a:pPr algn="ctr"/>
            <a:r>
              <a:rPr lang="en-US" sz="1400" dirty="0" smtClean="0"/>
              <a:t>Nova Scotia Examinations Physics 12 </a:t>
            </a:r>
            <a:r>
              <a:rPr lang="en-US" sz="1400" dirty="0" smtClean="0">
                <a:hlinkClick r:id="rId37"/>
              </a:rPr>
              <a:t>http</a:t>
            </a:r>
            <a:r>
              <a:rPr lang="en-US" sz="1400" dirty="0">
                <a:hlinkClick r:id="rId37"/>
              </a:rPr>
              <a:t>://hortonhighschool.ca</a:t>
            </a:r>
            <a:r>
              <a:rPr lang="en-US" sz="1400" dirty="0" smtClean="0">
                <a:hlinkClick r:id="rId37"/>
              </a:rPr>
              <a:t>/</a:t>
            </a:r>
            <a:r>
              <a:rPr lang="en-US" sz="1400" dirty="0" smtClean="0"/>
              <a:t> </a:t>
            </a:r>
            <a:endParaRPr lang="en-US" sz="1400" dirty="0"/>
          </a:p>
        </p:txBody>
      </p:sp>
      <p:sp>
        <p:nvSpPr>
          <p:cNvPr id="42" name="TextBox 41"/>
          <p:cNvSpPr txBox="1"/>
          <p:nvPr/>
        </p:nvSpPr>
        <p:spPr>
          <a:xfrm>
            <a:off x="6943723" y="26289000"/>
            <a:ext cx="6124575" cy="523220"/>
          </a:xfrm>
          <a:prstGeom prst="rect">
            <a:avLst/>
          </a:prstGeom>
          <a:noFill/>
        </p:spPr>
        <p:txBody>
          <a:bodyPr wrap="square" rtlCol="0">
            <a:spAutoFit/>
          </a:bodyPr>
          <a:lstStyle/>
          <a:p>
            <a:pPr algn="ctr"/>
            <a:r>
              <a:rPr lang="en-US" sz="1400" dirty="0" smtClean="0"/>
              <a:t>Physics 12 AGS Provincial Exam Workbook </a:t>
            </a:r>
            <a:r>
              <a:rPr lang="en-US" sz="1400" dirty="0" smtClean="0">
                <a:hlinkClick r:id="rId38"/>
              </a:rPr>
              <a:t>http</a:t>
            </a:r>
            <a:r>
              <a:rPr lang="en-US" sz="1400" dirty="0">
                <a:hlinkClick r:id="rId38"/>
              </a:rPr>
              <a:t>://mainstreetags.files.wordpress.com</a:t>
            </a:r>
            <a:r>
              <a:rPr lang="en-US" sz="1400" dirty="0" smtClean="0">
                <a:hlinkClick r:id="rId38"/>
              </a:rPr>
              <a:t>/</a:t>
            </a:r>
            <a:r>
              <a:rPr lang="en-US" sz="1400" dirty="0" smtClean="0"/>
              <a:t> </a:t>
            </a:r>
            <a:endParaRPr lang="en-US" sz="1400" dirty="0"/>
          </a:p>
        </p:txBody>
      </p:sp>
      <p:sp>
        <p:nvSpPr>
          <p:cNvPr id="43" name="TextBox 42"/>
          <p:cNvSpPr txBox="1"/>
          <p:nvPr/>
        </p:nvSpPr>
        <p:spPr>
          <a:xfrm>
            <a:off x="729144" y="26632651"/>
            <a:ext cx="5149436" cy="307777"/>
          </a:xfrm>
          <a:prstGeom prst="rect">
            <a:avLst/>
          </a:prstGeom>
          <a:noFill/>
        </p:spPr>
        <p:txBody>
          <a:bodyPr wrap="square" rtlCol="0">
            <a:spAutoFit/>
          </a:bodyPr>
          <a:lstStyle/>
          <a:p>
            <a:pPr algn="ctr"/>
            <a:r>
              <a:rPr lang="en-US" sz="1400" dirty="0" smtClean="0"/>
              <a:t>Physics 30 Diploma </a:t>
            </a:r>
            <a:r>
              <a:rPr lang="en-US" sz="1400" dirty="0"/>
              <a:t>Exam Blueprint </a:t>
            </a:r>
            <a:r>
              <a:rPr lang="en-US" sz="1400" dirty="0">
                <a:hlinkClick r:id="rId39"/>
              </a:rPr>
              <a:t>http://www.uleth.ca</a:t>
            </a:r>
            <a:r>
              <a:rPr lang="en-US" sz="1400" dirty="0" smtClean="0">
                <a:hlinkClick r:id="rId39"/>
              </a:rPr>
              <a:t>/</a:t>
            </a:r>
            <a:r>
              <a:rPr lang="en-US" sz="1400" dirty="0" smtClean="0"/>
              <a:t> </a:t>
            </a:r>
            <a:endParaRPr lang="en-US" sz="1400" dirty="0"/>
          </a:p>
        </p:txBody>
      </p:sp>
      <p:sp>
        <p:nvSpPr>
          <p:cNvPr id="44" name="TextBox 43"/>
          <p:cNvSpPr txBox="1"/>
          <p:nvPr/>
        </p:nvSpPr>
        <p:spPr>
          <a:xfrm>
            <a:off x="14740322" y="20980492"/>
            <a:ext cx="7925965" cy="523220"/>
          </a:xfrm>
          <a:prstGeom prst="rect">
            <a:avLst/>
          </a:prstGeom>
          <a:noFill/>
        </p:spPr>
        <p:txBody>
          <a:bodyPr wrap="square" rtlCol="0">
            <a:spAutoFit/>
          </a:bodyPr>
          <a:lstStyle/>
          <a:p>
            <a:pPr algn="ctr"/>
            <a:r>
              <a:rPr lang="en-US" sz="1400" dirty="0" smtClean="0"/>
              <a:t>Pedagogical content knowledge and preparation of high </a:t>
            </a:r>
            <a:r>
              <a:rPr lang="en-US" sz="1400" dirty="0"/>
              <a:t>school physics </a:t>
            </a:r>
            <a:r>
              <a:rPr lang="en-US" sz="1400" dirty="0" smtClean="0"/>
              <a:t>teachers by </a:t>
            </a:r>
            <a:r>
              <a:rPr lang="en-US" sz="1400" dirty="0" err="1" smtClean="0"/>
              <a:t>Etkina</a:t>
            </a:r>
            <a:r>
              <a:rPr lang="en-US" sz="1400" dirty="0" smtClean="0"/>
              <a:t> </a:t>
            </a:r>
            <a:r>
              <a:rPr lang="en-US" sz="1400" dirty="0">
                <a:hlinkClick r:id="rId40"/>
              </a:rPr>
              <a:t>http://journals.aps.org</a:t>
            </a:r>
            <a:r>
              <a:rPr lang="en-US" sz="1400" dirty="0" smtClean="0">
                <a:hlinkClick r:id="rId40"/>
              </a:rPr>
              <a:t>/</a:t>
            </a:r>
            <a:r>
              <a:rPr lang="en-US" sz="1400" dirty="0" smtClean="0"/>
              <a:t> </a:t>
            </a:r>
            <a:endParaRPr lang="en-US" sz="1400" dirty="0"/>
          </a:p>
        </p:txBody>
      </p:sp>
      <p:sp>
        <p:nvSpPr>
          <p:cNvPr id="45" name="TextBox 44"/>
          <p:cNvSpPr txBox="1"/>
          <p:nvPr/>
        </p:nvSpPr>
        <p:spPr>
          <a:xfrm>
            <a:off x="38374233" y="13119323"/>
            <a:ext cx="4724400" cy="307777"/>
          </a:xfrm>
          <a:prstGeom prst="rect">
            <a:avLst/>
          </a:prstGeom>
          <a:noFill/>
        </p:spPr>
        <p:txBody>
          <a:bodyPr wrap="square" rtlCol="0">
            <a:spAutoFit/>
          </a:bodyPr>
          <a:lstStyle/>
          <a:p>
            <a:pPr algn="ctr"/>
            <a:r>
              <a:rPr lang="en-US" sz="1400" dirty="0"/>
              <a:t>About RTOP </a:t>
            </a:r>
            <a:r>
              <a:rPr lang="en-US" sz="1400" dirty="0">
                <a:hlinkClick r:id="rId41"/>
              </a:rPr>
              <a:t>http://physicsed.buffalostate.edu</a:t>
            </a:r>
            <a:r>
              <a:rPr lang="en-US" sz="1400" dirty="0" smtClean="0">
                <a:hlinkClick r:id="rId41"/>
              </a:rPr>
              <a:t>/</a:t>
            </a:r>
            <a:r>
              <a:rPr lang="en-US" sz="1400" dirty="0" smtClean="0"/>
              <a:t> </a:t>
            </a:r>
            <a:endParaRPr lang="en-US" sz="1400" dirty="0"/>
          </a:p>
        </p:txBody>
      </p:sp>
      <p:grpSp>
        <p:nvGrpSpPr>
          <p:cNvPr id="47" name="Group 46"/>
          <p:cNvGrpSpPr/>
          <p:nvPr/>
        </p:nvGrpSpPr>
        <p:grpSpPr>
          <a:xfrm>
            <a:off x="22936201" y="17726436"/>
            <a:ext cx="7044088" cy="9144000"/>
            <a:chOff x="21726525" y="21288269"/>
            <a:chExt cx="3920250" cy="5137513"/>
          </a:xfrm>
        </p:grpSpPr>
        <p:pic>
          <p:nvPicPr>
            <p:cNvPr id="46" name="Picture 1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1726525" y="21288269"/>
              <a:ext cx="3920250" cy="4272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1726525" y="25560337"/>
              <a:ext cx="3920249" cy="865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8" name="Picture 16"/>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0335856" y="29749664"/>
            <a:ext cx="2815955" cy="2783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1288</Words>
  <Application>Microsoft Office PowerPoint</Application>
  <PresentationFormat>Custom</PresentationFormat>
  <Paragraphs>57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SUNY Buffalo State Summer Physics Teachers’ Academy: The First Decade</dc:title>
  <dc:creator>Owner</dc:creator>
  <cp:lastModifiedBy>cedead19</cp:lastModifiedBy>
  <cp:revision>221</cp:revision>
  <cp:lastPrinted>2014-12-07T20:24:50Z</cp:lastPrinted>
  <dcterms:created xsi:type="dcterms:W3CDTF">2013-12-16T20:34:43Z</dcterms:created>
  <dcterms:modified xsi:type="dcterms:W3CDTF">2014-12-07T20:44:42Z</dcterms:modified>
</cp:coreProperties>
</file>