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64" r:id="rId5"/>
    <p:sldId id="260" r:id="rId6"/>
    <p:sldId id="265" r:id="rId7"/>
    <p:sldId id="266" r:id="rId8"/>
    <p:sldId id="263" r:id="rId9"/>
    <p:sldId id="261" r:id="rId10"/>
    <p:sldId id="262" r:id="rId11"/>
    <p:sldId id="267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bott, David S." initials="ADS" lastIdx="5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-120" y="-22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4" Type="http://schemas.microsoft.com/office/2011/relationships/chartColorStyle" Target="colors1.xml"/><Relationship Id="rId1" Type="http://schemas.openxmlformats.org/officeDocument/2006/relationships/oleObject" Target="file:///C:\Users\abbottds\Documents\BSC_PHY_Instructional_Reports\SummerAcademy\SummerAcademy_Summary.xlsx" TargetMode="External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4" Type="http://schemas.microsoft.com/office/2011/relationships/chartColorStyle" Target="colors2.xml"/><Relationship Id="rId1" Type="http://schemas.openxmlformats.org/officeDocument/2006/relationships/oleObject" Target="file:///C:\Users\abbottds\Documents\BSC_PHY_Instructional_Reports\SummerAcademy\SummerAcademy_Summary.xlsx" TargetMode="External"/><Relationship Id="rId2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bbottds\Documents\BSC_PHY_Instructional_Reports\SummerAcademy\SummerAcademy_Summary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PHY620 Students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aseline="0"/>
              <a:t>2009-2014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PHY620 students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FMCE_by_student_PHY620!$C$2:$C$56</c:f>
              <c:numCache>
                <c:formatCode>General</c:formatCode>
                <c:ptCount val="55"/>
                <c:pt idx="0">
                  <c:v>12.0</c:v>
                </c:pt>
                <c:pt idx="1">
                  <c:v>33.0</c:v>
                </c:pt>
                <c:pt idx="2">
                  <c:v>33.0</c:v>
                </c:pt>
                <c:pt idx="3">
                  <c:v>32.0</c:v>
                </c:pt>
                <c:pt idx="4">
                  <c:v>29.0</c:v>
                </c:pt>
                <c:pt idx="5">
                  <c:v>31.0</c:v>
                </c:pt>
                <c:pt idx="6">
                  <c:v>33.0</c:v>
                </c:pt>
                <c:pt idx="7">
                  <c:v>26.0</c:v>
                </c:pt>
                <c:pt idx="8">
                  <c:v>33.0</c:v>
                </c:pt>
                <c:pt idx="9">
                  <c:v>24.0</c:v>
                </c:pt>
                <c:pt idx="10">
                  <c:v>24.0</c:v>
                </c:pt>
                <c:pt idx="11">
                  <c:v>9.0</c:v>
                </c:pt>
                <c:pt idx="12">
                  <c:v>17.0</c:v>
                </c:pt>
                <c:pt idx="13">
                  <c:v>32.0</c:v>
                </c:pt>
                <c:pt idx="14">
                  <c:v>33.0</c:v>
                </c:pt>
                <c:pt idx="15">
                  <c:v>33.0</c:v>
                </c:pt>
                <c:pt idx="16">
                  <c:v>14.0</c:v>
                </c:pt>
                <c:pt idx="17">
                  <c:v>33.0</c:v>
                </c:pt>
                <c:pt idx="18">
                  <c:v>18.0</c:v>
                </c:pt>
                <c:pt idx="19">
                  <c:v>29.0</c:v>
                </c:pt>
                <c:pt idx="20">
                  <c:v>29.0</c:v>
                </c:pt>
                <c:pt idx="21">
                  <c:v>30.0</c:v>
                </c:pt>
                <c:pt idx="22">
                  <c:v>23.0</c:v>
                </c:pt>
                <c:pt idx="23">
                  <c:v>29.0</c:v>
                </c:pt>
                <c:pt idx="24">
                  <c:v>30.0</c:v>
                </c:pt>
                <c:pt idx="25">
                  <c:v>28.0</c:v>
                </c:pt>
                <c:pt idx="26">
                  <c:v>12.0</c:v>
                </c:pt>
                <c:pt idx="27">
                  <c:v>16.0</c:v>
                </c:pt>
                <c:pt idx="28">
                  <c:v>10.0</c:v>
                </c:pt>
                <c:pt idx="29">
                  <c:v>3.0</c:v>
                </c:pt>
                <c:pt idx="30">
                  <c:v>33.0</c:v>
                </c:pt>
                <c:pt idx="31">
                  <c:v>30.0</c:v>
                </c:pt>
                <c:pt idx="32">
                  <c:v>32.0</c:v>
                </c:pt>
                <c:pt idx="33">
                  <c:v>23.0</c:v>
                </c:pt>
                <c:pt idx="34">
                  <c:v>21.0</c:v>
                </c:pt>
                <c:pt idx="35">
                  <c:v>33.0</c:v>
                </c:pt>
                <c:pt idx="36">
                  <c:v>5.0</c:v>
                </c:pt>
                <c:pt idx="37">
                  <c:v>28.0</c:v>
                </c:pt>
                <c:pt idx="38">
                  <c:v>22.0</c:v>
                </c:pt>
                <c:pt idx="39">
                  <c:v>33.0</c:v>
                </c:pt>
                <c:pt idx="40">
                  <c:v>30.0</c:v>
                </c:pt>
                <c:pt idx="41">
                  <c:v>8.0</c:v>
                </c:pt>
                <c:pt idx="42">
                  <c:v>29.0</c:v>
                </c:pt>
                <c:pt idx="43">
                  <c:v>31.0</c:v>
                </c:pt>
                <c:pt idx="44">
                  <c:v>3.0</c:v>
                </c:pt>
                <c:pt idx="45">
                  <c:v>23.0</c:v>
                </c:pt>
                <c:pt idx="46">
                  <c:v>31.0</c:v>
                </c:pt>
                <c:pt idx="47">
                  <c:v>28.0</c:v>
                </c:pt>
                <c:pt idx="48">
                  <c:v>33.0</c:v>
                </c:pt>
                <c:pt idx="49">
                  <c:v>4.0</c:v>
                </c:pt>
                <c:pt idx="50">
                  <c:v>18.0</c:v>
                </c:pt>
                <c:pt idx="51">
                  <c:v>32.0</c:v>
                </c:pt>
                <c:pt idx="52">
                  <c:v>31.0</c:v>
                </c:pt>
                <c:pt idx="53">
                  <c:v>30.0</c:v>
                </c:pt>
                <c:pt idx="54">
                  <c:v>7.0</c:v>
                </c:pt>
              </c:numCache>
            </c:numRef>
          </c:xVal>
          <c:yVal>
            <c:numRef>
              <c:f>FMCE_by_student_PHY620!$D$2:$D$56</c:f>
              <c:numCache>
                <c:formatCode>General</c:formatCode>
                <c:ptCount val="55"/>
                <c:pt idx="0">
                  <c:v>17.0</c:v>
                </c:pt>
                <c:pt idx="1">
                  <c:v>33.0</c:v>
                </c:pt>
                <c:pt idx="2">
                  <c:v>33.0</c:v>
                </c:pt>
                <c:pt idx="3">
                  <c:v>30.0</c:v>
                </c:pt>
                <c:pt idx="4">
                  <c:v>33.0</c:v>
                </c:pt>
                <c:pt idx="5">
                  <c:v>31.0</c:v>
                </c:pt>
                <c:pt idx="6">
                  <c:v>33.0</c:v>
                </c:pt>
                <c:pt idx="7">
                  <c:v>33.0</c:v>
                </c:pt>
                <c:pt idx="8">
                  <c:v>31.0</c:v>
                </c:pt>
                <c:pt idx="9">
                  <c:v>30.0</c:v>
                </c:pt>
                <c:pt idx="10">
                  <c:v>31.0</c:v>
                </c:pt>
                <c:pt idx="11">
                  <c:v>30.0</c:v>
                </c:pt>
                <c:pt idx="12">
                  <c:v>32.0</c:v>
                </c:pt>
                <c:pt idx="13">
                  <c:v>31.0</c:v>
                </c:pt>
                <c:pt idx="14">
                  <c:v>33.0</c:v>
                </c:pt>
                <c:pt idx="15">
                  <c:v>32.0</c:v>
                </c:pt>
                <c:pt idx="16">
                  <c:v>10.0</c:v>
                </c:pt>
                <c:pt idx="17">
                  <c:v>32.0</c:v>
                </c:pt>
                <c:pt idx="18">
                  <c:v>27.0</c:v>
                </c:pt>
                <c:pt idx="19">
                  <c:v>26.0</c:v>
                </c:pt>
                <c:pt idx="20">
                  <c:v>29.0</c:v>
                </c:pt>
                <c:pt idx="21">
                  <c:v>21.0</c:v>
                </c:pt>
                <c:pt idx="22">
                  <c:v>32.0</c:v>
                </c:pt>
                <c:pt idx="23">
                  <c:v>24.0</c:v>
                </c:pt>
                <c:pt idx="24">
                  <c:v>27.0</c:v>
                </c:pt>
                <c:pt idx="25">
                  <c:v>29.0</c:v>
                </c:pt>
                <c:pt idx="26">
                  <c:v>12.0</c:v>
                </c:pt>
                <c:pt idx="27">
                  <c:v>25.0</c:v>
                </c:pt>
                <c:pt idx="28">
                  <c:v>15.0</c:v>
                </c:pt>
                <c:pt idx="29">
                  <c:v>18.0</c:v>
                </c:pt>
                <c:pt idx="30">
                  <c:v>33.0</c:v>
                </c:pt>
                <c:pt idx="31">
                  <c:v>32.0</c:v>
                </c:pt>
                <c:pt idx="32">
                  <c:v>33.0</c:v>
                </c:pt>
                <c:pt idx="33">
                  <c:v>28.0</c:v>
                </c:pt>
                <c:pt idx="34">
                  <c:v>28.0</c:v>
                </c:pt>
                <c:pt idx="35">
                  <c:v>32.0</c:v>
                </c:pt>
                <c:pt idx="36">
                  <c:v>18.0</c:v>
                </c:pt>
                <c:pt idx="37">
                  <c:v>33.0</c:v>
                </c:pt>
                <c:pt idx="38">
                  <c:v>28.0</c:v>
                </c:pt>
                <c:pt idx="39">
                  <c:v>33.0</c:v>
                </c:pt>
                <c:pt idx="40">
                  <c:v>32.0</c:v>
                </c:pt>
                <c:pt idx="41">
                  <c:v>14.0</c:v>
                </c:pt>
                <c:pt idx="42">
                  <c:v>33.0</c:v>
                </c:pt>
                <c:pt idx="43">
                  <c:v>31.0</c:v>
                </c:pt>
                <c:pt idx="44">
                  <c:v>3.0</c:v>
                </c:pt>
                <c:pt idx="45">
                  <c:v>32.0</c:v>
                </c:pt>
                <c:pt idx="46">
                  <c:v>32.0</c:v>
                </c:pt>
                <c:pt idx="47">
                  <c:v>30.0</c:v>
                </c:pt>
                <c:pt idx="48">
                  <c:v>33.0</c:v>
                </c:pt>
                <c:pt idx="49">
                  <c:v>8.0</c:v>
                </c:pt>
                <c:pt idx="50">
                  <c:v>25.0</c:v>
                </c:pt>
                <c:pt idx="51">
                  <c:v>31.0</c:v>
                </c:pt>
                <c:pt idx="52">
                  <c:v>31.0</c:v>
                </c:pt>
                <c:pt idx="53">
                  <c:v>33.0</c:v>
                </c:pt>
                <c:pt idx="54">
                  <c:v>9.0</c:v>
                </c:pt>
              </c:numCache>
            </c:numRef>
          </c:yVal>
          <c:smooth val="0"/>
        </c:ser>
        <c:ser>
          <c:idx val="1"/>
          <c:order val="1"/>
          <c:tx>
            <c:v>Line of no gain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FMCE_by_student_PHY620!$F$1:$G$1</c:f>
              <c:numCache>
                <c:formatCode>General</c:formatCode>
                <c:ptCount val="2"/>
                <c:pt idx="0">
                  <c:v>0.0</c:v>
                </c:pt>
                <c:pt idx="1">
                  <c:v>33.0</c:v>
                </c:pt>
              </c:numCache>
            </c:numRef>
          </c:xVal>
          <c:yVal>
            <c:numRef>
              <c:f>FMCE_by_student_PHY620!$F$2:$G$2</c:f>
              <c:numCache>
                <c:formatCode>General</c:formatCode>
                <c:ptCount val="2"/>
                <c:pt idx="0">
                  <c:v>0.0</c:v>
                </c:pt>
                <c:pt idx="1">
                  <c:v>33.0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2655048"/>
        <c:axId val="-2142646520"/>
      </c:scatterChart>
      <c:valAx>
        <c:axId val="-21426550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FMCE pre (Max</a:t>
                </a:r>
                <a:r>
                  <a:rPr lang="en-US" baseline="0"/>
                  <a:t> poss=33)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646520"/>
        <c:crosses val="autoZero"/>
        <c:crossBetween val="midCat"/>
      </c:valAx>
      <c:valAx>
        <c:axId val="-2142646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FMCE post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65504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PHY622 students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2009-2013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PHY622 students</c:v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BEMA_by_student_622!$C$2:$C$48</c:f>
              <c:numCache>
                <c:formatCode>General</c:formatCode>
                <c:ptCount val="47"/>
                <c:pt idx="0">
                  <c:v>13.0</c:v>
                </c:pt>
                <c:pt idx="1">
                  <c:v>13.0</c:v>
                </c:pt>
                <c:pt idx="2">
                  <c:v>6.0</c:v>
                </c:pt>
                <c:pt idx="3">
                  <c:v>9.0</c:v>
                </c:pt>
                <c:pt idx="4">
                  <c:v>5.0</c:v>
                </c:pt>
                <c:pt idx="5">
                  <c:v>28.0</c:v>
                </c:pt>
                <c:pt idx="6">
                  <c:v>11.0</c:v>
                </c:pt>
                <c:pt idx="7">
                  <c:v>17.0</c:v>
                </c:pt>
                <c:pt idx="8">
                  <c:v>11.0</c:v>
                </c:pt>
                <c:pt idx="9">
                  <c:v>13.0</c:v>
                </c:pt>
                <c:pt idx="10">
                  <c:v>21.0</c:v>
                </c:pt>
                <c:pt idx="11">
                  <c:v>15.0</c:v>
                </c:pt>
                <c:pt idx="12">
                  <c:v>12.0</c:v>
                </c:pt>
                <c:pt idx="13">
                  <c:v>9.0</c:v>
                </c:pt>
                <c:pt idx="14">
                  <c:v>24.0</c:v>
                </c:pt>
                <c:pt idx="15">
                  <c:v>10.0</c:v>
                </c:pt>
                <c:pt idx="16">
                  <c:v>10.0</c:v>
                </c:pt>
                <c:pt idx="17">
                  <c:v>24.0</c:v>
                </c:pt>
                <c:pt idx="18">
                  <c:v>12.0</c:v>
                </c:pt>
                <c:pt idx="19">
                  <c:v>10.0</c:v>
                </c:pt>
                <c:pt idx="20">
                  <c:v>30.0</c:v>
                </c:pt>
                <c:pt idx="21">
                  <c:v>8.0</c:v>
                </c:pt>
                <c:pt idx="22">
                  <c:v>14.0</c:v>
                </c:pt>
                <c:pt idx="23">
                  <c:v>7.0</c:v>
                </c:pt>
                <c:pt idx="24">
                  <c:v>9.0</c:v>
                </c:pt>
                <c:pt idx="25">
                  <c:v>15.0</c:v>
                </c:pt>
                <c:pt idx="26">
                  <c:v>17.0</c:v>
                </c:pt>
                <c:pt idx="27">
                  <c:v>10.0</c:v>
                </c:pt>
                <c:pt idx="28">
                  <c:v>4.0</c:v>
                </c:pt>
                <c:pt idx="29">
                  <c:v>14.0</c:v>
                </c:pt>
                <c:pt idx="30">
                  <c:v>16.0</c:v>
                </c:pt>
                <c:pt idx="31">
                  <c:v>9.0</c:v>
                </c:pt>
                <c:pt idx="32">
                  <c:v>11.0</c:v>
                </c:pt>
                <c:pt idx="33">
                  <c:v>11.0</c:v>
                </c:pt>
                <c:pt idx="34">
                  <c:v>23.0</c:v>
                </c:pt>
                <c:pt idx="35">
                  <c:v>17.0</c:v>
                </c:pt>
                <c:pt idx="36">
                  <c:v>28.0</c:v>
                </c:pt>
                <c:pt idx="37">
                  <c:v>5.0</c:v>
                </c:pt>
                <c:pt idx="38">
                  <c:v>14.0</c:v>
                </c:pt>
                <c:pt idx="39">
                  <c:v>20.0</c:v>
                </c:pt>
                <c:pt idx="40">
                  <c:v>8.0</c:v>
                </c:pt>
                <c:pt idx="41">
                  <c:v>13.0</c:v>
                </c:pt>
                <c:pt idx="42">
                  <c:v>12.0</c:v>
                </c:pt>
                <c:pt idx="43">
                  <c:v>6.0</c:v>
                </c:pt>
                <c:pt idx="44">
                  <c:v>22.0</c:v>
                </c:pt>
                <c:pt idx="45">
                  <c:v>24.0</c:v>
                </c:pt>
              </c:numCache>
            </c:numRef>
          </c:xVal>
          <c:yVal>
            <c:numRef>
              <c:f>BEMA_by_student_622!$D$2:$D$48</c:f>
              <c:numCache>
                <c:formatCode>General</c:formatCode>
                <c:ptCount val="47"/>
                <c:pt idx="0">
                  <c:v>13.0</c:v>
                </c:pt>
                <c:pt idx="1">
                  <c:v>20.0</c:v>
                </c:pt>
                <c:pt idx="2">
                  <c:v>15.0</c:v>
                </c:pt>
                <c:pt idx="3">
                  <c:v>13.0</c:v>
                </c:pt>
                <c:pt idx="4">
                  <c:v>15.0</c:v>
                </c:pt>
                <c:pt idx="5">
                  <c:v>28.0</c:v>
                </c:pt>
                <c:pt idx="6">
                  <c:v>18.0</c:v>
                </c:pt>
                <c:pt idx="7">
                  <c:v>20.0</c:v>
                </c:pt>
                <c:pt idx="8">
                  <c:v>20.0</c:v>
                </c:pt>
                <c:pt idx="9">
                  <c:v>16.0</c:v>
                </c:pt>
                <c:pt idx="10">
                  <c:v>24.0</c:v>
                </c:pt>
                <c:pt idx="11">
                  <c:v>22.0</c:v>
                </c:pt>
                <c:pt idx="12">
                  <c:v>20.0</c:v>
                </c:pt>
                <c:pt idx="13">
                  <c:v>17.0</c:v>
                </c:pt>
                <c:pt idx="14">
                  <c:v>22.0</c:v>
                </c:pt>
                <c:pt idx="15">
                  <c:v>16.0</c:v>
                </c:pt>
                <c:pt idx="16">
                  <c:v>24.0</c:v>
                </c:pt>
                <c:pt idx="17">
                  <c:v>26.0</c:v>
                </c:pt>
                <c:pt idx="18">
                  <c:v>24.0</c:v>
                </c:pt>
                <c:pt idx="19">
                  <c:v>20.0</c:v>
                </c:pt>
                <c:pt idx="20">
                  <c:v>30.0</c:v>
                </c:pt>
                <c:pt idx="21">
                  <c:v>15.0</c:v>
                </c:pt>
                <c:pt idx="22">
                  <c:v>23.0</c:v>
                </c:pt>
                <c:pt idx="23">
                  <c:v>11.0</c:v>
                </c:pt>
                <c:pt idx="24">
                  <c:v>14.0</c:v>
                </c:pt>
                <c:pt idx="25">
                  <c:v>15.0</c:v>
                </c:pt>
                <c:pt idx="26">
                  <c:v>26.0</c:v>
                </c:pt>
                <c:pt idx="27">
                  <c:v>7.0</c:v>
                </c:pt>
                <c:pt idx="28">
                  <c:v>12.0</c:v>
                </c:pt>
                <c:pt idx="29">
                  <c:v>20.0</c:v>
                </c:pt>
                <c:pt idx="30">
                  <c:v>23.0</c:v>
                </c:pt>
                <c:pt idx="31">
                  <c:v>23.0</c:v>
                </c:pt>
                <c:pt idx="32">
                  <c:v>23.0</c:v>
                </c:pt>
                <c:pt idx="33">
                  <c:v>10.0</c:v>
                </c:pt>
                <c:pt idx="34">
                  <c:v>19.0</c:v>
                </c:pt>
                <c:pt idx="35">
                  <c:v>27.0</c:v>
                </c:pt>
                <c:pt idx="36">
                  <c:v>24.0</c:v>
                </c:pt>
                <c:pt idx="37">
                  <c:v>16.0</c:v>
                </c:pt>
                <c:pt idx="38">
                  <c:v>15.0</c:v>
                </c:pt>
                <c:pt idx="39">
                  <c:v>25.0</c:v>
                </c:pt>
                <c:pt idx="40">
                  <c:v>12.0</c:v>
                </c:pt>
                <c:pt idx="41">
                  <c:v>19.0</c:v>
                </c:pt>
                <c:pt idx="42">
                  <c:v>15.0</c:v>
                </c:pt>
                <c:pt idx="43">
                  <c:v>15.0</c:v>
                </c:pt>
                <c:pt idx="44">
                  <c:v>26.0</c:v>
                </c:pt>
                <c:pt idx="45">
                  <c:v>27.0</c:v>
                </c:pt>
              </c:numCache>
            </c:numRef>
          </c:yVal>
          <c:smooth val="0"/>
        </c:ser>
        <c:ser>
          <c:idx val="1"/>
          <c:order val="1"/>
          <c:tx>
            <c:v>Line of no gain</c:v>
          </c:tx>
          <c:spPr>
            <a:ln w="254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BEMA_by_student_622!$G$1:$G$2</c:f>
              <c:numCache>
                <c:formatCode>General</c:formatCode>
                <c:ptCount val="2"/>
                <c:pt idx="0">
                  <c:v>0.0</c:v>
                </c:pt>
                <c:pt idx="1">
                  <c:v>31.0</c:v>
                </c:pt>
              </c:numCache>
            </c:numRef>
          </c:xVal>
          <c:yVal>
            <c:numRef>
              <c:f>BEMA_by_student_622!$H$1:$H$2</c:f>
              <c:numCache>
                <c:formatCode>General</c:formatCode>
                <c:ptCount val="2"/>
                <c:pt idx="0">
                  <c:v>0.0</c:v>
                </c:pt>
                <c:pt idx="1">
                  <c:v>31.0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2503784"/>
        <c:axId val="-2142510088"/>
      </c:scatterChart>
      <c:valAx>
        <c:axId val="-21425037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BEMA pre (max poss=31)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510088"/>
        <c:crosses val="autoZero"/>
        <c:crossBetween val="midCat"/>
      </c:valAx>
      <c:valAx>
        <c:axId val="-2142510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BEMA post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250378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dirty="0" smtClean="0"/>
              <a:t>BSC Grad </a:t>
            </a:r>
            <a:r>
              <a:rPr lang="en-US" sz="2800" dirty="0"/>
              <a:t>Enrollment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510,620,622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MS_by_Year!$K$3:$K$16</c:f>
              <c:numCache>
                <c:formatCode>General</c:formatCode>
                <c:ptCount val="14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</c:numCache>
            </c:numRef>
          </c:xVal>
          <c:yVal>
            <c:numRef>
              <c:f>MS_by_Year!$O$3:$O$16</c:f>
              <c:numCache>
                <c:formatCode>General</c:formatCode>
                <c:ptCount val="14"/>
                <c:pt idx="0">
                  <c:v>51.0</c:v>
                </c:pt>
                <c:pt idx="1">
                  <c:v>60.0</c:v>
                </c:pt>
                <c:pt idx="2">
                  <c:v>52.0</c:v>
                </c:pt>
                <c:pt idx="3">
                  <c:v>50.0</c:v>
                </c:pt>
                <c:pt idx="4">
                  <c:v>45.0</c:v>
                </c:pt>
                <c:pt idx="5">
                  <c:v>47.0</c:v>
                </c:pt>
                <c:pt idx="6">
                  <c:v>39.0</c:v>
                </c:pt>
                <c:pt idx="7">
                  <c:v>44.0</c:v>
                </c:pt>
                <c:pt idx="8">
                  <c:v>38.0</c:v>
                </c:pt>
                <c:pt idx="9">
                  <c:v>37.0</c:v>
                </c:pt>
                <c:pt idx="10">
                  <c:v>14.0</c:v>
                </c:pt>
                <c:pt idx="11">
                  <c:v>33.0</c:v>
                </c:pt>
                <c:pt idx="12">
                  <c:v>23.0</c:v>
                </c:pt>
                <c:pt idx="13">
                  <c:v>28.0</c:v>
                </c:pt>
              </c:numCache>
            </c:numRef>
          </c:yVal>
          <c:smooth val="0"/>
        </c:ser>
        <c:ser>
          <c:idx val="1"/>
          <c:order val="1"/>
          <c:tx>
            <c:v>M.S. Ed.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MS_by_Year!$K$3:$K$16</c:f>
              <c:numCache>
                <c:formatCode>General</c:formatCode>
                <c:ptCount val="14"/>
                <c:pt idx="0">
                  <c:v>2002.0</c:v>
                </c:pt>
                <c:pt idx="1">
                  <c:v>2003.0</c:v>
                </c:pt>
                <c:pt idx="2">
                  <c:v>2004.0</c:v>
                </c:pt>
                <c:pt idx="3">
                  <c:v>2005.0</c:v>
                </c:pt>
                <c:pt idx="4">
                  <c:v>2006.0</c:v>
                </c:pt>
                <c:pt idx="5">
                  <c:v>2007.0</c:v>
                </c:pt>
                <c:pt idx="6">
                  <c:v>2008.0</c:v>
                </c:pt>
                <c:pt idx="7">
                  <c:v>2009.0</c:v>
                </c:pt>
                <c:pt idx="8">
                  <c:v>2010.0</c:v>
                </c:pt>
                <c:pt idx="9">
                  <c:v>2011.0</c:v>
                </c:pt>
                <c:pt idx="10">
                  <c:v>2012.0</c:v>
                </c:pt>
                <c:pt idx="11">
                  <c:v>2013.0</c:v>
                </c:pt>
                <c:pt idx="12">
                  <c:v>2014.0</c:v>
                </c:pt>
                <c:pt idx="13">
                  <c:v>2015.0</c:v>
                </c:pt>
              </c:numCache>
            </c:numRef>
          </c:xVal>
          <c:yVal>
            <c:numRef>
              <c:f>MS_by_Year!$P$3:$P$16</c:f>
              <c:numCache>
                <c:formatCode>General</c:formatCode>
                <c:ptCount val="14"/>
                <c:pt idx="2">
                  <c:v>5.0</c:v>
                </c:pt>
                <c:pt idx="3">
                  <c:v>7.0</c:v>
                </c:pt>
                <c:pt idx="4">
                  <c:v>6.0</c:v>
                </c:pt>
                <c:pt idx="5">
                  <c:v>4.0</c:v>
                </c:pt>
                <c:pt idx="6">
                  <c:v>9.0</c:v>
                </c:pt>
                <c:pt idx="7">
                  <c:v>12.0</c:v>
                </c:pt>
                <c:pt idx="8">
                  <c:v>13.0</c:v>
                </c:pt>
                <c:pt idx="9">
                  <c:v>9.0</c:v>
                </c:pt>
                <c:pt idx="10">
                  <c:v>2.0</c:v>
                </c:pt>
                <c:pt idx="11">
                  <c:v>6.0</c:v>
                </c:pt>
                <c:pt idx="12">
                  <c:v>4.0</c:v>
                </c:pt>
                <c:pt idx="13">
                  <c:v>1.0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44858264"/>
        <c:axId val="-2144849608"/>
      </c:scatterChart>
      <c:valAx>
        <c:axId val="-2144858264"/>
        <c:scaling>
          <c:orientation val="minMax"/>
          <c:max val="2015.0"/>
          <c:min val="2001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Year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849608"/>
        <c:crosses val="autoZero"/>
        <c:crossBetween val="midCat"/>
      </c:valAx>
      <c:valAx>
        <c:axId val="-2144849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000"/>
                  <a:t># Students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448582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4T13:22:51.043" idx="1">
    <p:pos x="10" y="10"/>
    <p:text>Who should/not be on this page? Noyce?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4T13:59:06.749" idx="2">
    <p:pos x="3499" y="3312"/>
    <p:text>Might be nice to have some pie charts... Need head counts for that.</p:text>
    <p:extLst>
      <p:ext uri="{C676402C-5697-4E1C-873F-D02D1690AC5C}">
        <p15:threadingInfo xmlns:p15="http://schemas.microsoft.com/office/powerpoint/2012/main" timeZoneBias="24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07-15T14:56:12.120" idx="4">
    <p:pos x="10" y="10"/>
    <p:text>Do we have PHS and PHA graduation numbers to make a similar graph?</p:text>
    <p:extLst>
      <p:ext uri="{C676402C-5697-4E1C-873F-D02D1690AC5C}">
        <p15:threadingInfo xmlns:p15="http://schemas.microsoft.com/office/powerpoint/2012/main" timeZoneBias="240"/>
      </p:ext>
    </p:extLst>
  </p:cm>
</p:cmLst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0.59122</cdr:x>
      <cdr:y>0.48384</cdr:y>
    </cdr:from>
    <cdr:to>
      <cdr:x>0.96813</cdr:x>
      <cdr:y>0.90398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919884" y="1946337"/>
          <a:ext cx="1861449" cy="1690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dirty="0"/>
            <a:t>&lt;</a:t>
          </a:r>
          <a:r>
            <a:rPr lang="en-US" dirty="0" err="1"/>
            <a:t>gi</a:t>
          </a:r>
          <a:r>
            <a:rPr lang="en-US" dirty="0"/>
            <a:t>&gt;</a:t>
          </a:r>
          <a:r>
            <a:rPr lang="en-US" baseline="0" dirty="0"/>
            <a:t> = 0.32</a:t>
          </a:r>
        </a:p>
        <a:p xmlns:a="http://schemas.openxmlformats.org/drawingml/2006/main">
          <a:r>
            <a:rPr lang="en-US" baseline="0" dirty="0" err="1"/>
            <a:t>st.dev</a:t>
          </a:r>
          <a:r>
            <a:rPr lang="en-US" baseline="0" dirty="0"/>
            <a:t>. = 0.40</a:t>
          </a:r>
        </a:p>
        <a:p xmlns:a="http://schemas.openxmlformats.org/drawingml/2006/main">
          <a:r>
            <a:rPr lang="en-US" baseline="0" dirty="0" err="1"/>
            <a:t>st.err</a:t>
          </a:r>
          <a:r>
            <a:rPr lang="en-US" baseline="0" dirty="0"/>
            <a:t>. = 0.05</a:t>
          </a:r>
        </a:p>
        <a:p xmlns:a="http://schemas.openxmlformats.org/drawingml/2006/main">
          <a:r>
            <a:rPr lang="en-US" baseline="0" dirty="0"/>
            <a:t>N=55</a:t>
          </a:r>
        </a:p>
        <a:p xmlns:a="http://schemas.openxmlformats.org/drawingml/2006/main">
          <a:r>
            <a:rPr lang="en-US" baseline="0" dirty="0"/>
            <a:t>pre median = 29</a:t>
          </a:r>
        </a:p>
        <a:p xmlns:a="http://schemas.openxmlformats.org/drawingml/2006/main">
          <a:r>
            <a:rPr lang="en-US" baseline="0" dirty="0"/>
            <a:t>post median = </a:t>
          </a:r>
          <a:r>
            <a:rPr lang="en-US" baseline="0" dirty="0" smtClean="0"/>
            <a:t>31</a:t>
          </a:r>
        </a:p>
        <a:p xmlns:a="http://schemas.openxmlformats.org/drawingml/2006/main">
          <a:r>
            <a:rPr lang="en-US" dirty="0" smtClean="0"/>
            <a:t>pre mode = post mode = 33</a:t>
          </a:r>
          <a:endParaRPr lang="en-US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0.73125</cdr:x>
      <cdr:y>0.49255</cdr:y>
    </cdr:from>
    <cdr:to>
      <cdr:x>1</cdr:x>
      <cdr:y>0.91269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610273" y="1981401"/>
          <a:ext cx="1326852" cy="16901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&lt;</a:t>
          </a:r>
          <a:r>
            <a:rPr lang="en-US" sz="1100" dirty="0" err="1"/>
            <a:t>gi</a:t>
          </a:r>
          <a:r>
            <a:rPr lang="en-US" sz="1100" dirty="0"/>
            <a:t>&gt;</a:t>
          </a:r>
          <a:r>
            <a:rPr lang="en-US" sz="1100" baseline="0" dirty="0"/>
            <a:t> = 0.30</a:t>
          </a:r>
        </a:p>
        <a:p xmlns:a="http://schemas.openxmlformats.org/drawingml/2006/main">
          <a:r>
            <a:rPr lang="en-US" sz="1100" baseline="0" dirty="0" err="1"/>
            <a:t>st.dev</a:t>
          </a:r>
          <a:r>
            <a:rPr lang="en-US" sz="1100" baseline="0" dirty="0"/>
            <a:t>. = 0.23</a:t>
          </a:r>
        </a:p>
        <a:p xmlns:a="http://schemas.openxmlformats.org/drawingml/2006/main">
          <a:r>
            <a:rPr lang="en-US" sz="1100" baseline="0" dirty="0" err="1"/>
            <a:t>st.err</a:t>
          </a:r>
          <a:r>
            <a:rPr lang="en-US" sz="1100" baseline="0" dirty="0"/>
            <a:t>. = 0.03</a:t>
          </a:r>
        </a:p>
        <a:p xmlns:a="http://schemas.openxmlformats.org/drawingml/2006/main">
          <a:r>
            <a:rPr lang="en-US" sz="1100" baseline="0" dirty="0"/>
            <a:t>N=46</a:t>
          </a:r>
        </a:p>
        <a:p xmlns:a="http://schemas.openxmlformats.org/drawingml/2006/main">
          <a:r>
            <a:rPr lang="en-US" sz="1100" baseline="0" dirty="0"/>
            <a:t>pre mean = 14</a:t>
          </a:r>
        </a:p>
        <a:p xmlns:a="http://schemas.openxmlformats.org/drawingml/2006/main">
          <a:r>
            <a:rPr lang="en-US" sz="1100" baseline="0" dirty="0"/>
            <a:t>post mean = 19</a:t>
          </a:r>
          <a:endParaRPr lang="en-US" sz="1100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8/17/15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jpe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jpeg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phystec.org/webdocs/shortage.cfm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Relationship Id="rId3" Type="http://schemas.openxmlformats.org/officeDocument/2006/relationships/hyperlink" Target="mailto:macisadl@buffalostat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comments" Target="../comments/comment2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1.xml"/><Relationship Id="rId3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Relationship Id="rId3" Type="http://schemas.openxmlformats.org/officeDocument/2006/relationships/comments" Target="../comments/commen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0051" y="1620731"/>
            <a:ext cx="10058400" cy="889988"/>
          </a:xfrm>
        </p:spPr>
        <p:txBody>
          <a:bodyPr>
            <a:normAutofit/>
          </a:bodyPr>
          <a:lstStyle/>
          <a:p>
            <a:pPr algn="ctr"/>
            <a:r>
              <a:rPr lang="en-US" sz="5400" dirty="0"/>
              <a:t>Physics Teachers </a:t>
            </a:r>
            <a:r>
              <a:rPr lang="en-US" sz="5400" dirty="0" smtClean="0"/>
              <a:t>Summer Academy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Overview and Reflections</a:t>
            </a:r>
          </a:p>
          <a:p>
            <a:pPr algn="r"/>
            <a:r>
              <a:rPr lang="en-US" sz="1700" dirty="0" smtClean="0"/>
              <a:t>David Abbott, Dan </a:t>
            </a:r>
            <a:r>
              <a:rPr lang="en-US" sz="1700" dirty="0" err="1" smtClean="0"/>
              <a:t>MacISaac</a:t>
            </a:r>
            <a:r>
              <a:rPr lang="en-US" sz="1700" dirty="0" smtClean="0"/>
              <a:t>, Alyssa Pauli</a:t>
            </a:r>
          </a:p>
          <a:p>
            <a:pPr algn="r"/>
            <a:r>
              <a:rPr lang="en-US" sz="1700" dirty="0" smtClean="0"/>
              <a:t>macisadl@buffalostate.edu</a:t>
            </a:r>
            <a:endParaRPr lang="en-US" sz="1700" dirty="0"/>
          </a:p>
        </p:txBody>
      </p:sp>
      <p:pic>
        <p:nvPicPr>
          <p:cNvPr id="4" name="Picture 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1" t="35789" r="21678" b="30307"/>
          <a:stretch>
            <a:fillRect/>
          </a:stretch>
        </p:blipFill>
        <p:spPr bwMode="auto">
          <a:xfrm>
            <a:off x="2143422" y="3227765"/>
            <a:ext cx="159222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410" y="3245982"/>
            <a:ext cx="1011237" cy="5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8" y="593336"/>
            <a:ext cx="4849812" cy="96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60" descr="C:\Users\srogers\Desktop\Logos\BPS logo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340" y="2946137"/>
            <a:ext cx="1003051" cy="1003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61" descr="C:\Users\srogers\Desktop\Logos\National_Science_Foundation_1999.pn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0309" y="3043138"/>
            <a:ext cx="954943" cy="953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64" descr="C:\Users\srogers\Desktop\Logos\BMS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0187" y="2981643"/>
            <a:ext cx="875780" cy="93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226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PhysTEC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/>
              <a:t>U</a:t>
            </a:r>
            <a:r>
              <a:rPr lang="en-US" sz="2200" dirty="0" smtClean="0"/>
              <a:t>ndergraduate degree in Physics</a:t>
            </a:r>
          </a:p>
          <a:p>
            <a:r>
              <a:rPr lang="en-US" sz="2200" dirty="0" smtClean="0"/>
              <a:t>“Rising above the Gathering Storm”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Data: In ~50% of HS classes, PHY (and CHE) teacher has no BA/BS in content area</a:t>
            </a:r>
          </a:p>
          <a:p>
            <a:pPr marL="578358" lvl="1" indent="-285750">
              <a:buFont typeface="Arial" panose="020B0604020202020204" pitchFamily="34" charset="0"/>
              <a:buChar char="•"/>
            </a:pPr>
            <a:r>
              <a:rPr lang="en-US" sz="2200" dirty="0" smtClean="0"/>
              <a:t>Claim: BA/BS in content and proper cert predicts success of students (evidence?)</a:t>
            </a:r>
          </a:p>
          <a:p>
            <a:r>
              <a:rPr lang="en-US" sz="2200" dirty="0" smtClean="0"/>
              <a:t>Needs of public schools?</a:t>
            </a:r>
          </a:p>
          <a:p>
            <a:r>
              <a:rPr lang="en-US" sz="2200" dirty="0" smtClean="0"/>
              <a:t>Numbers game: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need ~3000 new PHY teachers per year,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200" dirty="0" smtClean="0"/>
              <a:t>only ~5000 PHY BS/BA granted</a:t>
            </a:r>
          </a:p>
          <a:p>
            <a:r>
              <a:rPr lang="en-US" sz="2200" dirty="0"/>
              <a:t>S</a:t>
            </a:r>
            <a:r>
              <a:rPr lang="en-US" sz="2200" dirty="0" smtClean="0"/>
              <a:t>tate-by-state cert. differences</a:t>
            </a:r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www.phystec.org/webdocs/shortage.cfm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8602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 and contact info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9147" y="1846263"/>
            <a:ext cx="7094032" cy="402272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2464" y="5793225"/>
            <a:ext cx="50073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/>
              <a:t>Contact: Dan MacIsaac: </a:t>
            </a:r>
            <a:r>
              <a:rPr lang="en-US" dirty="0" smtClean="0">
                <a:hlinkClick r:id="rId3"/>
              </a:rPr>
              <a:t>macisadl@buffalostate.edu</a:t>
            </a:r>
            <a:endParaRPr lang="en-US" dirty="0" smtClean="0"/>
          </a:p>
          <a:p>
            <a:pPr algn="ctr"/>
            <a:r>
              <a:rPr lang="en-US" dirty="0"/>
              <a:t>http://physicsed.buffalostate.edu/pubs/</a:t>
            </a:r>
          </a:p>
        </p:txBody>
      </p:sp>
    </p:spTree>
    <p:extLst>
      <p:ext uri="{BB962C8B-B14F-4D97-AF65-F5344CB8AC3E}">
        <p14:creationId xmlns:p14="http://schemas.microsoft.com/office/powerpoint/2010/main" val="360685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we serve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In principle: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400" dirty="0" smtClean="0"/>
              <a:t>Anyone who wants to become a (better) physics teacher</a:t>
            </a:r>
          </a:p>
          <a:p>
            <a:r>
              <a:rPr lang="en-US" sz="2400" dirty="0" smtClean="0"/>
              <a:t>In practice:</a:t>
            </a:r>
          </a:p>
          <a:p>
            <a:pPr lvl="1"/>
            <a:r>
              <a:rPr lang="en-US" sz="2400" dirty="0" smtClean="0"/>
              <a:t>Primarily NYS residents w/o </a:t>
            </a:r>
            <a:r>
              <a:rPr lang="en-US" sz="2400" dirty="0"/>
              <a:t>NYSED Physics cert</a:t>
            </a:r>
            <a:r>
              <a:rPr lang="en-US" sz="2400" dirty="0" smtClean="0"/>
              <a:t>.</a:t>
            </a:r>
          </a:p>
          <a:p>
            <a:pPr lvl="2"/>
            <a:r>
              <a:rPr lang="en-US" sz="2400" dirty="0" smtClean="0"/>
              <a:t>New/in-service NYS teachers w/o NYSED prof. cert.</a:t>
            </a:r>
          </a:p>
          <a:p>
            <a:pPr lvl="2"/>
            <a:r>
              <a:rPr lang="en-US" sz="2400" dirty="0" smtClean="0"/>
              <a:t>Pre-service teacher candidates w/o </a:t>
            </a:r>
            <a:r>
              <a:rPr lang="en-US" sz="2400" dirty="0"/>
              <a:t>NYSED initial cert</a:t>
            </a:r>
            <a:r>
              <a:rPr lang="en-US" sz="2400" dirty="0" smtClean="0"/>
              <a:t>.</a:t>
            </a:r>
            <a:endParaRPr lang="en-US" sz="2400" dirty="0"/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Primarily </a:t>
            </a:r>
            <a:r>
              <a:rPr lang="en-US" sz="2400" dirty="0"/>
              <a:t>non-degree </a:t>
            </a:r>
            <a:r>
              <a:rPr lang="en-US" sz="2400" dirty="0" smtClean="0"/>
              <a:t>candidates</a:t>
            </a:r>
          </a:p>
          <a:p>
            <a:pPr lvl="1">
              <a:lnSpc>
                <a:spcPct val="100000"/>
              </a:lnSpc>
            </a:pPr>
            <a:r>
              <a:rPr lang="en-US" sz="2400" dirty="0" smtClean="0"/>
              <a:t>3 Male : 1 Female</a:t>
            </a:r>
            <a:endParaRPr lang="en-US" sz="2400" dirty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 contrast="-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0372" y="1845734"/>
            <a:ext cx="2655308" cy="199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714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Academy Courses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Focus:</a:t>
            </a:r>
          </a:p>
          <a:p>
            <a:pPr lvl="1"/>
            <a:r>
              <a:rPr lang="en-US" dirty="0" smtClean="0"/>
              <a:t>Physics at the intro undergrad. level</a:t>
            </a:r>
          </a:p>
          <a:p>
            <a:pPr lvl="1"/>
            <a:r>
              <a:rPr lang="en-US" dirty="0" smtClean="0"/>
              <a:t>Pedagogy and PCK at the graduate level</a:t>
            </a:r>
          </a:p>
          <a:p>
            <a:r>
              <a:rPr lang="en-US" dirty="0" smtClean="0"/>
              <a:t>The big three (6 </a:t>
            </a:r>
            <a:r>
              <a:rPr lang="en-US" dirty="0" err="1" smtClean="0"/>
              <a:t>cr</a:t>
            </a:r>
            <a:r>
              <a:rPr lang="en-US" dirty="0" smtClean="0"/>
              <a:t> each):</a:t>
            </a:r>
          </a:p>
          <a:p>
            <a:pPr lvl="1"/>
            <a:r>
              <a:rPr lang="en-US" dirty="0" smtClean="0"/>
              <a:t>PHY510 Process Skills in Teaching Physics</a:t>
            </a:r>
          </a:p>
          <a:p>
            <a:pPr lvl="1"/>
            <a:r>
              <a:rPr lang="en-US" dirty="0" smtClean="0"/>
              <a:t>PHY620 Powerful Ideas in Quantitative Modeling: Force, Motion and Energy</a:t>
            </a:r>
          </a:p>
          <a:p>
            <a:pPr lvl="1"/>
            <a:r>
              <a:rPr lang="en-US" dirty="0" smtClean="0"/>
              <a:t>PHY622 </a:t>
            </a:r>
            <a:r>
              <a:rPr lang="en-US" dirty="0"/>
              <a:t>Powerful Ideas in Quantitative Modeling: Electricity and </a:t>
            </a:r>
            <a:r>
              <a:rPr lang="en-US" dirty="0" smtClean="0"/>
              <a:t>Magnetism</a:t>
            </a:r>
          </a:p>
          <a:p>
            <a:r>
              <a:rPr lang="en-US" sz="2100" dirty="0"/>
              <a:t>Features: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Short and Intense (8+ </a:t>
            </a:r>
            <a:r>
              <a:rPr lang="en-US" dirty="0" err="1" smtClean="0"/>
              <a:t>hr</a:t>
            </a:r>
            <a:r>
              <a:rPr lang="en-US" dirty="0" smtClean="0"/>
              <a:t>/day for 2 or 3 weeks)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Informed by SER, PER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Team taught: BSC faculty and adjuncts (practicing or retired HS PHY teachers)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PHY620/622 primarily Modeling Physics curriculum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Required in BSC grad. degree programs</a:t>
            </a:r>
          </a:p>
        </p:txBody>
      </p:sp>
      <p:pic>
        <p:nvPicPr>
          <p:cNvPr id="4" name="Picture 3" descr="CIMG25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6408" y="1845734"/>
            <a:ext cx="2879272" cy="2159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4760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Knowledge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760587752"/>
              </p:ext>
            </p:extLst>
          </p:nvPr>
        </p:nvGraphicFramePr>
        <p:xfrm>
          <a:off x="1096963" y="1846263"/>
          <a:ext cx="4938712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80363313"/>
              </p:ext>
            </p:extLst>
          </p:nvPr>
        </p:nvGraphicFramePr>
        <p:xfrm>
          <a:off x="6218238" y="1846263"/>
          <a:ext cx="4937125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6470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Making it work (politically)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M</a:t>
            </a:r>
            <a:r>
              <a:rPr lang="en-US" dirty="0" smtClean="0"/>
              <a:t>ake profit for college</a:t>
            </a:r>
          </a:p>
          <a:p>
            <a:pPr lvl="1"/>
            <a:r>
              <a:rPr lang="en-US" dirty="0" smtClean="0"/>
              <a:t>“big tent” clientele (include non-PHY, non-degree!)</a:t>
            </a:r>
          </a:p>
          <a:p>
            <a:pPr lvl="1"/>
            <a:r>
              <a:rPr lang="en-US" dirty="0" smtClean="0"/>
              <a:t>Calculate break-even enrollment (during summer: ~5!)</a:t>
            </a:r>
          </a:p>
          <a:p>
            <a:r>
              <a:rPr lang="en-US" dirty="0"/>
              <a:t>Build </a:t>
            </a:r>
            <a:r>
              <a:rPr lang="en-US" dirty="0" smtClean="0"/>
              <a:t>collaborations and tap synergies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Local physics teacher alliances (WNYPTA, RAPTOR)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STEM teacher prep scholarships (Noyce)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At BSC (Tech. Ed. and Sci. Ed.) and regionally (UB, JCC)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100" dirty="0" smtClean="0"/>
              <a:t>Take advantage of stringent NYS cert. requirements</a:t>
            </a:r>
          </a:p>
          <a:p>
            <a:pPr marL="91440" lvl="1" indent="-91440">
              <a:spcBef>
                <a:spcPts val="1200"/>
              </a:spcBef>
              <a:spcAft>
                <a:spcPts val="200"/>
              </a:spcAft>
              <a:buSzPct val="100000"/>
              <a:buFont typeface="Calibri" panose="020F0502020204030204" pitchFamily="34" charset="0"/>
              <a:buChar char=" "/>
            </a:pPr>
            <a:r>
              <a:rPr lang="en-US" sz="2100" dirty="0" smtClean="0"/>
              <a:t>Get </a:t>
            </a:r>
            <a:r>
              <a:rPr lang="en-US" sz="2100" dirty="0"/>
              <a:t>recognized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NSF Grant money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Get candidates to publish (STANYS, AAPT)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T-TEP Report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10364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Noyce Fellowships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NSF program</a:t>
            </a:r>
          </a:p>
          <a:p>
            <a:r>
              <a:rPr lang="en-US" dirty="0" smtClean="0"/>
              <a:t>Significant </a:t>
            </a:r>
            <a:r>
              <a:rPr lang="en-US" dirty="0"/>
              <a:t>tuition </a:t>
            </a:r>
            <a:r>
              <a:rPr lang="en-US" dirty="0" smtClean="0"/>
              <a:t>assistance ($10k-$15K/</a:t>
            </a:r>
            <a:r>
              <a:rPr lang="en-US" dirty="0" err="1" smtClean="0"/>
              <a:t>yr</a:t>
            </a:r>
            <a:r>
              <a:rPr lang="en-US" dirty="0" smtClean="0"/>
              <a:t>, up to two years) </a:t>
            </a:r>
          </a:p>
          <a:p>
            <a:r>
              <a:rPr lang="en-US" dirty="0" smtClean="0"/>
              <a:t>For new K-12 STEM teachers</a:t>
            </a:r>
          </a:p>
          <a:p>
            <a:r>
              <a:rPr lang="en-US" dirty="0" smtClean="0"/>
              <a:t>Service obligation (2 years high needs school per year of award)</a:t>
            </a:r>
          </a:p>
          <a:p>
            <a:r>
              <a:rPr lang="en-US" dirty="0" smtClean="0"/>
              <a:t>Two grants at Buffalo State (Phase 1 and Phase 2)</a:t>
            </a:r>
          </a:p>
          <a:p>
            <a:r>
              <a:rPr lang="en-US" dirty="0" smtClean="0"/>
              <a:t>Delighted to share our Proposals and our Reports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702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Noyce </a:t>
            </a:r>
            <a:r>
              <a:rPr lang="en-US" dirty="0"/>
              <a:t>(</a:t>
            </a:r>
            <a:r>
              <a:rPr lang="en-US" dirty="0" smtClean="0"/>
              <a:t>BSC Physics)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7034350" cy="4023360"/>
          </a:xfrm>
        </p:spPr>
        <p:txBody>
          <a:bodyPr/>
          <a:lstStyle/>
          <a:p>
            <a:r>
              <a:rPr lang="en-US" b="1" u="sng" dirty="0" smtClean="0"/>
              <a:t>Phase 1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N = </a:t>
            </a:r>
            <a:r>
              <a:rPr lang="en-US" sz="2000" dirty="0" smtClean="0"/>
              <a:t>13 (</a:t>
            </a:r>
            <a:r>
              <a:rPr lang="en-US" sz="2000" dirty="0"/>
              <a:t>3</a:t>
            </a:r>
            <a:r>
              <a:rPr lang="en-US" sz="2000" dirty="0" smtClean="0"/>
              <a:t> female</a:t>
            </a:r>
            <a:r>
              <a:rPr lang="en-US" sz="2000" dirty="0"/>
              <a:t>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/>
              <a:t>Grads = </a:t>
            </a:r>
            <a:r>
              <a:rPr lang="en-US" sz="2000" dirty="0" smtClean="0"/>
              <a:t>11 (2 PHS, 6 PHA, 2 BS Ed, 1 out of state)</a:t>
            </a:r>
            <a:endParaRPr lang="en-US" sz="20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131629" y="1845735"/>
            <a:ext cx="3024051" cy="4023360"/>
          </a:xfrm>
        </p:spPr>
        <p:txBody>
          <a:bodyPr/>
          <a:lstStyle/>
          <a:p>
            <a:r>
              <a:rPr lang="en-US" b="1" u="sng" dirty="0" smtClean="0"/>
              <a:t>Phase 2</a:t>
            </a:r>
            <a:r>
              <a:rPr lang="en-US" b="1" dirty="0" smtClean="0"/>
              <a:t> (1/2011-12/2015)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N = 3 (all male)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Grads = 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2000" dirty="0" smtClean="0"/>
              <a:t>1 teaching already (but not in high needs)</a:t>
            </a:r>
            <a:endParaRPr lang="en-US" sz="2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6049784"/>
              </p:ext>
            </p:extLst>
          </p:nvPr>
        </p:nvGraphicFramePr>
        <p:xfrm>
          <a:off x="1215572" y="3397551"/>
          <a:ext cx="5691414" cy="1188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5599"/>
                <a:gridCol w="1986119"/>
                <a:gridCol w="2079696"/>
              </a:tblGrid>
              <a:tr h="37084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Met</a:t>
                      </a:r>
                      <a:r>
                        <a:rPr lang="en-US" sz="2000" baseline="0" dirty="0" smtClean="0"/>
                        <a:t> SO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Did not meet SO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Teaching now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4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6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Not teaching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1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/>
                        <a:t>2</a:t>
                      </a:r>
                      <a:endParaRPr lang="en-US" sz="2000" dirty="0"/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520410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Challenges/Opportunities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Internal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</a:t>
            </a:r>
            <a:r>
              <a:rPr lang="en-US" dirty="0" smtClean="0"/>
              <a:t>eam teaching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College admin (summer)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Teach physics and PCK simultaneously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Students’ grasp of material (esp. E&amp;M)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Recruiting (word of mouth, listserv)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External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Declining</a:t>
            </a:r>
            <a:r>
              <a:rPr lang="en-US" dirty="0" smtClean="0"/>
              <a:t> enrollments (nationally)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New M.S. Ed. program at BSC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Course enrollments vs. </a:t>
            </a:r>
            <a:r>
              <a:rPr lang="en-US" dirty="0"/>
              <a:t>d</a:t>
            </a:r>
            <a:r>
              <a:rPr lang="en-US" dirty="0" smtClean="0"/>
              <a:t>egree candidates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Political climates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62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Should we be worried?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2410812"/>
              </p:ext>
            </p:extLst>
          </p:nvPr>
        </p:nvGraphicFramePr>
        <p:xfrm>
          <a:off x="1096963" y="1846263"/>
          <a:ext cx="10058400" cy="402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86205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10931</TotalTime>
  <Words>712</Words>
  <Application>Microsoft Macintosh PowerPoint</Application>
  <PresentationFormat>Custom</PresentationFormat>
  <Paragraphs>116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Retrospect</vt:lpstr>
      <vt:lpstr>Physics Teachers Summer Academy</vt:lpstr>
      <vt:lpstr>Who we serve</vt:lpstr>
      <vt:lpstr>Summer Academy Courses </vt:lpstr>
      <vt:lpstr>Content Knowledge</vt:lpstr>
      <vt:lpstr>Making it work (politically)</vt:lpstr>
      <vt:lpstr>Noyce Fellowships</vt:lpstr>
      <vt:lpstr>Noyce (BSC Physics)</vt:lpstr>
      <vt:lpstr>Challenges/Opportunities</vt:lpstr>
      <vt:lpstr>Should we be worried?</vt:lpstr>
      <vt:lpstr>PhysTEC model</vt:lpstr>
      <vt:lpstr>Citations and contact info</vt:lpstr>
    </vt:vector>
  </TitlesOfParts>
  <Company>Buffalo State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Teachers Summer Academy</dc:title>
  <dc:creator>Abbott, David S.</dc:creator>
  <cp:lastModifiedBy>Daniel MacIsaac</cp:lastModifiedBy>
  <cp:revision>46</cp:revision>
  <dcterms:created xsi:type="dcterms:W3CDTF">2015-07-14T17:08:49Z</dcterms:created>
  <dcterms:modified xsi:type="dcterms:W3CDTF">2015-08-17T17:22:41Z</dcterms:modified>
</cp:coreProperties>
</file>