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4" r:id="rId7"/>
    <p:sldId id="266" r:id="rId8"/>
    <p:sldId id="265" r:id="rId9"/>
    <p:sldId id="268" r:id="rId10"/>
    <p:sldId id="267" r:id="rId11"/>
    <p:sldId id="269" r:id="rId12"/>
    <p:sldId id="270" r:id="rId13"/>
    <p:sldId id="262" r:id="rId14"/>
    <p:sldId id="258" r:id="rId15"/>
    <p:sldId id="26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29CD74-E166-4D59-B096-8A402169EAA6}" v="260" dt="2020-11-16T14:57:17.4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6E3289E-F708-4A4E-B3D7-77651F7FE8FE}"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84FC5A02-E02E-2D4B-8762-C3DEDFD30A07}" type="slidenum">
              <a:rPr lang="en-US" smtClean="0"/>
              <a:t>‹#›</a:t>
            </a:fld>
            <a:endParaRPr lang="en-US"/>
          </a:p>
        </p:txBody>
      </p:sp>
    </p:spTree>
    <p:extLst>
      <p:ext uri="{BB962C8B-B14F-4D97-AF65-F5344CB8AC3E}">
        <p14:creationId xmlns:p14="http://schemas.microsoft.com/office/powerpoint/2010/main" val="1131567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E3289E-F708-4A4E-B3D7-77651F7FE8FE}"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84FC5A02-E02E-2D4B-8762-C3DEDFD30A07}" type="slidenum">
              <a:rPr lang="en-US" smtClean="0"/>
              <a:t>‹#›</a:t>
            </a:fld>
            <a:endParaRPr lang="en-US"/>
          </a:p>
        </p:txBody>
      </p:sp>
    </p:spTree>
    <p:extLst>
      <p:ext uri="{BB962C8B-B14F-4D97-AF65-F5344CB8AC3E}">
        <p14:creationId xmlns:p14="http://schemas.microsoft.com/office/powerpoint/2010/main" val="1943424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E3289E-F708-4A4E-B3D7-77651F7FE8FE}"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84FC5A02-E02E-2D4B-8762-C3DEDFD30A07}" type="slidenum">
              <a:rPr lang="en-US" smtClean="0"/>
              <a:t>‹#›</a:t>
            </a:fld>
            <a:endParaRPr lang="en-US"/>
          </a:p>
        </p:txBody>
      </p:sp>
    </p:spTree>
    <p:extLst>
      <p:ext uri="{BB962C8B-B14F-4D97-AF65-F5344CB8AC3E}">
        <p14:creationId xmlns:p14="http://schemas.microsoft.com/office/powerpoint/2010/main" val="715076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E3289E-F708-4A4E-B3D7-77651F7FE8FE}"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84FC5A02-E02E-2D4B-8762-C3DEDFD30A07}"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a:solidFill>
                  <a:schemeClr val="tx1"/>
                </a:solidFill>
                <a:effectLst/>
              </a:rPr>
              <a:t>”</a:t>
            </a:r>
          </a:p>
        </p:txBody>
      </p:sp>
    </p:spTree>
    <p:extLst>
      <p:ext uri="{BB962C8B-B14F-4D97-AF65-F5344CB8AC3E}">
        <p14:creationId xmlns:p14="http://schemas.microsoft.com/office/powerpoint/2010/main" val="34275331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E3289E-F708-4A4E-B3D7-77651F7FE8FE}"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84FC5A02-E02E-2D4B-8762-C3DEDFD30A07}" type="slidenum">
              <a:rPr lang="en-US" smtClean="0"/>
              <a:t>‹#›</a:t>
            </a:fld>
            <a:endParaRPr lang="en-US"/>
          </a:p>
        </p:txBody>
      </p:sp>
    </p:spTree>
    <p:extLst>
      <p:ext uri="{BB962C8B-B14F-4D97-AF65-F5344CB8AC3E}">
        <p14:creationId xmlns:p14="http://schemas.microsoft.com/office/powerpoint/2010/main" val="47606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6E3289E-F708-4A4E-B3D7-77651F7FE8FE}" type="datetimeFigureOut">
              <a:rPr lang="en-US" smtClean="0"/>
              <a:t>11/16/2020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FC5A02-E02E-2D4B-8762-C3DEDFD30A07}" type="slidenum">
              <a:rPr lang="en-US" smtClean="0"/>
              <a:t>‹#›</a:t>
            </a:fld>
            <a:endParaRPr lang="en-US"/>
          </a:p>
        </p:txBody>
      </p:sp>
    </p:spTree>
    <p:extLst>
      <p:ext uri="{BB962C8B-B14F-4D97-AF65-F5344CB8AC3E}">
        <p14:creationId xmlns:p14="http://schemas.microsoft.com/office/powerpoint/2010/main" val="2970560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6E3289E-F708-4A4E-B3D7-77651F7FE8FE}" type="datetimeFigureOut">
              <a:rPr lang="en-US" smtClean="0"/>
              <a:t>11/16/2020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FC5A02-E02E-2D4B-8762-C3DEDFD30A07}" type="slidenum">
              <a:rPr lang="en-US" smtClean="0"/>
              <a:t>‹#›</a:t>
            </a:fld>
            <a:endParaRPr lang="en-US"/>
          </a:p>
        </p:txBody>
      </p:sp>
    </p:spTree>
    <p:extLst>
      <p:ext uri="{BB962C8B-B14F-4D97-AF65-F5344CB8AC3E}">
        <p14:creationId xmlns:p14="http://schemas.microsoft.com/office/powerpoint/2010/main" val="35813634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E3289E-F708-4A4E-B3D7-77651F7FE8FE}"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C5A02-E02E-2D4B-8762-C3DEDFD30A07}" type="slidenum">
              <a:rPr lang="en-US" smtClean="0"/>
              <a:t>‹#›</a:t>
            </a:fld>
            <a:endParaRPr lang="en-US"/>
          </a:p>
        </p:txBody>
      </p:sp>
    </p:spTree>
    <p:extLst>
      <p:ext uri="{BB962C8B-B14F-4D97-AF65-F5344CB8AC3E}">
        <p14:creationId xmlns:p14="http://schemas.microsoft.com/office/powerpoint/2010/main" val="1642493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07126" y="5936187"/>
            <a:ext cx="2743200" cy="365125"/>
          </a:xfrm>
        </p:spPr>
        <p:txBody>
          <a:bodyPr/>
          <a:lstStyle/>
          <a:p>
            <a:fld id="{36E3289E-F708-4A4E-B3D7-77651F7FE8FE}" type="datetimeFigureOut">
              <a:rPr lang="en-US" smtClean="0"/>
              <a:t>11/16/2020</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84FC5A02-E02E-2D4B-8762-C3DEDFD30A07}" type="slidenum">
              <a:rPr lang="en-US" smtClean="0"/>
              <a:t>‹#›</a:t>
            </a:fld>
            <a:endParaRPr lang="en-US"/>
          </a:p>
        </p:txBody>
      </p:sp>
    </p:spTree>
    <p:extLst>
      <p:ext uri="{BB962C8B-B14F-4D97-AF65-F5344CB8AC3E}">
        <p14:creationId xmlns:p14="http://schemas.microsoft.com/office/powerpoint/2010/main" val="4102397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E3289E-F708-4A4E-B3D7-77651F7FE8FE}"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C5A02-E02E-2D4B-8762-C3DEDFD30A07}" type="slidenum">
              <a:rPr lang="en-US" smtClean="0"/>
              <a:t>‹#›</a:t>
            </a:fld>
            <a:endParaRPr lang="en-US"/>
          </a:p>
        </p:txBody>
      </p:sp>
    </p:spTree>
    <p:extLst>
      <p:ext uri="{BB962C8B-B14F-4D97-AF65-F5344CB8AC3E}">
        <p14:creationId xmlns:p14="http://schemas.microsoft.com/office/powerpoint/2010/main" val="3711638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E3289E-F708-4A4E-B3D7-77651F7FE8FE}"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84FC5A02-E02E-2D4B-8762-C3DEDFD30A07}" type="slidenum">
              <a:rPr lang="en-US" smtClean="0"/>
              <a:t>‹#›</a:t>
            </a:fld>
            <a:endParaRPr lang="en-US"/>
          </a:p>
        </p:txBody>
      </p:sp>
    </p:spTree>
    <p:extLst>
      <p:ext uri="{BB962C8B-B14F-4D97-AF65-F5344CB8AC3E}">
        <p14:creationId xmlns:p14="http://schemas.microsoft.com/office/powerpoint/2010/main" val="696659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6E3289E-F708-4A4E-B3D7-77651F7FE8FE}"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FC5A02-E02E-2D4B-8762-C3DEDFD30A07}" type="slidenum">
              <a:rPr lang="en-US" smtClean="0"/>
              <a:t>‹#›</a:t>
            </a:fld>
            <a:endParaRPr lang="en-US"/>
          </a:p>
        </p:txBody>
      </p:sp>
    </p:spTree>
    <p:extLst>
      <p:ext uri="{BB962C8B-B14F-4D97-AF65-F5344CB8AC3E}">
        <p14:creationId xmlns:p14="http://schemas.microsoft.com/office/powerpoint/2010/main" val="238956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E3289E-F708-4A4E-B3D7-77651F7FE8FE}" type="datetimeFigureOut">
              <a:rPr lang="en-US" smtClean="0"/>
              <a:t>11/16/2020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FC5A02-E02E-2D4B-8762-C3DEDFD30A07}" type="slidenum">
              <a:rPr lang="en-US" smtClean="0"/>
              <a:t>‹#›</a:t>
            </a:fld>
            <a:endParaRPr lang="en-US"/>
          </a:p>
        </p:txBody>
      </p:sp>
    </p:spTree>
    <p:extLst>
      <p:ext uri="{BB962C8B-B14F-4D97-AF65-F5344CB8AC3E}">
        <p14:creationId xmlns:p14="http://schemas.microsoft.com/office/powerpoint/2010/main" val="1968690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6E3289E-F708-4A4E-B3D7-77651F7FE8FE}" type="datetimeFigureOut">
              <a:rPr lang="en-US" smtClean="0"/>
              <a:t>11/16/2020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FC5A02-E02E-2D4B-8762-C3DEDFD30A07}" type="slidenum">
              <a:rPr lang="en-US" smtClean="0"/>
              <a:t>‹#›</a:t>
            </a:fld>
            <a:endParaRPr lang="en-US"/>
          </a:p>
        </p:txBody>
      </p:sp>
    </p:spTree>
    <p:extLst>
      <p:ext uri="{BB962C8B-B14F-4D97-AF65-F5344CB8AC3E}">
        <p14:creationId xmlns:p14="http://schemas.microsoft.com/office/powerpoint/2010/main" val="4015434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6E3289E-F708-4A4E-B3D7-77651F7FE8FE}" type="datetimeFigureOut">
              <a:rPr lang="en-US" smtClean="0"/>
              <a:t>11/16/2020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FC5A02-E02E-2D4B-8762-C3DEDFD30A07}" type="slidenum">
              <a:rPr lang="en-US" smtClean="0"/>
              <a:t>‹#›</a:t>
            </a:fld>
            <a:endParaRPr lang="en-US"/>
          </a:p>
        </p:txBody>
      </p:sp>
    </p:spTree>
    <p:extLst>
      <p:ext uri="{BB962C8B-B14F-4D97-AF65-F5344CB8AC3E}">
        <p14:creationId xmlns:p14="http://schemas.microsoft.com/office/powerpoint/2010/main" val="473554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E3289E-F708-4A4E-B3D7-77651F7FE8FE}"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FC5A02-E02E-2D4B-8762-C3DEDFD30A07}" type="slidenum">
              <a:rPr lang="en-US" smtClean="0"/>
              <a:t>‹#›</a:t>
            </a:fld>
            <a:endParaRPr lang="en-US"/>
          </a:p>
        </p:txBody>
      </p:sp>
    </p:spTree>
    <p:extLst>
      <p:ext uri="{BB962C8B-B14F-4D97-AF65-F5344CB8AC3E}">
        <p14:creationId xmlns:p14="http://schemas.microsoft.com/office/powerpoint/2010/main" val="489679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E3289E-F708-4A4E-B3D7-77651F7FE8FE}"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FC5A02-E02E-2D4B-8762-C3DEDFD30A07}" type="slidenum">
              <a:rPr lang="en-US" smtClean="0"/>
              <a:t>‹#›</a:t>
            </a:fld>
            <a:endParaRPr lang="en-US"/>
          </a:p>
        </p:txBody>
      </p:sp>
    </p:spTree>
    <p:extLst>
      <p:ext uri="{BB962C8B-B14F-4D97-AF65-F5344CB8AC3E}">
        <p14:creationId xmlns:p14="http://schemas.microsoft.com/office/powerpoint/2010/main" val="3805547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6E3289E-F708-4A4E-B3D7-77651F7FE8FE}" type="datetimeFigureOut">
              <a:rPr lang="en-US" smtClean="0"/>
              <a:t>11/16/2020</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84FC5A02-E02E-2D4B-8762-C3DEDFD30A07}" type="slidenum">
              <a:rPr lang="en-US" smtClean="0"/>
              <a:t>‹#›</a:t>
            </a:fld>
            <a:endParaRPr lang="en-US"/>
          </a:p>
        </p:txBody>
      </p:sp>
    </p:spTree>
    <p:extLst>
      <p:ext uri="{BB962C8B-B14F-4D97-AF65-F5344CB8AC3E}">
        <p14:creationId xmlns:p14="http://schemas.microsoft.com/office/powerpoint/2010/main" val="39093679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ideo" Target="https://www.youtube.com/embed/iecXeKgdnuU?feature=oembed"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youtu.be/9ozpJUBV3R0" TargetMode="External"/><Relationship Id="rId3" Type="http://schemas.openxmlformats.org/officeDocument/2006/relationships/hyperlink" Target="https://youtu.be/FpC_cxF1QNg" TargetMode="External"/><Relationship Id="rId7" Type="http://schemas.openxmlformats.org/officeDocument/2006/relationships/hyperlink" Target="https://youtu.be/ODvLr_zkfwE" TargetMode="External"/><Relationship Id="rId2" Type="http://schemas.openxmlformats.org/officeDocument/2006/relationships/hyperlink" Target="https://www.youtube.com/user/danmacvids/" TargetMode="External"/><Relationship Id="rId1" Type="http://schemas.openxmlformats.org/officeDocument/2006/relationships/slideLayout" Target="../slideLayouts/slideLayout2.xml"/><Relationship Id="rId6" Type="http://schemas.openxmlformats.org/officeDocument/2006/relationships/hyperlink" Target="https://youtu.be/PHOZRy__Yms" TargetMode="External"/><Relationship Id="rId5" Type="http://schemas.openxmlformats.org/officeDocument/2006/relationships/hyperlink" Target="https://youtu.be/rEu1JePXXwI" TargetMode="External"/><Relationship Id="rId4" Type="http://schemas.openxmlformats.org/officeDocument/2006/relationships/hyperlink" Target="https://youtu.be/RZdUF2bq54w" TargetMode="External"/><Relationship Id="rId9" Type="http://schemas.openxmlformats.org/officeDocument/2006/relationships/hyperlink" Target="https://www.youtube.com/watch?v=iecXeKgdnuU"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mailto:kathleenfalcone@mac.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5.xml"/><Relationship Id="rId1" Type="http://schemas.openxmlformats.org/officeDocument/2006/relationships/video" Target="https://www.youtube.com/embed/FpC_cxF1QNg?feature=oembed"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RZdUF2bq54w?feature=oembed"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rEu1JePXXwI?feature=oembed"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ODvLr_zkfwE?feature=oembed"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9ozpJUBV3R0?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164EE-2DD4-3543-9E1A-3B2DD21FA7F8}"/>
              </a:ext>
            </a:extLst>
          </p:cNvPr>
          <p:cNvSpPr>
            <a:spLocks noGrp="1"/>
          </p:cNvSpPr>
          <p:nvPr>
            <p:ph type="ctrTitle"/>
          </p:nvPr>
        </p:nvSpPr>
        <p:spPr/>
        <p:txBody>
          <a:bodyPr>
            <a:normAutofit/>
          </a:bodyPr>
          <a:lstStyle/>
          <a:p>
            <a:r>
              <a:rPr lang="en-US" sz="2800" b="0" i="0" u="none" strike="noStrike">
                <a:effectLst/>
                <a:latin typeface="-webkit-standard"/>
              </a:rPr>
              <a:t>Fostering Physics Content and Pedagogy Learning by Future Physics Teachers via Student Authored YouTube Video Projects</a:t>
            </a:r>
            <a:endParaRPr lang="en-US" sz="2800"/>
          </a:p>
        </p:txBody>
      </p:sp>
      <p:sp>
        <p:nvSpPr>
          <p:cNvPr id="3" name="Subtitle 2">
            <a:extLst>
              <a:ext uri="{FF2B5EF4-FFF2-40B4-BE49-F238E27FC236}">
                <a16:creationId xmlns:a16="http://schemas.microsoft.com/office/drawing/2014/main" id="{116625ED-70C5-084C-B66C-31D044F3FDA2}"/>
              </a:ext>
            </a:extLst>
          </p:cNvPr>
          <p:cNvSpPr>
            <a:spLocks noGrp="1"/>
          </p:cNvSpPr>
          <p:nvPr>
            <p:ph type="subTitle" idx="1"/>
          </p:nvPr>
        </p:nvSpPr>
        <p:spPr/>
        <p:txBody>
          <a:bodyPr>
            <a:normAutofit fontScale="55000" lnSpcReduction="20000"/>
          </a:bodyPr>
          <a:lstStyle/>
          <a:p>
            <a:r>
              <a:rPr lang="en-US" b="0" i="0" u="none" strike="noStrike">
                <a:effectLst/>
                <a:latin typeface="Times New Roman" panose="02020603050405020304" pitchFamily="18" charset="0"/>
              </a:rPr>
              <a:t>David ABBOTT, Brad GEARHART and Dan MacISAAC </a:t>
            </a:r>
            <a:br>
              <a:rPr lang="en-US" b="0" i="0" u="none" strike="noStrike">
                <a:effectLst/>
                <a:latin typeface="Times New Roman" panose="02020603050405020304" pitchFamily="18" charset="0"/>
              </a:rPr>
            </a:br>
            <a:r>
              <a:rPr lang="en-US" b="0" i="1" u="none" strike="noStrike">
                <a:effectLst/>
                <a:latin typeface="Times New Roman" panose="02020603050405020304" pitchFamily="18" charset="0"/>
              </a:rPr>
              <a:t>Physics Department, SUNY Buffalo State College, 1300 Elmwood Ave, Buffalo NY 14222 USA</a:t>
            </a:r>
            <a:endParaRPr lang="en-US" b="0" i="0" u="none" strike="noStrike">
              <a:effectLst/>
              <a:latin typeface="-webkit-standard"/>
            </a:endParaRPr>
          </a:p>
          <a:p>
            <a:r>
              <a:rPr lang="en-US" b="0" i="0" u="none" strike="noStrike">
                <a:effectLst/>
                <a:latin typeface="Times New Roman" panose="02020603050405020304" pitchFamily="18" charset="0"/>
              </a:rPr>
              <a:t>Kathleen FALCONER, Florian GENZ, Stefan HOFFMANN and André BRESGES</a:t>
            </a:r>
            <a:br>
              <a:rPr lang="en-US" b="0" i="0" u="none" strike="noStrike">
                <a:effectLst/>
                <a:latin typeface="Times New Roman" panose="02020603050405020304" pitchFamily="18" charset="0"/>
              </a:rPr>
            </a:br>
            <a:r>
              <a:rPr lang="en-US" b="0" i="1" u="none" strike="noStrike" err="1">
                <a:effectLst/>
                <a:latin typeface="Times New Roman" panose="02020603050405020304" pitchFamily="18" charset="0"/>
              </a:rPr>
              <a:t>Universität</a:t>
            </a:r>
            <a:r>
              <a:rPr lang="en-US" b="0" i="1" u="none" strike="noStrike">
                <a:effectLst/>
                <a:latin typeface="Times New Roman" panose="02020603050405020304" pitchFamily="18" charset="0"/>
              </a:rPr>
              <a:t> </a:t>
            </a:r>
            <a:r>
              <a:rPr lang="en-US" b="0" i="1" u="none" strike="noStrike" err="1">
                <a:effectLst/>
                <a:latin typeface="Times New Roman" panose="02020603050405020304" pitchFamily="18" charset="0"/>
              </a:rPr>
              <a:t>zu</a:t>
            </a:r>
            <a:r>
              <a:rPr lang="en-US" b="0" i="1" u="none" strike="noStrike">
                <a:effectLst/>
                <a:latin typeface="Times New Roman" panose="02020603050405020304" pitchFamily="18" charset="0"/>
              </a:rPr>
              <a:t> </a:t>
            </a:r>
            <a:r>
              <a:rPr lang="en-US" b="0" i="1" u="none" strike="noStrike" err="1">
                <a:effectLst/>
                <a:latin typeface="Times New Roman" panose="02020603050405020304" pitchFamily="18" charset="0"/>
              </a:rPr>
              <a:t>Köln</a:t>
            </a:r>
            <a:r>
              <a:rPr lang="en-US" b="0" i="1" u="none" strike="noStrike">
                <a:effectLst/>
                <a:latin typeface="Times New Roman" panose="02020603050405020304" pitchFamily="18" charset="0"/>
              </a:rPr>
              <a:t> </a:t>
            </a:r>
            <a:r>
              <a:rPr lang="en-US" b="0" i="1" u="none" strike="noStrike" err="1">
                <a:effectLst/>
                <a:latin typeface="Times New Roman" panose="02020603050405020304" pitchFamily="18" charset="0"/>
              </a:rPr>
              <a:t>Institut</a:t>
            </a:r>
            <a:r>
              <a:rPr lang="en-US" b="0" i="1" u="none" strike="noStrike">
                <a:effectLst/>
                <a:latin typeface="Times New Roman" panose="02020603050405020304" pitchFamily="18" charset="0"/>
              </a:rPr>
              <a:t> </a:t>
            </a:r>
            <a:r>
              <a:rPr lang="en-US" b="0" i="1" u="none" strike="noStrike" err="1">
                <a:effectLst/>
                <a:latin typeface="Times New Roman" panose="02020603050405020304" pitchFamily="18" charset="0"/>
              </a:rPr>
              <a:t>für</a:t>
            </a:r>
            <a:r>
              <a:rPr lang="en-US" b="0" i="1" u="none" strike="noStrike">
                <a:effectLst/>
                <a:latin typeface="Times New Roman" panose="02020603050405020304" pitchFamily="18" charset="0"/>
              </a:rPr>
              <a:t> </a:t>
            </a:r>
            <a:r>
              <a:rPr lang="en-US" b="0" i="1" u="none" strike="noStrike" err="1">
                <a:effectLst/>
                <a:latin typeface="Times New Roman" panose="02020603050405020304" pitchFamily="18" charset="0"/>
              </a:rPr>
              <a:t>Physik</a:t>
            </a:r>
            <a:r>
              <a:rPr lang="en-US" b="0" i="1" u="none" strike="noStrike">
                <a:effectLst/>
                <a:latin typeface="Times New Roman" panose="02020603050405020304" pitchFamily="18" charset="0"/>
              </a:rPr>
              <a:t> und </a:t>
            </a:r>
            <a:r>
              <a:rPr lang="en-US" b="0" i="1" u="none" strike="noStrike" err="1">
                <a:effectLst/>
                <a:latin typeface="Times New Roman" panose="02020603050405020304" pitchFamily="18" charset="0"/>
              </a:rPr>
              <a:t>ihre</a:t>
            </a:r>
            <a:r>
              <a:rPr lang="en-US" b="0" i="1" u="none" strike="noStrike">
                <a:effectLst/>
                <a:latin typeface="Times New Roman" panose="02020603050405020304" pitchFamily="18" charset="0"/>
              </a:rPr>
              <a:t> </a:t>
            </a:r>
            <a:r>
              <a:rPr lang="en-US" b="0" i="1" u="none" strike="noStrike" err="1">
                <a:effectLst/>
                <a:latin typeface="Times New Roman" panose="02020603050405020304" pitchFamily="18" charset="0"/>
              </a:rPr>
              <a:t>Didaktik</a:t>
            </a:r>
            <a:r>
              <a:rPr lang="en-US" b="0" i="1" u="none" strike="noStrike">
                <a:effectLst/>
                <a:latin typeface="Times New Roman" panose="02020603050405020304" pitchFamily="18" charset="0"/>
              </a:rPr>
              <a:t>, </a:t>
            </a:r>
            <a:r>
              <a:rPr lang="en-US" b="0" i="1" u="none" strike="noStrike" err="1">
                <a:effectLst/>
                <a:latin typeface="Times New Roman" panose="02020603050405020304" pitchFamily="18" charset="0"/>
              </a:rPr>
              <a:t>Gronewaldstr</a:t>
            </a:r>
            <a:r>
              <a:rPr lang="en-US" b="0" i="1" u="none" strike="noStrike">
                <a:effectLst/>
                <a:latin typeface="Times New Roman" panose="02020603050405020304" pitchFamily="18" charset="0"/>
              </a:rPr>
              <a:t>. 2 50931 </a:t>
            </a:r>
            <a:r>
              <a:rPr lang="en-US" b="0" i="1" u="none" strike="noStrike" err="1">
                <a:effectLst/>
                <a:latin typeface="Times New Roman" panose="02020603050405020304" pitchFamily="18" charset="0"/>
              </a:rPr>
              <a:t>Köln</a:t>
            </a:r>
            <a:endParaRPr lang="en-US" b="0" i="0" u="none" strike="noStrike">
              <a:effectLst/>
              <a:latin typeface="-webkit-standard"/>
            </a:endParaRPr>
          </a:p>
          <a:p>
            <a:r>
              <a:rPr lang="en-US" b="0" i="0" u="none" strike="noStrike">
                <a:effectLst/>
                <a:latin typeface="-webkit-standard"/>
              </a:rPr>
              <a:t>Jeremias WEBER</a:t>
            </a:r>
            <a:br>
              <a:rPr lang="en-US" b="0" i="0" u="none" strike="noStrike">
                <a:effectLst/>
                <a:latin typeface="-webkit-standard"/>
              </a:rPr>
            </a:br>
            <a:r>
              <a:rPr lang="en-US" b="0" i="1" u="none" strike="noStrike" err="1">
                <a:effectLst/>
                <a:latin typeface="Times"/>
              </a:rPr>
              <a:t>Berufskolleg</a:t>
            </a:r>
            <a:r>
              <a:rPr lang="en-US" b="0" i="1" u="none" strike="noStrike">
                <a:effectLst/>
                <a:latin typeface="Times"/>
              </a:rPr>
              <a:t> Werther </a:t>
            </a:r>
            <a:r>
              <a:rPr lang="en-US" b="0" i="1" u="none" strike="noStrike" err="1">
                <a:effectLst/>
                <a:latin typeface="Times"/>
              </a:rPr>
              <a:t>Brücke</a:t>
            </a:r>
            <a:r>
              <a:rPr lang="en-US" b="0" i="1" u="none" strike="noStrike">
                <a:effectLst/>
                <a:latin typeface="Times"/>
              </a:rPr>
              <a:t>, </a:t>
            </a:r>
            <a:r>
              <a:rPr lang="en-US" b="0" i="1" u="none" strike="noStrike" err="1">
                <a:effectLst/>
                <a:latin typeface="Times"/>
              </a:rPr>
              <a:t>Bachstraße</a:t>
            </a:r>
            <a:r>
              <a:rPr lang="en-US" b="0" i="1" u="none" strike="noStrike">
                <a:effectLst/>
                <a:latin typeface="Times"/>
              </a:rPr>
              <a:t> 17, 42275 Wuppertal, Germany</a:t>
            </a:r>
            <a:endParaRPr lang="en-US" b="0" i="0" u="none" strike="noStrike">
              <a:effectLst/>
              <a:latin typeface="-webkit-standard"/>
            </a:endParaRPr>
          </a:p>
          <a:p>
            <a:endParaRPr lang="en-US"/>
          </a:p>
        </p:txBody>
      </p:sp>
    </p:spTree>
    <p:extLst>
      <p:ext uri="{BB962C8B-B14F-4D97-AF65-F5344CB8AC3E}">
        <p14:creationId xmlns:p14="http://schemas.microsoft.com/office/powerpoint/2010/main" val="4235959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ED642-6F26-C44F-904B-63C4828F81EF}"/>
              </a:ext>
            </a:extLst>
          </p:cNvPr>
          <p:cNvSpPr>
            <a:spLocks noGrp="1"/>
          </p:cNvSpPr>
          <p:nvPr>
            <p:ph type="title"/>
          </p:nvPr>
        </p:nvSpPr>
        <p:spPr/>
        <p:txBody>
          <a:bodyPr/>
          <a:lstStyle/>
          <a:p>
            <a:r>
              <a:rPr lang="en-US"/>
              <a:t>Breaking the 4</a:t>
            </a:r>
            <a:r>
              <a:rPr lang="en-US" baseline="30000"/>
              <a:t>th</a:t>
            </a:r>
            <a:r>
              <a:rPr lang="en-US"/>
              <a:t> Wall</a:t>
            </a:r>
          </a:p>
        </p:txBody>
      </p:sp>
      <p:pic>
        <p:nvPicPr>
          <p:cNvPr id="3" name="Online Media 2" title="Breaking4thWall">
            <a:hlinkClick r:id="" action="ppaction://media"/>
            <a:extLst>
              <a:ext uri="{FF2B5EF4-FFF2-40B4-BE49-F238E27FC236}">
                <a16:creationId xmlns:a16="http://schemas.microsoft.com/office/drawing/2014/main" id="{2BB12660-9DE4-46BC-B393-BCCE88C92CAC}"/>
              </a:ext>
            </a:extLst>
          </p:cNvPr>
          <p:cNvPicPr>
            <a:picLocks noRot="1" noChangeAspect="1"/>
          </p:cNvPicPr>
          <p:nvPr>
            <a:videoFile r:link="rId1"/>
          </p:nvPr>
        </p:nvPicPr>
        <p:blipFill>
          <a:blip r:embed="rId3"/>
          <a:stretch>
            <a:fillRect/>
          </a:stretch>
        </p:blipFill>
        <p:spPr>
          <a:xfrm>
            <a:off x="2832174" y="1965817"/>
            <a:ext cx="6527651" cy="4892183"/>
          </a:xfrm>
          <a:prstGeom prst="rect">
            <a:avLst/>
          </a:prstGeom>
        </p:spPr>
      </p:pic>
    </p:spTree>
    <p:extLst>
      <p:ext uri="{BB962C8B-B14F-4D97-AF65-F5344CB8AC3E}">
        <p14:creationId xmlns:p14="http://schemas.microsoft.com/office/powerpoint/2010/main" val="398276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4CBBA4-9903-4C91-957B-ACB768CAF9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272" y="609600"/>
            <a:ext cx="4749521" cy="5604933"/>
          </a:xfrm>
          <a:prstGeom prst="rect">
            <a:avLst/>
          </a:prstGeom>
          <a:solidFill>
            <a:srgbClr val="FFFFFF"/>
          </a:solidFill>
          <a:ln>
            <a:noFill/>
          </a:ln>
          <a:effectLst>
            <a:outerShdw blurRad="76200" dist="63500" dir="5040000" algn="ctr" rotWithShape="0">
              <a:srgbClr val="000000">
                <a:alpha val="4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10;&#10;Description automatically generated">
            <a:extLst>
              <a:ext uri="{FF2B5EF4-FFF2-40B4-BE49-F238E27FC236}">
                <a16:creationId xmlns:a16="http://schemas.microsoft.com/office/drawing/2014/main" id="{26DF3990-F56B-4A30-9C19-34A1EBAEED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8868" y="931333"/>
            <a:ext cx="3820328" cy="4961466"/>
          </a:xfrm>
          <a:prstGeom prst="rect">
            <a:avLst/>
          </a:prstGeom>
          <a:ln>
            <a:noFill/>
          </a:ln>
          <a:effectLst/>
        </p:spPr>
      </p:pic>
      <p:sp>
        <p:nvSpPr>
          <p:cNvPr id="12" name="Rectangle 11">
            <a:extLst>
              <a:ext uri="{FF2B5EF4-FFF2-40B4-BE49-F238E27FC236}">
                <a16:creationId xmlns:a16="http://schemas.microsoft.com/office/drawing/2014/main" id="{826ABD26-7FAE-4A90-8361-CEFCDE5977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659" y="609600"/>
            <a:ext cx="4749521" cy="5604933"/>
          </a:xfrm>
          <a:prstGeom prst="rect">
            <a:avLst/>
          </a:prstGeom>
          <a:solidFill>
            <a:srgbClr val="FFFFFF"/>
          </a:solidFill>
          <a:ln>
            <a:noFill/>
          </a:ln>
          <a:effectLst>
            <a:outerShdw blurRad="76200" dist="63500" dir="5040000" algn="ctr" rotWithShape="0">
              <a:srgbClr val="000000">
                <a:alpha val="4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2D8AB859-C9FF-4A84-A3D6-4E5EE66064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3053" y="931333"/>
            <a:ext cx="3832732" cy="4961466"/>
          </a:xfrm>
          <a:prstGeom prst="rect">
            <a:avLst/>
          </a:prstGeom>
          <a:ln>
            <a:noFill/>
          </a:ln>
          <a:effectLst/>
        </p:spPr>
      </p:pic>
      <p:pic>
        <p:nvPicPr>
          <p:cNvPr id="14" name="Picture 13">
            <a:extLst>
              <a:ext uri="{FF2B5EF4-FFF2-40B4-BE49-F238E27FC236}">
                <a16:creationId xmlns:a16="http://schemas.microsoft.com/office/drawing/2014/main" id="{B500027F-9727-4BDA-BABB-A50F0DED883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0585826" y="1961506"/>
            <a:ext cx="1602997" cy="144270"/>
          </a:xfrm>
          <a:prstGeom prst="rect">
            <a:avLst/>
          </a:prstGeom>
        </p:spPr>
      </p:pic>
      <p:sp>
        <p:nvSpPr>
          <p:cNvPr id="16" name="Rectangle 15">
            <a:extLst>
              <a:ext uri="{FF2B5EF4-FFF2-40B4-BE49-F238E27FC236}">
                <a16:creationId xmlns:a16="http://schemas.microsoft.com/office/drawing/2014/main" id="{404830A4-8D98-4AD0-86DD-28A2F05492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53353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3" name="Rectangle 9">
            <a:extLst>
              <a:ext uri="{FF2B5EF4-FFF2-40B4-BE49-F238E27FC236}">
                <a16:creationId xmlns:a16="http://schemas.microsoft.com/office/drawing/2014/main" id="{1FD7018C-7E55-4D6E-AB06-05131DB1FB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272" y="609600"/>
            <a:ext cx="4749521" cy="5604933"/>
          </a:xfrm>
          <a:prstGeom prst="rect">
            <a:avLst/>
          </a:prstGeom>
          <a:solidFill>
            <a:srgbClr val="FFFFFF"/>
          </a:solidFill>
          <a:ln>
            <a:noFill/>
          </a:ln>
          <a:effectLst>
            <a:outerShdw blurRad="76200" dist="63500" dir="5040000" algn="ctr" rotWithShape="0">
              <a:srgbClr val="000000">
                <a:alpha val="4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able&#10;&#10;Description automatically generated">
            <a:extLst>
              <a:ext uri="{FF2B5EF4-FFF2-40B4-BE49-F238E27FC236}">
                <a16:creationId xmlns:a16="http://schemas.microsoft.com/office/drawing/2014/main" id="{80770E08-B8F6-4D08-B809-3B08F63D6551}"/>
              </a:ext>
            </a:extLst>
          </p:cNvPr>
          <p:cNvPicPr>
            <a:picLocks noChangeAspect="1"/>
          </p:cNvPicPr>
          <p:nvPr/>
        </p:nvPicPr>
        <p:blipFill rotWithShape="1">
          <a:blip r:embed="rId2">
            <a:extLst>
              <a:ext uri="{28A0092B-C50C-407E-A947-70E740481C1C}">
                <a14:useLocalDpi xmlns:a14="http://schemas.microsoft.com/office/drawing/2010/main" val="0"/>
              </a:ext>
            </a:extLst>
          </a:blip>
          <a:srcRect t="6657" r="-2" b="-2"/>
          <a:stretch/>
        </p:blipFill>
        <p:spPr>
          <a:xfrm>
            <a:off x="956005" y="931333"/>
            <a:ext cx="4106054" cy="4961466"/>
          </a:xfrm>
          <a:prstGeom prst="rect">
            <a:avLst/>
          </a:prstGeom>
          <a:ln>
            <a:noFill/>
          </a:ln>
          <a:effectLst/>
        </p:spPr>
      </p:pic>
      <p:sp>
        <p:nvSpPr>
          <p:cNvPr id="24" name="Rectangle 11">
            <a:extLst>
              <a:ext uri="{FF2B5EF4-FFF2-40B4-BE49-F238E27FC236}">
                <a16:creationId xmlns:a16="http://schemas.microsoft.com/office/drawing/2014/main" id="{EAD63DFA-3719-4B2C-98EB-FF332C7C74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659" y="609600"/>
            <a:ext cx="4749521" cy="5604933"/>
          </a:xfrm>
          <a:prstGeom prst="rect">
            <a:avLst/>
          </a:prstGeom>
          <a:solidFill>
            <a:srgbClr val="FFFFFF"/>
          </a:solidFill>
          <a:ln>
            <a:noFill/>
          </a:ln>
          <a:effectLst>
            <a:outerShdw blurRad="76200" dist="63500" dir="5040000" algn="ctr" rotWithShape="0">
              <a:srgbClr val="000000">
                <a:alpha val="4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Text, letter&#10;&#10;Description automatically generated">
            <a:extLst>
              <a:ext uri="{FF2B5EF4-FFF2-40B4-BE49-F238E27FC236}">
                <a16:creationId xmlns:a16="http://schemas.microsoft.com/office/drawing/2014/main" id="{0C2C5990-DA35-46B8-8786-CC727D4F7327}"/>
              </a:ext>
            </a:extLst>
          </p:cNvPr>
          <p:cNvPicPr>
            <a:picLocks noChangeAspect="1"/>
          </p:cNvPicPr>
          <p:nvPr/>
        </p:nvPicPr>
        <p:blipFill rotWithShape="1">
          <a:blip r:embed="rId3">
            <a:extLst>
              <a:ext uri="{28A0092B-C50C-407E-A947-70E740481C1C}">
                <a14:useLocalDpi xmlns:a14="http://schemas.microsoft.com/office/drawing/2010/main" val="0"/>
              </a:ext>
            </a:extLst>
          </a:blip>
          <a:srcRect r="-3" b="6956"/>
          <a:stretch/>
        </p:blipFill>
        <p:spPr>
          <a:xfrm>
            <a:off x="5866392" y="931333"/>
            <a:ext cx="4106054" cy="4961466"/>
          </a:xfrm>
          <a:prstGeom prst="rect">
            <a:avLst/>
          </a:prstGeom>
          <a:ln>
            <a:noFill/>
          </a:ln>
          <a:effectLst/>
        </p:spPr>
      </p:pic>
      <p:pic>
        <p:nvPicPr>
          <p:cNvPr id="25" name="Picture 13">
            <a:extLst>
              <a:ext uri="{FF2B5EF4-FFF2-40B4-BE49-F238E27FC236}">
                <a16:creationId xmlns:a16="http://schemas.microsoft.com/office/drawing/2014/main" id="{C214543C-E7F7-4162-A7A3-916B544C114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26" name="Rectangle 15">
            <a:extLst>
              <a:ext uri="{FF2B5EF4-FFF2-40B4-BE49-F238E27FC236}">
                <a16:creationId xmlns:a16="http://schemas.microsoft.com/office/drawing/2014/main" id="{88E8B52C-2AAD-4DCB-A010-6EF262B28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76219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F0592-8F89-8E47-BC37-A18E9A27315B}"/>
              </a:ext>
            </a:extLst>
          </p:cNvPr>
          <p:cNvSpPr>
            <a:spLocks noGrp="1"/>
          </p:cNvSpPr>
          <p:nvPr>
            <p:ph type="title"/>
          </p:nvPr>
        </p:nvSpPr>
        <p:spPr/>
        <p:txBody>
          <a:bodyPr/>
          <a:lstStyle/>
          <a:p>
            <a:r>
              <a:rPr lang="en-US"/>
              <a:t>Conclusions and Lessons Learned</a:t>
            </a:r>
          </a:p>
        </p:txBody>
      </p:sp>
      <p:sp>
        <p:nvSpPr>
          <p:cNvPr id="4" name="Content Placeholder 3">
            <a:extLst>
              <a:ext uri="{FF2B5EF4-FFF2-40B4-BE49-F238E27FC236}">
                <a16:creationId xmlns:a16="http://schemas.microsoft.com/office/drawing/2014/main" id="{91F95FFA-7644-C74C-9AD2-6793DA71D0F4}"/>
              </a:ext>
            </a:extLst>
          </p:cNvPr>
          <p:cNvSpPr>
            <a:spLocks noGrp="1"/>
          </p:cNvSpPr>
          <p:nvPr>
            <p:ph idx="1"/>
          </p:nvPr>
        </p:nvSpPr>
        <p:spPr/>
        <p:txBody>
          <a:bodyPr>
            <a:normAutofit fontScale="92500"/>
          </a:bodyPr>
          <a:lstStyle/>
          <a:p>
            <a:pPr marL="0" indent="0">
              <a:buNone/>
            </a:pPr>
            <a:r>
              <a:rPr lang="en-US" sz="3200">
                <a:effectLst/>
                <a:latin typeface="Times New Roman" panose="02020603050405020304" pitchFamily="18" charset="0"/>
                <a:ea typeface="Times New Roman" panose="02020603050405020304" pitchFamily="18" charset="0"/>
              </a:rPr>
              <a:t>Students are enthusiastic and have fun doing video projects.   We focus on physics content and learning process, not product – foster clear thinking and communication, not preparing Hollywood directors.   Students must be continuously refocused on the content and the learner, else they can get distracted by technical and stylistic issues (in-group humor, music, special effects).  Students must manage time carefully with review by the instructor.</a:t>
            </a:r>
          </a:p>
        </p:txBody>
      </p:sp>
    </p:spTree>
    <p:extLst>
      <p:ext uri="{BB962C8B-B14F-4D97-AF65-F5344CB8AC3E}">
        <p14:creationId xmlns:p14="http://schemas.microsoft.com/office/powerpoint/2010/main" val="2975309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19BD-BC81-C24E-B130-251C56166C79}"/>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C1EDC299-F0D5-0049-9660-979187C2FDC3}"/>
              </a:ext>
            </a:extLst>
          </p:cNvPr>
          <p:cNvSpPr>
            <a:spLocks noGrp="1"/>
          </p:cNvSpPr>
          <p:nvPr>
            <p:ph idx="1"/>
          </p:nvPr>
        </p:nvSpPr>
        <p:spPr>
          <a:xfrm>
            <a:off x="680321" y="2148396"/>
            <a:ext cx="9613861" cy="4509855"/>
          </a:xfrm>
        </p:spPr>
        <p:txBody>
          <a:bodyPr>
            <a:normAutofit fontScale="32500" lnSpcReduction="20000"/>
          </a:bodyPr>
          <a:lstStyle/>
          <a:p>
            <a:r>
              <a:rPr lang="en-US" sz="3100" b="0" i="0" u="none" strike="noStrike">
                <a:effectLst/>
                <a:latin typeface="-webkit-standard"/>
              </a:rPr>
              <a:t>[1] D. Abbott, A. Roberts, D. MacIsaac, K. Falconer, F. Genz, S. Hoffmann, A. Bresges, &amp; J. Weber, Adding Student Video Projects to Physics Courses, </a:t>
            </a:r>
            <a:r>
              <a:rPr lang="en-US" sz="3100" b="0" i="1" u="none" strike="noStrike" err="1">
                <a:effectLst/>
                <a:latin typeface="-webkit-standard"/>
              </a:rPr>
              <a:t>Phys</a:t>
            </a:r>
            <a:r>
              <a:rPr lang="en-US" sz="3100" b="0" i="1" u="none" strike="noStrike">
                <a:effectLst/>
                <a:latin typeface="-webkit-standard"/>
              </a:rPr>
              <a:t>. Teacher</a:t>
            </a:r>
            <a:r>
              <a:rPr lang="en-US" sz="3100" b="0" i="0" u="none" strike="noStrike">
                <a:effectLst/>
                <a:latin typeface="-webkit-standard"/>
              </a:rPr>
              <a:t> </a:t>
            </a:r>
            <a:r>
              <a:rPr lang="en-US" sz="3100" b="1" i="0" u="none" strike="noStrike">
                <a:effectLst/>
                <a:latin typeface="-webkit-standard"/>
              </a:rPr>
              <a:t>57</a:t>
            </a:r>
            <a:r>
              <a:rPr lang="en-US" sz="3100" b="0" i="0" u="none" strike="noStrike">
                <a:effectLst/>
                <a:latin typeface="-webkit-standard"/>
              </a:rPr>
              <a:t> (April 2019) 224-228. </a:t>
            </a:r>
          </a:p>
          <a:p>
            <a:r>
              <a:rPr lang="en-US" sz="3100" b="0" i="0" u="none" strike="noStrike">
                <a:effectLst/>
                <a:latin typeface="-webkit-standard"/>
              </a:rPr>
              <a:t>[2] D. MacIsaac.  (2020 Oct 1).  Retrieved from </a:t>
            </a:r>
            <a:r>
              <a:rPr lang="en-US" sz="3100" b="0" i="0" u="sng" strike="noStrike">
                <a:effectLst/>
                <a:latin typeface="-webkit-standard"/>
                <a:hlinkClick r:id="rId2">
                  <a:extLst>
                    <a:ext uri="{A12FA001-AC4F-418D-AE19-62706E023703}">
                      <ahyp:hlinkClr xmlns:ahyp="http://schemas.microsoft.com/office/drawing/2018/hyperlinkcolor" val="tx"/>
                    </a:ext>
                  </a:extLst>
                </a:hlinkClick>
              </a:rPr>
              <a:t>https://www.youtube.com/user/</a:t>
            </a:r>
            <a:r>
              <a:rPr lang="en-US" sz="3100" b="0" i="0" u="sng" strike="noStrike" err="1">
                <a:effectLst/>
                <a:latin typeface="-webkit-standard"/>
                <a:hlinkClick r:id="rId2">
                  <a:extLst>
                    <a:ext uri="{A12FA001-AC4F-418D-AE19-62706E023703}">
                      <ahyp:hlinkClr xmlns:ahyp="http://schemas.microsoft.com/office/drawing/2018/hyperlinkcolor" val="tx"/>
                    </a:ext>
                  </a:extLst>
                </a:hlinkClick>
              </a:rPr>
              <a:t>danmacvids</a:t>
            </a:r>
            <a:r>
              <a:rPr lang="en-US" sz="3100" b="0" i="0" u="sng" strike="noStrike">
                <a:effectLst/>
                <a:latin typeface="-webkit-standard"/>
                <a:hlinkClick r:id="rId2">
                  <a:extLst>
                    <a:ext uri="{A12FA001-AC4F-418D-AE19-62706E023703}">
                      <ahyp:hlinkClr xmlns:ahyp="http://schemas.microsoft.com/office/drawing/2018/hyperlinkcolor" val="tx"/>
                    </a:ext>
                  </a:extLst>
                </a:hlinkClick>
              </a:rPr>
              <a:t>/</a:t>
            </a:r>
            <a:r>
              <a:rPr lang="en-US" sz="3100" b="0" i="0" u="none" strike="noStrike">
                <a:effectLst/>
                <a:latin typeface="-webkit-standard"/>
              </a:rPr>
              <a:t> .</a:t>
            </a:r>
          </a:p>
          <a:p>
            <a:r>
              <a:rPr lang="en-US" sz="3100" b="0" i="0" u="none" strike="noStrike">
                <a:effectLst/>
                <a:latin typeface="-webkit-standard"/>
              </a:rPr>
              <a:t>[3] M. Kearney. Towards a learning design for student-generated digital storytelling, </a:t>
            </a:r>
            <a:r>
              <a:rPr lang="en-US" sz="3100" b="0" i="1" u="none" strike="noStrike">
                <a:effectLst/>
                <a:latin typeface="-webkit-standard"/>
              </a:rPr>
              <a:t>The Future of Learning Design Conference,</a:t>
            </a:r>
            <a:r>
              <a:rPr lang="en-US" sz="3100" b="0" i="0" u="none" strike="noStrike">
                <a:effectLst/>
                <a:latin typeface="-webkit-standard"/>
              </a:rPr>
              <a:t> (2009), University of Wollongong Research Online. </a:t>
            </a:r>
          </a:p>
          <a:p>
            <a:r>
              <a:rPr lang="en-US" sz="3100" b="0" i="0" u="none" strike="noStrike">
                <a:effectLst/>
                <a:latin typeface="-webkit-standard"/>
              </a:rPr>
              <a:t>[4] R. P. </a:t>
            </a:r>
            <a:r>
              <a:rPr lang="en-US" sz="3100" b="0" i="0" u="none" strike="noStrike" err="1">
                <a:effectLst/>
                <a:latin typeface="-webkit-standard"/>
              </a:rPr>
              <a:t>Hechter</a:t>
            </a:r>
            <a:r>
              <a:rPr lang="en-US" sz="3100" b="0" i="0" u="none" strike="noStrike">
                <a:effectLst/>
                <a:latin typeface="-webkit-standard"/>
              </a:rPr>
              <a:t> and M. D. Guy. Promoting creative thinking and expression of science concepts among elementary teacher candidates through science content movie creation and showcasing, </a:t>
            </a:r>
            <a:r>
              <a:rPr lang="en-US" sz="3100" b="0" i="1" u="none" strike="noStrike" err="1">
                <a:effectLst/>
                <a:latin typeface="-webkit-standard"/>
              </a:rPr>
              <a:t>Contemp</a:t>
            </a:r>
            <a:r>
              <a:rPr lang="en-US" sz="3100" b="0" i="1" u="none" strike="noStrike">
                <a:effectLst/>
                <a:latin typeface="-webkit-standard"/>
              </a:rPr>
              <a:t>. Issues </a:t>
            </a:r>
            <a:r>
              <a:rPr lang="en-US" sz="3100" b="0" i="1" u="none" strike="noStrike" err="1">
                <a:effectLst/>
                <a:latin typeface="-webkit-standard"/>
              </a:rPr>
              <a:t>Technol</a:t>
            </a:r>
            <a:r>
              <a:rPr lang="en-US" sz="3100" b="0" i="1" u="none" strike="noStrike">
                <a:effectLst/>
                <a:latin typeface="-webkit-standard"/>
              </a:rPr>
              <a:t>. Teach. </a:t>
            </a:r>
            <a:r>
              <a:rPr lang="en-US" sz="3100" b="0" i="1" u="none" strike="noStrike" err="1">
                <a:effectLst/>
                <a:latin typeface="-webkit-standard"/>
              </a:rPr>
              <a:t>Educ</a:t>
            </a:r>
            <a:r>
              <a:rPr lang="en-US" sz="3100" b="0" i="1" u="none" strike="noStrike">
                <a:effectLst/>
                <a:latin typeface="-webkit-standard"/>
              </a:rPr>
              <a:t>.</a:t>
            </a:r>
            <a:r>
              <a:rPr lang="en-US" sz="3100" b="0" i="0" u="none" strike="noStrike">
                <a:effectLst/>
                <a:latin typeface="-webkit-standard"/>
              </a:rPr>
              <a:t> 10(4), (2010) 411–431.</a:t>
            </a:r>
          </a:p>
          <a:p>
            <a:r>
              <a:rPr lang="en-US" sz="3100" b="0" i="0" u="none" strike="noStrike">
                <a:effectLst/>
                <a:latin typeface="-webkit-standard"/>
              </a:rPr>
              <a:t>[5] G. Hoban, J. </a:t>
            </a:r>
            <a:r>
              <a:rPr lang="en-US" sz="3100" b="0" i="0" u="none" strike="noStrike" err="1">
                <a:effectLst/>
                <a:latin typeface="-webkit-standard"/>
              </a:rPr>
              <a:t>Loughran</a:t>
            </a:r>
            <a:r>
              <a:rPr lang="en-US" sz="3100" b="0" i="0" u="none" strike="noStrike">
                <a:effectLst/>
                <a:latin typeface="-webkit-standard"/>
              </a:rPr>
              <a:t>, and W. Nielsen. “</a:t>
            </a:r>
            <a:r>
              <a:rPr lang="en-US" sz="3100" b="0" i="0" u="none" strike="noStrike" err="1">
                <a:effectLst/>
                <a:latin typeface="-webkit-standard"/>
              </a:rPr>
              <a:t>Slowmation</a:t>
            </a:r>
            <a:r>
              <a:rPr lang="en-US" sz="3100" b="0" i="0" u="none" strike="noStrike">
                <a:effectLst/>
                <a:latin typeface="-webkit-standard"/>
              </a:rPr>
              <a:t>: Pre-service elementary teachers representing science knowledge through creating multimodal digital animations,” </a:t>
            </a:r>
            <a:r>
              <a:rPr lang="en-US" sz="3100" b="0" i="1" u="none" strike="noStrike">
                <a:effectLst/>
                <a:latin typeface="-webkit-standard"/>
              </a:rPr>
              <a:t>J. Res. Sci. Teach.</a:t>
            </a:r>
            <a:r>
              <a:rPr lang="en-US" sz="3100" b="0" i="0" u="none" strike="noStrike">
                <a:effectLst/>
                <a:latin typeface="-webkit-standard"/>
              </a:rPr>
              <a:t> 48(9), (2011) 985–1009.</a:t>
            </a:r>
          </a:p>
          <a:p>
            <a:r>
              <a:rPr lang="en-US" sz="3100" b="0" i="0" u="none" strike="noStrike">
                <a:effectLst/>
                <a:latin typeface="-webkit-standard"/>
              </a:rPr>
              <a:t>[6] M. V. Pereira, S. de Souza </a:t>
            </a:r>
            <a:r>
              <a:rPr lang="en-US" sz="3100" b="0" i="0" u="none" strike="noStrike" err="1">
                <a:effectLst/>
                <a:latin typeface="-webkit-standard"/>
              </a:rPr>
              <a:t>Barros</a:t>
            </a:r>
            <a:r>
              <a:rPr lang="en-US" sz="3100" b="0" i="0" u="none" strike="noStrike">
                <a:effectLst/>
                <a:latin typeface="-webkit-standard"/>
              </a:rPr>
              <a:t>, L. A. de </a:t>
            </a:r>
            <a:r>
              <a:rPr lang="en-US" sz="3100" b="0" i="0" u="none" strike="noStrike" err="1">
                <a:effectLst/>
                <a:latin typeface="-webkit-standard"/>
              </a:rPr>
              <a:t>Rezende</a:t>
            </a:r>
            <a:r>
              <a:rPr lang="en-US" sz="3100" b="0" i="0" u="none" strike="noStrike">
                <a:effectLst/>
                <a:latin typeface="-webkit-standard"/>
              </a:rPr>
              <a:t> </a:t>
            </a:r>
            <a:r>
              <a:rPr lang="en-US" sz="3100" b="0" i="0" u="none" strike="noStrike" err="1">
                <a:effectLst/>
                <a:latin typeface="-webkit-standard"/>
              </a:rPr>
              <a:t>Filho</a:t>
            </a:r>
            <a:r>
              <a:rPr lang="en-US" sz="3100" b="0" i="0" u="none" strike="noStrike">
                <a:effectLst/>
                <a:latin typeface="-webkit-standard"/>
              </a:rPr>
              <a:t>, and L. H. de A. </a:t>
            </a:r>
            <a:r>
              <a:rPr lang="en-US" sz="3100" b="0" i="0" u="none" strike="noStrike" err="1">
                <a:effectLst/>
                <a:latin typeface="-webkit-standard"/>
              </a:rPr>
              <a:t>Fauth</a:t>
            </a:r>
            <a:r>
              <a:rPr lang="en-US" sz="3100" b="0" i="0" u="none" strike="noStrike">
                <a:effectLst/>
                <a:latin typeface="-webkit-standard"/>
              </a:rPr>
              <a:t>, “Audiovisual physics reports: Students’ video production as a strategy for the didactic laboratory,” </a:t>
            </a:r>
            <a:r>
              <a:rPr lang="en-US" sz="3100" b="0" i="1" u="none" strike="noStrike" err="1">
                <a:effectLst/>
                <a:latin typeface="-webkit-standard"/>
              </a:rPr>
              <a:t>Phys</a:t>
            </a:r>
            <a:r>
              <a:rPr lang="en-US" sz="3100" b="0" i="1" u="none" strike="noStrike">
                <a:effectLst/>
                <a:latin typeface="-webkit-standard"/>
              </a:rPr>
              <a:t>. </a:t>
            </a:r>
            <a:r>
              <a:rPr lang="en-US" sz="3100" b="0" i="1" u="none" strike="noStrike" err="1">
                <a:effectLst/>
                <a:latin typeface="-webkit-standard"/>
              </a:rPr>
              <a:t>Educ</a:t>
            </a:r>
            <a:r>
              <a:rPr lang="en-US" sz="3100" b="0" i="1" u="none" strike="noStrike">
                <a:effectLst/>
                <a:latin typeface="-webkit-standard"/>
              </a:rPr>
              <a:t>.</a:t>
            </a:r>
            <a:r>
              <a:rPr lang="en-US" sz="3100" b="0" i="0" u="none" strike="noStrike">
                <a:effectLst/>
                <a:latin typeface="-webkit-standard"/>
              </a:rPr>
              <a:t> 47 (1), 44–51 (2012).</a:t>
            </a:r>
          </a:p>
          <a:p>
            <a:r>
              <a:rPr lang="en-US" sz="3100" b="0" i="0" u="none" strike="noStrike">
                <a:effectLst/>
                <a:latin typeface="-webkit-standard"/>
              </a:rPr>
              <a:t>[7] A. </a:t>
            </a:r>
            <a:r>
              <a:rPr lang="en-US" sz="3100" b="0" i="0" u="none" strike="noStrike" err="1">
                <a:effectLst/>
                <a:latin typeface="-webkit-standard"/>
              </a:rPr>
              <a:t>Prud’homme-Genereux</a:t>
            </a:r>
            <a:r>
              <a:rPr lang="en-US" sz="3100" b="0" i="0" u="none" strike="noStrike">
                <a:effectLst/>
                <a:latin typeface="-webkit-standard"/>
              </a:rPr>
              <a:t>, “Student-produced videos for the flipped classroom,” </a:t>
            </a:r>
            <a:r>
              <a:rPr lang="en-US" sz="3100" b="0" i="1" u="none" strike="noStrike">
                <a:effectLst/>
                <a:latin typeface="-webkit-standard"/>
              </a:rPr>
              <a:t>J. Coll. Sci. Teach. </a:t>
            </a:r>
            <a:r>
              <a:rPr lang="en-US" sz="3100" b="0" i="0" u="none" strike="noStrike">
                <a:effectLst/>
                <a:latin typeface="-webkit-standard"/>
              </a:rPr>
              <a:t>45 (3), 58 (2016).</a:t>
            </a:r>
          </a:p>
          <a:p>
            <a:r>
              <a:rPr lang="en-US" sz="3100" b="0" i="0" u="none" strike="noStrike">
                <a:effectLst/>
                <a:latin typeface="-webkit-standard"/>
              </a:rPr>
              <a:t>[8] D. A. Muller, “Designing Effective Multimedia for Physics Education,” PhD dissertation (School of Physics, University of Sydney Australia, (2008).</a:t>
            </a:r>
          </a:p>
          <a:p>
            <a:r>
              <a:rPr lang="en-US" sz="3100" b="0" i="0" u="none" strike="noStrike">
                <a:effectLst/>
                <a:latin typeface="-webkit-standard"/>
              </a:rPr>
              <a:t>[9] R. L. Coates, A. </a:t>
            </a:r>
            <a:r>
              <a:rPr lang="en-US" sz="3100" b="0" i="0" u="none" strike="noStrike" err="1">
                <a:effectLst/>
                <a:latin typeface="-webkit-standard"/>
              </a:rPr>
              <a:t>Kuhai</a:t>
            </a:r>
            <a:r>
              <a:rPr lang="en-US" sz="3100" b="0" i="0" u="none" strike="noStrike">
                <a:effectLst/>
                <a:latin typeface="-webkit-standard"/>
              </a:rPr>
              <a:t>, L. Z. J. </a:t>
            </a:r>
            <a:r>
              <a:rPr lang="en-US" sz="3100" b="0" i="0" u="none" strike="noStrike" err="1">
                <a:effectLst/>
                <a:latin typeface="-webkit-standard"/>
              </a:rPr>
              <a:t>Turlej</a:t>
            </a:r>
            <a:r>
              <a:rPr lang="en-US" sz="3100" b="0" i="0" u="none" strike="noStrike">
                <a:effectLst/>
                <a:latin typeface="-webkit-standard"/>
              </a:rPr>
              <a:t>, T. </a:t>
            </a:r>
            <a:r>
              <a:rPr lang="en-US" sz="3100" b="0" i="0" u="none" strike="noStrike" err="1">
                <a:effectLst/>
                <a:latin typeface="-webkit-standard"/>
              </a:rPr>
              <a:t>Rivlin</a:t>
            </a:r>
            <a:r>
              <a:rPr lang="en-US" sz="3100" b="0" i="0" u="none" strike="noStrike">
                <a:effectLst/>
                <a:latin typeface="-webkit-standard"/>
              </a:rPr>
              <a:t>, and L. K. </a:t>
            </a:r>
            <a:r>
              <a:rPr lang="en-US" sz="3100" b="0" i="0" u="none" strike="noStrike" err="1">
                <a:effectLst/>
                <a:latin typeface="-webkit-standard"/>
              </a:rPr>
              <a:t>McKemmish</a:t>
            </a:r>
            <a:r>
              <a:rPr lang="en-US" sz="3100" b="0" i="0" u="none" strike="noStrike">
                <a:effectLst/>
                <a:latin typeface="-webkit-standard"/>
              </a:rPr>
              <a:t>, “</a:t>
            </a:r>
            <a:r>
              <a:rPr lang="en-US" sz="3100" b="0" i="0" u="none" strike="noStrike" err="1">
                <a:effectLst/>
                <a:latin typeface="-webkit-standard"/>
              </a:rPr>
              <a:t>Phys</a:t>
            </a:r>
            <a:r>
              <a:rPr lang="en-US" sz="3100" b="0" i="0" u="none" strike="noStrike">
                <a:effectLst/>
                <a:latin typeface="-webkit-standard"/>
              </a:rPr>
              <a:t> FilmMakers: Teaching science students how to make YouTube-style videos,” </a:t>
            </a:r>
            <a:r>
              <a:rPr lang="en-US" sz="3100" b="0" i="1" u="none" strike="noStrike" err="1">
                <a:effectLst/>
                <a:latin typeface="-webkit-standard"/>
              </a:rPr>
              <a:t>Eur</a:t>
            </a:r>
            <a:r>
              <a:rPr lang="en-US" sz="3100" b="0" i="1" u="none" strike="noStrike">
                <a:effectLst/>
                <a:latin typeface="-webkit-standard"/>
              </a:rPr>
              <a:t>. J. </a:t>
            </a:r>
            <a:r>
              <a:rPr lang="en-US" sz="3100" b="0" i="1" u="none" strike="noStrike" err="1">
                <a:effectLst/>
                <a:latin typeface="-webkit-standard"/>
              </a:rPr>
              <a:t>Phys</a:t>
            </a:r>
            <a:r>
              <a:rPr lang="en-US" sz="3100" b="0" i="1" u="none" strike="noStrike">
                <a:effectLst/>
                <a:latin typeface="-webkit-standard"/>
              </a:rPr>
              <a:t>.</a:t>
            </a:r>
            <a:r>
              <a:rPr lang="en-US" sz="3100" b="0" i="0" u="none" strike="noStrike">
                <a:effectLst/>
                <a:latin typeface="-webkit-standard"/>
              </a:rPr>
              <a:t> 39, 015706 (2018).</a:t>
            </a:r>
          </a:p>
          <a:p>
            <a:r>
              <a:rPr lang="en-US" sz="3100" b="0" i="0" u="none" strike="noStrike">
                <a:effectLst/>
                <a:latin typeface="-webkit-standard"/>
              </a:rPr>
              <a:t>[10] D. MacIsaac. (2017, May 20).  Electric Water [Video file].  Retrieved from </a:t>
            </a:r>
            <a:r>
              <a:rPr lang="en-US" sz="3100" b="0" i="0" u="sng" strike="noStrike">
                <a:effectLst/>
                <a:latin typeface="-webkit-standard"/>
                <a:hlinkClick r:id="rId3">
                  <a:extLst>
                    <a:ext uri="{A12FA001-AC4F-418D-AE19-62706E023703}">
                      <ahyp:hlinkClr xmlns:ahyp="http://schemas.microsoft.com/office/drawing/2018/hyperlinkcolor" val="tx"/>
                    </a:ext>
                  </a:extLst>
                </a:hlinkClick>
              </a:rPr>
              <a:t>https://</a:t>
            </a:r>
            <a:r>
              <a:rPr lang="en-US" sz="3100" b="0" i="0" u="sng" strike="noStrike" err="1">
                <a:effectLst/>
                <a:latin typeface="-webkit-standard"/>
                <a:hlinkClick r:id="rId3">
                  <a:extLst>
                    <a:ext uri="{A12FA001-AC4F-418D-AE19-62706E023703}">
                      <ahyp:hlinkClr xmlns:ahyp="http://schemas.microsoft.com/office/drawing/2018/hyperlinkcolor" val="tx"/>
                    </a:ext>
                  </a:extLst>
                </a:hlinkClick>
              </a:rPr>
              <a:t>youtu.be</a:t>
            </a:r>
            <a:r>
              <a:rPr lang="en-US" sz="3100" b="0" i="0" u="sng" strike="noStrike">
                <a:effectLst/>
                <a:latin typeface="-webkit-standard"/>
                <a:hlinkClick r:id="rId3">
                  <a:extLst>
                    <a:ext uri="{A12FA001-AC4F-418D-AE19-62706E023703}">
                      <ahyp:hlinkClr xmlns:ahyp="http://schemas.microsoft.com/office/drawing/2018/hyperlinkcolor" val="tx"/>
                    </a:ext>
                  </a:extLst>
                </a:hlinkClick>
              </a:rPr>
              <a:t>/FpC_cxF1QNg</a:t>
            </a:r>
            <a:r>
              <a:rPr lang="en-US" sz="3100" b="0" i="0" u="none" strike="noStrike">
                <a:effectLst/>
                <a:latin typeface="-webkit-standard"/>
              </a:rPr>
              <a:t> .</a:t>
            </a:r>
          </a:p>
          <a:p>
            <a:r>
              <a:rPr lang="en-US" sz="3100" b="0" i="0" u="none" strike="noStrike">
                <a:effectLst/>
                <a:latin typeface="-webkit-standard"/>
              </a:rPr>
              <a:t>[11] D. MacIsaac. (2020, May 22).  PHY522 Flashlight Overview: PN Junctions, PV Cells and LED function [Video file].  Retrieved from </a:t>
            </a:r>
            <a:r>
              <a:rPr lang="en-US" sz="3100" b="0" i="0" u="sng" strike="noStrike">
                <a:effectLst/>
                <a:latin typeface="-webkit-standard"/>
                <a:hlinkClick r:id="rId4">
                  <a:extLst>
                    <a:ext uri="{A12FA001-AC4F-418D-AE19-62706E023703}">
                      <ahyp:hlinkClr xmlns:ahyp="http://schemas.microsoft.com/office/drawing/2018/hyperlinkcolor" val="tx"/>
                    </a:ext>
                  </a:extLst>
                </a:hlinkClick>
              </a:rPr>
              <a:t>https://</a:t>
            </a:r>
            <a:r>
              <a:rPr lang="en-US" sz="3100" b="0" i="0" u="sng" strike="noStrike" err="1">
                <a:effectLst/>
                <a:latin typeface="-webkit-standard"/>
                <a:hlinkClick r:id="rId4">
                  <a:extLst>
                    <a:ext uri="{A12FA001-AC4F-418D-AE19-62706E023703}">
                      <ahyp:hlinkClr xmlns:ahyp="http://schemas.microsoft.com/office/drawing/2018/hyperlinkcolor" val="tx"/>
                    </a:ext>
                  </a:extLst>
                </a:hlinkClick>
              </a:rPr>
              <a:t>youtu.be</a:t>
            </a:r>
            <a:r>
              <a:rPr lang="en-US" sz="3100" b="0" i="0" u="sng" strike="noStrike">
                <a:effectLst/>
                <a:latin typeface="-webkit-standard"/>
                <a:hlinkClick r:id="rId4">
                  <a:extLst>
                    <a:ext uri="{A12FA001-AC4F-418D-AE19-62706E023703}">
                      <ahyp:hlinkClr xmlns:ahyp="http://schemas.microsoft.com/office/drawing/2018/hyperlinkcolor" val="tx"/>
                    </a:ext>
                  </a:extLst>
                </a:hlinkClick>
              </a:rPr>
              <a:t>/</a:t>
            </a:r>
            <a:r>
              <a:rPr lang="en-US" sz="3100" b="0" i="0" u="sng" strike="noStrike" err="1">
                <a:effectLst/>
                <a:latin typeface="-webkit-standard"/>
                <a:hlinkClick r:id="rId4">
                  <a:extLst>
                    <a:ext uri="{A12FA001-AC4F-418D-AE19-62706E023703}">
                      <ahyp:hlinkClr xmlns:ahyp="http://schemas.microsoft.com/office/drawing/2018/hyperlinkcolor" val="tx"/>
                    </a:ext>
                  </a:extLst>
                </a:hlinkClick>
              </a:rPr>
              <a:t>RZdUF2bq54w</a:t>
            </a:r>
            <a:r>
              <a:rPr lang="en-US" sz="3100" b="0" i="0" u="none" strike="noStrike">
                <a:effectLst/>
                <a:latin typeface="-webkit-standard"/>
              </a:rPr>
              <a:t> .</a:t>
            </a:r>
          </a:p>
          <a:p>
            <a:r>
              <a:rPr lang="en-US" sz="3100" b="0" i="0" u="none" strike="noStrike">
                <a:effectLst/>
                <a:latin typeface="-webkit-standard"/>
              </a:rPr>
              <a:t>[12] D. MacIsaac. (2016, July 28).  Half Life Beta Version [Video file].  Retrieved from </a:t>
            </a:r>
            <a:r>
              <a:rPr lang="en-US" sz="3100" b="0" i="0" u="sng" strike="noStrike">
                <a:effectLst/>
                <a:latin typeface="-webkit-standard"/>
                <a:hlinkClick r:id="rId5">
                  <a:extLst>
                    <a:ext uri="{A12FA001-AC4F-418D-AE19-62706E023703}">
                      <ahyp:hlinkClr xmlns:ahyp="http://schemas.microsoft.com/office/drawing/2018/hyperlinkcolor" val="tx"/>
                    </a:ext>
                  </a:extLst>
                </a:hlinkClick>
              </a:rPr>
              <a:t>https://</a:t>
            </a:r>
            <a:r>
              <a:rPr lang="en-US" sz="3100" b="0" i="0" u="sng" strike="noStrike" err="1">
                <a:effectLst/>
                <a:latin typeface="-webkit-standard"/>
                <a:hlinkClick r:id="rId5">
                  <a:extLst>
                    <a:ext uri="{A12FA001-AC4F-418D-AE19-62706E023703}">
                      <ahyp:hlinkClr xmlns:ahyp="http://schemas.microsoft.com/office/drawing/2018/hyperlinkcolor" val="tx"/>
                    </a:ext>
                  </a:extLst>
                </a:hlinkClick>
              </a:rPr>
              <a:t>youtu.be</a:t>
            </a:r>
            <a:r>
              <a:rPr lang="en-US" sz="3100" b="0" i="0" u="sng" strike="noStrike">
                <a:effectLst/>
                <a:latin typeface="-webkit-standard"/>
                <a:hlinkClick r:id="rId5">
                  <a:extLst>
                    <a:ext uri="{A12FA001-AC4F-418D-AE19-62706E023703}">
                      <ahyp:hlinkClr xmlns:ahyp="http://schemas.microsoft.com/office/drawing/2018/hyperlinkcolor" val="tx"/>
                    </a:ext>
                  </a:extLst>
                </a:hlinkClick>
              </a:rPr>
              <a:t>/rEu1JePXXwI</a:t>
            </a:r>
            <a:r>
              <a:rPr lang="en-US" sz="3100" b="0" i="0" u="none" strike="noStrike">
                <a:effectLst/>
                <a:latin typeface="-webkit-standard"/>
              </a:rPr>
              <a:t> .</a:t>
            </a:r>
          </a:p>
          <a:p>
            <a:r>
              <a:rPr lang="en-US" sz="3100" b="0" i="0" u="none" strike="noStrike">
                <a:effectLst/>
                <a:latin typeface="-webkit-standard"/>
              </a:rPr>
              <a:t>[13] D. MacIsaac. (2016, Nov 11).  Using Formative Assessments in the Physics Classroom V2 [Video file].  Retrieved from </a:t>
            </a:r>
            <a:r>
              <a:rPr lang="en-US" sz="3100" b="0" i="0" u="sng" strike="noStrike">
                <a:effectLst/>
                <a:latin typeface="-webkit-standard"/>
                <a:hlinkClick r:id="rId6">
                  <a:extLst>
                    <a:ext uri="{A12FA001-AC4F-418D-AE19-62706E023703}">
                      <ahyp:hlinkClr xmlns:ahyp="http://schemas.microsoft.com/office/drawing/2018/hyperlinkcolor" val="tx"/>
                    </a:ext>
                  </a:extLst>
                </a:hlinkClick>
              </a:rPr>
              <a:t>https://</a:t>
            </a:r>
            <a:r>
              <a:rPr lang="en-US" sz="3100" b="0" i="0" u="sng" strike="noStrike" err="1">
                <a:effectLst/>
                <a:latin typeface="-webkit-standard"/>
                <a:hlinkClick r:id="rId6">
                  <a:extLst>
                    <a:ext uri="{A12FA001-AC4F-418D-AE19-62706E023703}">
                      <ahyp:hlinkClr xmlns:ahyp="http://schemas.microsoft.com/office/drawing/2018/hyperlinkcolor" val="tx"/>
                    </a:ext>
                  </a:extLst>
                </a:hlinkClick>
              </a:rPr>
              <a:t>youtu.be</a:t>
            </a:r>
            <a:r>
              <a:rPr lang="en-US" sz="3100" b="0" i="0" u="sng" strike="noStrike">
                <a:effectLst/>
                <a:latin typeface="-webkit-standard"/>
                <a:hlinkClick r:id="rId6">
                  <a:extLst>
                    <a:ext uri="{A12FA001-AC4F-418D-AE19-62706E023703}">
                      <ahyp:hlinkClr xmlns:ahyp="http://schemas.microsoft.com/office/drawing/2018/hyperlinkcolor" val="tx"/>
                    </a:ext>
                  </a:extLst>
                </a:hlinkClick>
              </a:rPr>
              <a:t>/</a:t>
            </a:r>
            <a:r>
              <a:rPr lang="en-US" sz="3100" b="0" i="0" u="sng" strike="noStrike" err="1">
                <a:effectLst/>
                <a:latin typeface="-webkit-standard"/>
                <a:hlinkClick r:id="rId6">
                  <a:extLst>
                    <a:ext uri="{A12FA001-AC4F-418D-AE19-62706E023703}">
                      <ahyp:hlinkClr xmlns:ahyp="http://schemas.microsoft.com/office/drawing/2018/hyperlinkcolor" val="tx"/>
                    </a:ext>
                  </a:extLst>
                </a:hlinkClick>
              </a:rPr>
              <a:t>PHOZRy__Yms</a:t>
            </a:r>
            <a:r>
              <a:rPr lang="en-US" sz="3100" b="0" i="0" u="none" strike="noStrike">
                <a:effectLst/>
                <a:latin typeface="-webkit-standard"/>
              </a:rPr>
              <a:t> .</a:t>
            </a:r>
          </a:p>
          <a:p>
            <a:r>
              <a:rPr lang="en-US" sz="3100" b="0" i="0" u="none" strike="noStrike">
                <a:effectLst/>
                <a:latin typeface="-webkit-standard"/>
              </a:rPr>
              <a:t>[14] D. MacIsaac. (2016, Oct 6).  Linearization and the Kinematics Equations V2 [Video file].  Retrieved from </a:t>
            </a:r>
            <a:r>
              <a:rPr lang="en-US" sz="3100" b="0" i="0" u="sng" strike="noStrike">
                <a:effectLst/>
                <a:latin typeface="-webkit-standard"/>
                <a:hlinkClick r:id="rId7">
                  <a:extLst>
                    <a:ext uri="{A12FA001-AC4F-418D-AE19-62706E023703}">
                      <ahyp:hlinkClr xmlns:ahyp="http://schemas.microsoft.com/office/drawing/2018/hyperlinkcolor" val="tx"/>
                    </a:ext>
                  </a:extLst>
                </a:hlinkClick>
              </a:rPr>
              <a:t>https://</a:t>
            </a:r>
            <a:r>
              <a:rPr lang="en-US" sz="3100" b="0" i="0" u="sng" strike="noStrike" err="1">
                <a:effectLst/>
                <a:latin typeface="-webkit-standard"/>
                <a:hlinkClick r:id="rId7">
                  <a:extLst>
                    <a:ext uri="{A12FA001-AC4F-418D-AE19-62706E023703}">
                      <ahyp:hlinkClr xmlns:ahyp="http://schemas.microsoft.com/office/drawing/2018/hyperlinkcolor" val="tx"/>
                    </a:ext>
                  </a:extLst>
                </a:hlinkClick>
              </a:rPr>
              <a:t>youtu.be</a:t>
            </a:r>
            <a:r>
              <a:rPr lang="en-US" sz="3100" b="0" i="0" u="sng" strike="noStrike">
                <a:effectLst/>
                <a:latin typeface="-webkit-standard"/>
                <a:hlinkClick r:id="rId7">
                  <a:extLst>
                    <a:ext uri="{A12FA001-AC4F-418D-AE19-62706E023703}">
                      <ahyp:hlinkClr xmlns:ahyp="http://schemas.microsoft.com/office/drawing/2018/hyperlinkcolor" val="tx"/>
                    </a:ext>
                  </a:extLst>
                </a:hlinkClick>
              </a:rPr>
              <a:t>/</a:t>
            </a:r>
            <a:r>
              <a:rPr lang="en-US" sz="3100" b="0" i="0" u="sng" strike="noStrike" err="1">
                <a:effectLst/>
                <a:latin typeface="-webkit-standard"/>
                <a:hlinkClick r:id="rId7">
                  <a:extLst>
                    <a:ext uri="{A12FA001-AC4F-418D-AE19-62706E023703}">
                      <ahyp:hlinkClr xmlns:ahyp="http://schemas.microsoft.com/office/drawing/2018/hyperlinkcolor" val="tx"/>
                    </a:ext>
                  </a:extLst>
                </a:hlinkClick>
              </a:rPr>
              <a:t>ODvLr_zkfwE</a:t>
            </a:r>
            <a:r>
              <a:rPr lang="en-US" sz="3100" b="0" i="0" u="none" strike="noStrike">
                <a:effectLst/>
                <a:latin typeface="-webkit-standard"/>
              </a:rPr>
              <a:t> .</a:t>
            </a:r>
          </a:p>
          <a:p>
            <a:r>
              <a:rPr lang="en-US" sz="3100" b="0" i="0" u="none" strike="noStrike">
                <a:effectLst/>
                <a:latin typeface="-webkit-standard"/>
              </a:rPr>
              <a:t>[15] D. MacIsaac. (2017, March 27).  Law of Reflection sample video project [Video file].  Retrieved from </a:t>
            </a:r>
            <a:r>
              <a:rPr lang="en-US" sz="3100" b="0" i="0" u="sng" strike="noStrike">
                <a:effectLst/>
                <a:latin typeface="-webkit-standard"/>
                <a:hlinkClick r:id="rId8">
                  <a:extLst>
                    <a:ext uri="{A12FA001-AC4F-418D-AE19-62706E023703}">
                      <ahyp:hlinkClr xmlns:ahyp="http://schemas.microsoft.com/office/drawing/2018/hyperlinkcolor" val="tx"/>
                    </a:ext>
                  </a:extLst>
                </a:hlinkClick>
              </a:rPr>
              <a:t>https://</a:t>
            </a:r>
            <a:r>
              <a:rPr lang="en-US" sz="3100" b="0" i="0" u="sng" strike="noStrike" err="1">
                <a:effectLst/>
                <a:latin typeface="-webkit-standard"/>
                <a:hlinkClick r:id="rId8">
                  <a:extLst>
                    <a:ext uri="{A12FA001-AC4F-418D-AE19-62706E023703}">
                      <ahyp:hlinkClr xmlns:ahyp="http://schemas.microsoft.com/office/drawing/2018/hyperlinkcolor" val="tx"/>
                    </a:ext>
                  </a:extLst>
                </a:hlinkClick>
              </a:rPr>
              <a:t>youtu.be</a:t>
            </a:r>
            <a:r>
              <a:rPr lang="en-US" sz="3100" b="0" i="0" u="sng" strike="noStrike">
                <a:effectLst/>
                <a:latin typeface="-webkit-standard"/>
                <a:hlinkClick r:id="rId8">
                  <a:extLst>
                    <a:ext uri="{A12FA001-AC4F-418D-AE19-62706E023703}">
                      <ahyp:hlinkClr xmlns:ahyp="http://schemas.microsoft.com/office/drawing/2018/hyperlinkcolor" val="tx"/>
                    </a:ext>
                  </a:extLst>
                </a:hlinkClick>
              </a:rPr>
              <a:t>/</a:t>
            </a:r>
            <a:r>
              <a:rPr lang="en-US" sz="3100" b="0" i="0" u="sng" strike="noStrike" err="1">
                <a:effectLst/>
                <a:latin typeface="-webkit-standard"/>
                <a:hlinkClick r:id="rId8">
                  <a:extLst>
                    <a:ext uri="{A12FA001-AC4F-418D-AE19-62706E023703}">
                      <ahyp:hlinkClr xmlns:ahyp="http://schemas.microsoft.com/office/drawing/2018/hyperlinkcolor" val="tx"/>
                    </a:ext>
                  </a:extLst>
                </a:hlinkClick>
              </a:rPr>
              <a:t>9ozpJUBV3R0</a:t>
            </a:r>
            <a:r>
              <a:rPr lang="en-US" sz="3100" b="0" i="0" u="none" strike="noStrike">
                <a:effectLst/>
                <a:latin typeface="-webkit-standard"/>
              </a:rPr>
              <a:t> .</a:t>
            </a:r>
          </a:p>
          <a:p>
            <a:r>
              <a:rPr lang="en-US" sz="3100" b="0" i="0" u="none" strike="noStrike">
                <a:effectLst/>
                <a:latin typeface="-webkit-standard"/>
              </a:rPr>
              <a:t>[16] D. MacIsaac. (2017, April 27).  Breaking the 4</a:t>
            </a:r>
            <a:r>
              <a:rPr lang="en-US" sz="3100" b="0" i="0" u="none" strike="noStrike" baseline="30000">
                <a:effectLst/>
                <a:latin typeface="-webkit-standard"/>
              </a:rPr>
              <a:t>th</a:t>
            </a:r>
            <a:r>
              <a:rPr lang="en-US" sz="3100" b="0" i="0" u="none" strike="noStrike">
                <a:effectLst/>
                <a:latin typeface="-webkit-standard"/>
              </a:rPr>
              <a:t> Wall: Making a Physics Video [Video file].  Retrieved from </a:t>
            </a:r>
            <a:r>
              <a:rPr lang="en-US" sz="3100" b="0" i="0" u="sng" strike="noStrike">
                <a:effectLst/>
                <a:latin typeface="-webkit-standard"/>
                <a:hlinkClick r:id="rId9">
                  <a:extLst>
                    <a:ext uri="{A12FA001-AC4F-418D-AE19-62706E023703}">
                      <ahyp:hlinkClr xmlns:ahyp="http://schemas.microsoft.com/office/drawing/2018/hyperlinkcolor" val="tx"/>
                    </a:ext>
                  </a:extLst>
                </a:hlinkClick>
              </a:rPr>
              <a:t>https://www.youtube.com/watch?v=</a:t>
            </a:r>
            <a:r>
              <a:rPr lang="en-US" sz="3100" b="0" i="0" u="sng" strike="noStrike" err="1">
                <a:effectLst/>
                <a:latin typeface="-webkit-standard"/>
                <a:hlinkClick r:id="rId9">
                  <a:extLst>
                    <a:ext uri="{A12FA001-AC4F-418D-AE19-62706E023703}">
                      <ahyp:hlinkClr xmlns:ahyp="http://schemas.microsoft.com/office/drawing/2018/hyperlinkcolor" val="tx"/>
                    </a:ext>
                  </a:extLst>
                </a:hlinkClick>
              </a:rPr>
              <a:t>iecXeKgdnuU</a:t>
            </a:r>
            <a:r>
              <a:rPr lang="en-US" sz="3100" b="0" i="0" u="none" strike="noStrike">
                <a:effectLst/>
                <a:latin typeface="-webkit-standard"/>
              </a:rPr>
              <a:t> .</a:t>
            </a:r>
          </a:p>
          <a:p>
            <a:pPr marL="0" indent="0">
              <a:buNone/>
            </a:pPr>
            <a:endParaRPr lang="en-US"/>
          </a:p>
        </p:txBody>
      </p:sp>
    </p:spTree>
    <p:extLst>
      <p:ext uri="{BB962C8B-B14F-4D97-AF65-F5344CB8AC3E}">
        <p14:creationId xmlns:p14="http://schemas.microsoft.com/office/powerpoint/2010/main" val="890767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6C403-BF19-BC45-B7AA-C5E8BD4FFCA4}"/>
              </a:ext>
            </a:extLst>
          </p:cNvPr>
          <p:cNvSpPr>
            <a:spLocks noGrp="1"/>
          </p:cNvSpPr>
          <p:nvPr>
            <p:ph type="title"/>
          </p:nvPr>
        </p:nvSpPr>
        <p:spPr/>
        <p:txBody>
          <a:bodyPr/>
          <a:lstStyle/>
          <a:p>
            <a:r>
              <a:rPr lang="en-US"/>
              <a:t>Contact Email</a:t>
            </a:r>
          </a:p>
        </p:txBody>
      </p:sp>
      <p:sp>
        <p:nvSpPr>
          <p:cNvPr id="3" name="Content Placeholder 2">
            <a:extLst>
              <a:ext uri="{FF2B5EF4-FFF2-40B4-BE49-F238E27FC236}">
                <a16:creationId xmlns:a16="http://schemas.microsoft.com/office/drawing/2014/main" id="{E2DF50CE-9222-F14C-857A-E3E9E19875BE}"/>
              </a:ext>
            </a:extLst>
          </p:cNvPr>
          <p:cNvSpPr>
            <a:spLocks noGrp="1"/>
          </p:cNvSpPr>
          <p:nvPr>
            <p:ph idx="1"/>
          </p:nvPr>
        </p:nvSpPr>
        <p:spPr/>
        <p:txBody>
          <a:bodyPr>
            <a:normAutofit lnSpcReduction="10000"/>
          </a:bodyPr>
          <a:lstStyle/>
          <a:p>
            <a:r>
              <a:rPr lang="en-US"/>
              <a:t>David Abbott – </a:t>
            </a:r>
            <a:r>
              <a:rPr lang="en-US" err="1"/>
              <a:t>abbottds</a:t>
            </a:r>
            <a:r>
              <a:rPr lang="en-US"/>
              <a:t>@buffalostate.edu</a:t>
            </a:r>
          </a:p>
          <a:p>
            <a:r>
              <a:rPr lang="en-US"/>
              <a:t>Dan MacIsaac – </a:t>
            </a:r>
            <a:r>
              <a:rPr lang="en-US" err="1"/>
              <a:t>macisadl</a:t>
            </a:r>
            <a:r>
              <a:rPr lang="en-US"/>
              <a:t>@buffalostate.edu</a:t>
            </a:r>
          </a:p>
          <a:p>
            <a:r>
              <a:rPr lang="en-US"/>
              <a:t>Bradley Gearhart - </a:t>
            </a:r>
            <a:r>
              <a:rPr lang="en-US" err="1"/>
              <a:t>bgearhart</a:t>
            </a:r>
            <a:r>
              <a:rPr lang="en-US"/>
              <a:t>@buffaloschools.org</a:t>
            </a:r>
          </a:p>
          <a:p>
            <a:r>
              <a:rPr lang="en-US"/>
              <a:t>Kathleen Falconer – </a:t>
            </a:r>
            <a:r>
              <a:rPr lang="en-US" err="1">
                <a:hlinkClick r:id="rId2"/>
              </a:rPr>
              <a:t>kathleenfalcone@mac.com</a:t>
            </a:r>
            <a:endParaRPr lang="en-US"/>
          </a:p>
          <a:p>
            <a:r>
              <a:rPr lang="en-US"/>
              <a:t>Andre Bresges – </a:t>
            </a:r>
            <a:r>
              <a:rPr lang="en-US" err="1"/>
              <a:t>andre.bresges@uni</a:t>
            </a:r>
            <a:r>
              <a:rPr lang="en-US"/>
              <a:t>-</a:t>
            </a:r>
            <a:r>
              <a:rPr lang="en-US" err="1"/>
              <a:t>koeln.de</a:t>
            </a:r>
            <a:endParaRPr lang="en-US"/>
          </a:p>
          <a:p>
            <a:r>
              <a:rPr lang="en-US"/>
              <a:t>Stefan Hoffmann – </a:t>
            </a:r>
            <a:r>
              <a:rPr lang="en-US" err="1"/>
              <a:t>stefan.hoffman@uni</a:t>
            </a:r>
            <a:r>
              <a:rPr lang="en-US"/>
              <a:t>-</a:t>
            </a:r>
            <a:r>
              <a:rPr lang="en-US" err="1"/>
              <a:t>koeln.de</a:t>
            </a:r>
            <a:endParaRPr lang="en-US"/>
          </a:p>
          <a:p>
            <a:r>
              <a:rPr lang="en-US"/>
              <a:t>Florian Genz – florian.genz@uni-</a:t>
            </a:r>
            <a:r>
              <a:rPr lang="en-US" err="1"/>
              <a:t>koeln.de</a:t>
            </a:r>
            <a:endParaRPr lang="en-US"/>
          </a:p>
          <a:p>
            <a:r>
              <a:rPr lang="en-US"/>
              <a:t>Jeremias Weber – </a:t>
            </a:r>
            <a:r>
              <a:rPr lang="en-US" err="1"/>
              <a:t>jeremias.weber@physik</a:t>
            </a:r>
            <a:r>
              <a:rPr lang="en-US"/>
              <a:t>.uni-frankfurt.de</a:t>
            </a:r>
          </a:p>
          <a:p>
            <a:endParaRPr lang="en-US"/>
          </a:p>
        </p:txBody>
      </p:sp>
    </p:spTree>
    <p:extLst>
      <p:ext uri="{BB962C8B-B14F-4D97-AF65-F5344CB8AC3E}">
        <p14:creationId xmlns:p14="http://schemas.microsoft.com/office/powerpoint/2010/main" val="1041341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AC593-9CA6-F145-9172-C6F7C8B32BF3}"/>
              </a:ext>
            </a:extLst>
          </p:cNvPr>
          <p:cNvSpPr>
            <a:spLocks noGrp="1"/>
          </p:cNvSpPr>
          <p:nvPr>
            <p:ph type="title"/>
          </p:nvPr>
        </p:nvSpPr>
        <p:spPr/>
        <p:txBody>
          <a:bodyPr/>
          <a:lstStyle/>
          <a:p>
            <a:r>
              <a:rPr lang="en-US"/>
              <a:t>Abstract</a:t>
            </a:r>
          </a:p>
        </p:txBody>
      </p:sp>
      <p:sp>
        <p:nvSpPr>
          <p:cNvPr id="3" name="Content Placeholder 2">
            <a:extLst>
              <a:ext uri="{FF2B5EF4-FFF2-40B4-BE49-F238E27FC236}">
                <a16:creationId xmlns:a16="http://schemas.microsoft.com/office/drawing/2014/main" id="{A8565D70-8260-A74A-9B4F-750A6F166E4E}"/>
              </a:ext>
            </a:extLst>
          </p:cNvPr>
          <p:cNvSpPr>
            <a:spLocks noGrp="1"/>
          </p:cNvSpPr>
          <p:nvPr>
            <p:ph idx="1"/>
          </p:nvPr>
        </p:nvSpPr>
        <p:spPr/>
        <p:txBody>
          <a:bodyPr>
            <a:noAutofit/>
          </a:bodyPr>
          <a:lstStyle/>
          <a:p>
            <a:pPr marL="0" indent="0">
              <a:buNone/>
            </a:pPr>
            <a:r>
              <a:rPr lang="en-CA" sz="3200" spc="-10">
                <a:effectLst/>
                <a:latin typeface="Times New Roman" panose="02020603050405020304" pitchFamily="18" charset="0"/>
                <a:ea typeface="Times New Roman" panose="02020603050405020304" pitchFamily="18" charset="0"/>
              </a:rPr>
              <a:t>We describe a curricular innovation for STEM teacher preparation -- the use of video projects in undergraduate and graduate physics courses for future physics teachers at </a:t>
            </a:r>
            <a:r>
              <a:rPr lang="en-CA" sz="3200" i="1" spc="-10">
                <a:effectLst/>
                <a:latin typeface="Times New Roman" panose="02020603050405020304" pitchFamily="18" charset="0"/>
                <a:ea typeface="Times New Roman" panose="02020603050405020304" pitchFamily="18" charset="0"/>
              </a:rPr>
              <a:t>SUNY Buffalo State.</a:t>
            </a:r>
            <a:r>
              <a:rPr lang="en-CA" sz="3200" spc="-10">
                <a:effectLst/>
                <a:latin typeface="Times New Roman" panose="02020603050405020304" pitchFamily="18" charset="0"/>
                <a:ea typeface="Times New Roman" panose="02020603050405020304" pitchFamily="18" charset="0"/>
              </a:rPr>
              <a:t>  US courses were adapted under the guidance of our colleagues’ similar work at </a:t>
            </a:r>
            <a:r>
              <a:rPr lang="en-CA" sz="3200" i="1" spc="-10" err="1">
                <a:effectLst/>
                <a:latin typeface="Times New Roman" panose="02020603050405020304" pitchFamily="18" charset="0"/>
                <a:ea typeface="Times New Roman" panose="02020603050405020304" pitchFamily="18" charset="0"/>
              </a:rPr>
              <a:t>Universität</a:t>
            </a:r>
            <a:r>
              <a:rPr lang="en-CA" sz="3200" i="1" spc="-10">
                <a:effectLst/>
                <a:latin typeface="Times New Roman" panose="02020603050405020304" pitchFamily="18" charset="0"/>
                <a:ea typeface="Times New Roman" panose="02020603050405020304" pitchFamily="18" charset="0"/>
              </a:rPr>
              <a:t> </a:t>
            </a:r>
            <a:r>
              <a:rPr lang="en-CA" sz="3200" i="1" spc="-10" err="1">
                <a:effectLst/>
                <a:latin typeface="Times New Roman" panose="02020603050405020304" pitchFamily="18" charset="0"/>
                <a:ea typeface="Times New Roman" panose="02020603050405020304" pitchFamily="18" charset="0"/>
              </a:rPr>
              <a:t>zu</a:t>
            </a:r>
            <a:r>
              <a:rPr lang="en-CA" sz="3200" i="1" spc="-10">
                <a:effectLst/>
                <a:latin typeface="Times New Roman" panose="02020603050405020304" pitchFamily="18" charset="0"/>
                <a:ea typeface="Times New Roman" panose="02020603050405020304" pitchFamily="18" charset="0"/>
              </a:rPr>
              <a:t> </a:t>
            </a:r>
            <a:r>
              <a:rPr lang="en-CA" sz="3200" i="1" spc="-10" err="1">
                <a:effectLst/>
                <a:latin typeface="Times New Roman" panose="02020603050405020304" pitchFamily="18" charset="0"/>
                <a:ea typeface="Times New Roman" panose="02020603050405020304" pitchFamily="18" charset="0"/>
              </a:rPr>
              <a:t>Köln</a:t>
            </a:r>
            <a:r>
              <a:rPr lang="en-CA" sz="3200" spc="-10">
                <a:effectLst/>
                <a:latin typeface="Times New Roman" panose="02020603050405020304" pitchFamily="18" charset="0"/>
                <a:ea typeface="Times New Roman" panose="02020603050405020304" pitchFamily="18" charset="0"/>
              </a:rPr>
              <a:t> [1].  Our students prepared end of course short “proof of concept” rough video vignettes of 5-10min addressing both physics content and physics pedagogical topics.  YouTube [2] example videos are provided, and insights are shared.</a:t>
            </a:r>
            <a:endParaRPr lang="en-US" sz="3200">
              <a:effectLst/>
              <a:latin typeface="Times New Roman" panose="02020603050405020304" pitchFamily="18" charset="0"/>
              <a:ea typeface="Times New Roman" panose="02020603050405020304" pitchFamily="18" charset="0"/>
            </a:endParaRPr>
          </a:p>
          <a:p>
            <a:pPr marL="0" indent="0">
              <a:buNone/>
            </a:pPr>
            <a:endParaRPr lang="en-US"/>
          </a:p>
        </p:txBody>
      </p:sp>
    </p:spTree>
    <p:extLst>
      <p:ext uri="{BB962C8B-B14F-4D97-AF65-F5344CB8AC3E}">
        <p14:creationId xmlns:p14="http://schemas.microsoft.com/office/powerpoint/2010/main" val="107072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BA883-0A83-9547-8208-1E0C1656B8F2}"/>
              </a:ext>
            </a:extLst>
          </p:cNvPr>
          <p:cNvSpPr>
            <a:spLocks noGrp="1"/>
          </p:cNvSpPr>
          <p:nvPr>
            <p:ph type="title"/>
          </p:nvPr>
        </p:nvSpPr>
        <p:spPr/>
        <p:txBody>
          <a:bodyPr/>
          <a:lstStyle/>
          <a:p>
            <a:r>
              <a:rPr lang="en-US"/>
              <a:t>Goals</a:t>
            </a:r>
          </a:p>
        </p:txBody>
      </p:sp>
      <p:sp>
        <p:nvSpPr>
          <p:cNvPr id="3" name="Content Placeholder 2">
            <a:extLst>
              <a:ext uri="{FF2B5EF4-FFF2-40B4-BE49-F238E27FC236}">
                <a16:creationId xmlns:a16="http://schemas.microsoft.com/office/drawing/2014/main" id="{48E23F44-89FD-634E-AF5B-0197995D9D8B}"/>
              </a:ext>
            </a:extLst>
          </p:cNvPr>
          <p:cNvSpPr>
            <a:spLocks noGrp="1"/>
          </p:cNvSpPr>
          <p:nvPr>
            <p:ph idx="1"/>
          </p:nvPr>
        </p:nvSpPr>
        <p:spPr/>
        <p:txBody>
          <a:bodyPr>
            <a:normAutofit fontScale="92500" lnSpcReduction="10000"/>
          </a:bodyPr>
          <a:lstStyle/>
          <a:p>
            <a:pPr marL="0" indent="0">
              <a:buNone/>
            </a:pPr>
            <a:r>
              <a:rPr lang="en-US" b="0" i="0" u="none" strike="noStrike">
                <a:effectLst/>
                <a:latin typeface="-webkit-standard"/>
              </a:rPr>
              <a:t>Our video making goals for teachers include: </a:t>
            </a:r>
          </a:p>
          <a:p>
            <a:pPr marL="514350" indent="-514350">
              <a:buFont typeface="+mj-lt"/>
              <a:buAutoNum type="arabicPeriod"/>
            </a:pPr>
            <a:r>
              <a:rPr lang="en-US">
                <a:latin typeface="-webkit-standard"/>
              </a:rPr>
              <a:t>D</a:t>
            </a:r>
            <a:r>
              <a:rPr lang="en-US" b="0" i="0" u="none" strike="noStrike">
                <a:effectLst/>
                <a:latin typeface="-webkit-standard"/>
              </a:rPr>
              <a:t>eveloping teaching technical skills using video and media as representation tools – e.g. animation, dialogue and video presentations</a:t>
            </a:r>
          </a:p>
          <a:p>
            <a:pPr marL="514350" indent="-514350">
              <a:buFont typeface="+mj-lt"/>
              <a:buAutoNum type="arabicPeriod"/>
            </a:pPr>
            <a:r>
              <a:rPr lang="en-US">
                <a:latin typeface="-webkit-standard"/>
              </a:rPr>
              <a:t>L</a:t>
            </a:r>
            <a:r>
              <a:rPr lang="en-US" b="0" i="0" u="none" strike="noStrike">
                <a:effectLst/>
                <a:latin typeface="-webkit-standard"/>
              </a:rPr>
              <a:t>earning physics content through reflectively planning and preparing visual representations of physics content to their classmates</a:t>
            </a:r>
          </a:p>
          <a:p>
            <a:pPr marL="514350" indent="-514350">
              <a:buFont typeface="+mj-lt"/>
              <a:buAutoNum type="arabicPeriod"/>
            </a:pPr>
            <a:r>
              <a:rPr lang="en-US">
                <a:latin typeface="-webkit-standard"/>
              </a:rPr>
              <a:t>P</a:t>
            </a:r>
            <a:r>
              <a:rPr lang="en-US" b="0" i="0" u="none" strike="noStrike">
                <a:effectLst/>
                <a:latin typeface="-webkit-standard"/>
              </a:rPr>
              <a:t>racticing physics instructional development using student learning outcomes literature and known learning difficulties to prepare videos for their own students</a:t>
            </a:r>
          </a:p>
          <a:p>
            <a:pPr marL="514350" indent="-514350">
              <a:buFont typeface="+mj-lt"/>
              <a:buAutoNum type="arabicPeriod"/>
            </a:pPr>
            <a:r>
              <a:rPr lang="en-US">
                <a:latin typeface="-webkit-standard"/>
              </a:rPr>
              <a:t>L</a:t>
            </a:r>
            <a:r>
              <a:rPr lang="en-US" b="0" i="0" u="none" strike="noStrike">
                <a:effectLst/>
                <a:latin typeface="-webkit-standard"/>
              </a:rPr>
              <a:t>earning the pedagogy of physics by developing presentations for their teaching colleagues on instructional techniques, touchstone learning activities, and research driven interventions.</a:t>
            </a:r>
            <a:endParaRPr lang="en-US"/>
          </a:p>
        </p:txBody>
      </p:sp>
    </p:spTree>
    <p:extLst>
      <p:ext uri="{BB962C8B-B14F-4D97-AF65-F5344CB8AC3E}">
        <p14:creationId xmlns:p14="http://schemas.microsoft.com/office/powerpoint/2010/main" val="3906315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F04A0-AB85-0C44-8C8B-0353E9C1AB9D}"/>
              </a:ext>
            </a:extLst>
          </p:cNvPr>
          <p:cNvSpPr>
            <a:spLocks noGrp="1"/>
          </p:cNvSpPr>
          <p:nvPr>
            <p:ph type="title"/>
          </p:nvPr>
        </p:nvSpPr>
        <p:spPr/>
        <p:txBody>
          <a:bodyPr/>
          <a:lstStyle/>
          <a:p>
            <a:r>
              <a:rPr lang="en-US"/>
              <a:t>Procedures</a:t>
            </a:r>
          </a:p>
        </p:txBody>
      </p:sp>
      <p:sp>
        <p:nvSpPr>
          <p:cNvPr id="3" name="Content Placeholder 2">
            <a:extLst>
              <a:ext uri="{FF2B5EF4-FFF2-40B4-BE49-F238E27FC236}">
                <a16:creationId xmlns:a16="http://schemas.microsoft.com/office/drawing/2014/main" id="{901E80D1-80E4-1047-9C58-515DD2C76059}"/>
              </a:ext>
            </a:extLst>
          </p:cNvPr>
          <p:cNvSpPr>
            <a:spLocks noGrp="1"/>
          </p:cNvSpPr>
          <p:nvPr>
            <p:ph idx="1"/>
          </p:nvPr>
        </p:nvSpPr>
        <p:spPr>
          <a:xfrm>
            <a:off x="838200" y="1363986"/>
            <a:ext cx="10515600" cy="5494014"/>
          </a:xfrm>
        </p:spPr>
        <p:txBody>
          <a:bodyPr>
            <a:noAutofit/>
          </a:bodyPr>
          <a:lstStyle/>
          <a:p>
            <a:pPr marL="0" indent="0">
              <a:buNone/>
            </a:pPr>
            <a:r>
              <a:rPr lang="en-US" sz="2200" spc="-15">
                <a:effectLst/>
                <a:latin typeface="Times New Roman" panose="02020603050405020304" pitchFamily="18" charset="0"/>
                <a:ea typeface="Times New Roman" panose="02020603050405020304" pitchFamily="18" charset="0"/>
              </a:rPr>
              <a:t>Student “rough cut” or “proof of concept” group video projects comprise 10% of their course overall grade.  </a:t>
            </a:r>
          </a:p>
          <a:p>
            <a:pPr marL="457200" indent="-457200">
              <a:buFont typeface="+mj-lt"/>
              <a:buAutoNum type="arabicPeriod"/>
            </a:pPr>
            <a:r>
              <a:rPr lang="en-US" sz="2200" spc="-15">
                <a:effectLst/>
                <a:latin typeface="Times New Roman" panose="02020603050405020304" pitchFamily="18" charset="0"/>
                <a:ea typeface="Times New Roman" panose="02020603050405020304" pitchFamily="18" charset="0"/>
              </a:rPr>
              <a:t>A short email proposal (10% of project credit) is required about mid-semester, identifying a topic (often selected from a teacher-provided list), listing group members and roles, addressing safety, identifying and requesting materials and other required resources, and stating a working title.</a:t>
            </a:r>
          </a:p>
          <a:p>
            <a:pPr marL="457200" indent="-457200">
              <a:buFont typeface="+mj-lt"/>
              <a:buAutoNum type="arabicPeriod"/>
            </a:pPr>
            <a:r>
              <a:rPr lang="en-US" sz="2200" spc="-15">
                <a:effectLst/>
                <a:latin typeface="Times New Roman" panose="02020603050405020304" pitchFamily="18" charset="0"/>
                <a:ea typeface="Times New Roman" panose="02020603050405020304" pitchFamily="18" charset="0"/>
              </a:rPr>
              <a:t>About 75% through the course, a storyboard and annotated bibliography are due for another 10% of project credit.  </a:t>
            </a:r>
          </a:p>
          <a:p>
            <a:pPr marL="457200" indent="-457200">
              <a:buFont typeface="+mj-lt"/>
              <a:buAutoNum type="arabicPeriod"/>
            </a:pPr>
            <a:r>
              <a:rPr lang="en-US" sz="2200" spc="-15">
                <a:effectLst/>
                <a:latin typeface="Times New Roman" panose="02020603050405020304" pitchFamily="18" charset="0"/>
                <a:ea typeface="Times New Roman" panose="02020603050405020304" pitchFamily="18" charset="0"/>
              </a:rPr>
              <a:t>The video (which must contain mathematics, other multiple representations, and references in the final credits) is presented (40% of credit) in the last weeks of class, and classmates and instructors provide brief feedback.  </a:t>
            </a:r>
          </a:p>
          <a:p>
            <a:pPr marL="457200" indent="-457200">
              <a:buFont typeface="+mj-lt"/>
              <a:buAutoNum type="arabicPeriod"/>
            </a:pPr>
            <a:r>
              <a:rPr lang="en-US" sz="2200" spc="-15">
                <a:effectLst/>
                <a:latin typeface="Times New Roman" panose="02020603050405020304" pitchFamily="18" charset="0"/>
                <a:ea typeface="Times New Roman" panose="02020603050405020304" pitchFamily="18" charset="0"/>
              </a:rPr>
              <a:t>The short final reflective report (40%) is due at the final exam – the report includes an abstract and references, final transcript and storyboard, and discussion of strengths, weaknesses and suggestions for reshooting a second edition. A vanishing few of these videos are placed on YouTube with permission of all students.</a:t>
            </a:r>
            <a:endParaRPr lang="en-US" sz="2200">
              <a:effectLst/>
              <a:latin typeface="Times New Roman" panose="02020603050405020304" pitchFamily="18" charset="0"/>
              <a:ea typeface="Times New Roman" panose="02020603050405020304" pitchFamily="18" charset="0"/>
            </a:endParaRPr>
          </a:p>
          <a:p>
            <a:pPr marL="0" indent="0">
              <a:buNone/>
            </a:pPr>
            <a:endParaRPr lang="en-US" sz="2400"/>
          </a:p>
        </p:txBody>
      </p:sp>
    </p:spTree>
    <p:extLst>
      <p:ext uri="{BB962C8B-B14F-4D97-AF65-F5344CB8AC3E}">
        <p14:creationId xmlns:p14="http://schemas.microsoft.com/office/powerpoint/2010/main" val="1932473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ED642-6F26-C44F-904B-63C4828F81EF}"/>
              </a:ext>
            </a:extLst>
          </p:cNvPr>
          <p:cNvSpPr>
            <a:spLocks noGrp="1"/>
          </p:cNvSpPr>
          <p:nvPr>
            <p:ph type="title"/>
          </p:nvPr>
        </p:nvSpPr>
        <p:spPr/>
        <p:txBody>
          <a:bodyPr/>
          <a:lstStyle/>
          <a:p>
            <a:r>
              <a:rPr lang="en-US"/>
              <a:t>Electric Water</a:t>
            </a:r>
          </a:p>
        </p:txBody>
      </p:sp>
      <p:pic>
        <p:nvPicPr>
          <p:cNvPr id="7" name="Online Media 6" title="Electric Water Final">
            <a:hlinkClick r:id="" action="ppaction://media"/>
            <a:extLst>
              <a:ext uri="{FF2B5EF4-FFF2-40B4-BE49-F238E27FC236}">
                <a16:creationId xmlns:a16="http://schemas.microsoft.com/office/drawing/2014/main" id="{B5EC6737-8BDF-4877-88DA-DEEC11302B90}"/>
              </a:ext>
            </a:extLst>
          </p:cNvPr>
          <p:cNvPicPr>
            <a:picLocks noRot="1" noChangeAspect="1"/>
          </p:cNvPicPr>
          <p:nvPr>
            <a:videoFile r:link="rId1"/>
          </p:nvPr>
        </p:nvPicPr>
        <p:blipFill>
          <a:blip r:embed="rId3"/>
          <a:stretch>
            <a:fillRect/>
          </a:stretch>
        </p:blipFill>
        <p:spPr>
          <a:xfrm>
            <a:off x="1793138" y="2017280"/>
            <a:ext cx="8605724" cy="4840720"/>
          </a:xfrm>
          <a:prstGeom prst="rect">
            <a:avLst/>
          </a:prstGeom>
        </p:spPr>
      </p:pic>
    </p:spTree>
    <p:extLst>
      <p:ext uri="{BB962C8B-B14F-4D97-AF65-F5344CB8AC3E}">
        <p14:creationId xmlns:p14="http://schemas.microsoft.com/office/powerpoint/2010/main" val="1158720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ED642-6F26-C44F-904B-63C4828F81EF}"/>
              </a:ext>
            </a:extLst>
          </p:cNvPr>
          <p:cNvSpPr>
            <a:spLocks noGrp="1"/>
          </p:cNvSpPr>
          <p:nvPr>
            <p:ph type="title"/>
          </p:nvPr>
        </p:nvSpPr>
        <p:spPr/>
        <p:txBody>
          <a:bodyPr/>
          <a:lstStyle/>
          <a:p>
            <a:r>
              <a:rPr lang="en-US"/>
              <a:t>PN Junctions, PV Cells and LED Function </a:t>
            </a:r>
          </a:p>
        </p:txBody>
      </p:sp>
      <p:pic>
        <p:nvPicPr>
          <p:cNvPr id="3" name="Online Media 2" title="PHY522 Flashlight Overview: PN Junctions, PVcells and LED function">
            <a:hlinkClick r:id="" action="ppaction://media"/>
            <a:extLst>
              <a:ext uri="{FF2B5EF4-FFF2-40B4-BE49-F238E27FC236}">
                <a16:creationId xmlns:a16="http://schemas.microsoft.com/office/drawing/2014/main" id="{E0D39426-6537-453F-869C-308C2B8F631D}"/>
              </a:ext>
            </a:extLst>
          </p:cNvPr>
          <p:cNvPicPr>
            <a:picLocks noRot="1" noChangeAspect="1"/>
          </p:cNvPicPr>
          <p:nvPr>
            <a:videoFile r:link="rId1"/>
          </p:nvPr>
        </p:nvPicPr>
        <p:blipFill>
          <a:blip r:embed="rId3"/>
          <a:stretch>
            <a:fillRect/>
          </a:stretch>
        </p:blipFill>
        <p:spPr>
          <a:xfrm>
            <a:off x="1808659" y="1967695"/>
            <a:ext cx="8574681" cy="4823258"/>
          </a:xfrm>
          <a:prstGeom prst="rect">
            <a:avLst/>
          </a:prstGeom>
        </p:spPr>
      </p:pic>
    </p:spTree>
    <p:extLst>
      <p:ext uri="{BB962C8B-B14F-4D97-AF65-F5344CB8AC3E}">
        <p14:creationId xmlns:p14="http://schemas.microsoft.com/office/powerpoint/2010/main" val="2084441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ED642-6F26-C44F-904B-63C4828F81EF}"/>
              </a:ext>
            </a:extLst>
          </p:cNvPr>
          <p:cNvSpPr>
            <a:spLocks noGrp="1"/>
          </p:cNvSpPr>
          <p:nvPr>
            <p:ph type="title"/>
          </p:nvPr>
        </p:nvSpPr>
        <p:spPr/>
        <p:txBody>
          <a:bodyPr/>
          <a:lstStyle/>
          <a:p>
            <a:r>
              <a:rPr lang="en-US"/>
              <a:t>Half-Life Experiments</a:t>
            </a:r>
          </a:p>
        </p:txBody>
      </p:sp>
      <p:pic>
        <p:nvPicPr>
          <p:cNvPr id="3" name="Online Media 2" title="Half Life Beta Version">
            <a:hlinkClick r:id="" action="ppaction://media"/>
            <a:extLst>
              <a:ext uri="{FF2B5EF4-FFF2-40B4-BE49-F238E27FC236}">
                <a16:creationId xmlns:a16="http://schemas.microsoft.com/office/drawing/2014/main" id="{D752F068-7546-43A5-9DA2-0581EBCFABA1}"/>
              </a:ext>
            </a:extLst>
          </p:cNvPr>
          <p:cNvPicPr>
            <a:picLocks noRot="1" noChangeAspect="1"/>
          </p:cNvPicPr>
          <p:nvPr>
            <a:videoFile r:link="rId1"/>
          </p:nvPr>
        </p:nvPicPr>
        <p:blipFill>
          <a:blip r:embed="rId3"/>
          <a:stretch>
            <a:fillRect/>
          </a:stretch>
        </p:blipFill>
        <p:spPr>
          <a:xfrm>
            <a:off x="1858347" y="2003750"/>
            <a:ext cx="8475306" cy="4767360"/>
          </a:xfrm>
          <a:prstGeom prst="rect">
            <a:avLst/>
          </a:prstGeom>
        </p:spPr>
      </p:pic>
    </p:spTree>
    <p:extLst>
      <p:ext uri="{BB962C8B-B14F-4D97-AF65-F5344CB8AC3E}">
        <p14:creationId xmlns:p14="http://schemas.microsoft.com/office/powerpoint/2010/main" val="77322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ED642-6F26-C44F-904B-63C4828F81EF}"/>
              </a:ext>
            </a:extLst>
          </p:cNvPr>
          <p:cNvSpPr>
            <a:spLocks noGrp="1"/>
          </p:cNvSpPr>
          <p:nvPr>
            <p:ph type="title"/>
          </p:nvPr>
        </p:nvSpPr>
        <p:spPr/>
        <p:txBody>
          <a:bodyPr/>
          <a:lstStyle/>
          <a:p>
            <a:r>
              <a:rPr lang="en-US"/>
              <a:t>Linearization and Kinematics Equations</a:t>
            </a:r>
          </a:p>
        </p:txBody>
      </p:sp>
      <p:pic>
        <p:nvPicPr>
          <p:cNvPr id="3" name="Online Media 2" title="Linearization and the Kinematic Equations v2">
            <a:hlinkClick r:id="" action="ppaction://media"/>
            <a:extLst>
              <a:ext uri="{FF2B5EF4-FFF2-40B4-BE49-F238E27FC236}">
                <a16:creationId xmlns:a16="http://schemas.microsoft.com/office/drawing/2014/main" id="{DF1080D4-32B6-46A7-9423-5F3505A9DFAE}"/>
              </a:ext>
            </a:extLst>
          </p:cNvPr>
          <p:cNvPicPr>
            <a:picLocks noRot="1" noChangeAspect="1"/>
          </p:cNvPicPr>
          <p:nvPr>
            <a:videoFile r:link="rId1"/>
          </p:nvPr>
        </p:nvPicPr>
        <p:blipFill>
          <a:blip r:embed="rId3"/>
          <a:stretch>
            <a:fillRect/>
          </a:stretch>
        </p:blipFill>
        <p:spPr>
          <a:xfrm>
            <a:off x="1797698" y="2022410"/>
            <a:ext cx="8596604" cy="4835590"/>
          </a:xfrm>
          <a:prstGeom prst="rect">
            <a:avLst/>
          </a:prstGeom>
        </p:spPr>
      </p:pic>
    </p:spTree>
    <p:extLst>
      <p:ext uri="{BB962C8B-B14F-4D97-AF65-F5344CB8AC3E}">
        <p14:creationId xmlns:p14="http://schemas.microsoft.com/office/powerpoint/2010/main" val="2548406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ED642-6F26-C44F-904B-63C4828F81EF}"/>
              </a:ext>
            </a:extLst>
          </p:cNvPr>
          <p:cNvSpPr>
            <a:spLocks noGrp="1"/>
          </p:cNvSpPr>
          <p:nvPr>
            <p:ph type="title"/>
          </p:nvPr>
        </p:nvSpPr>
        <p:spPr/>
        <p:txBody>
          <a:bodyPr/>
          <a:lstStyle/>
          <a:p>
            <a:r>
              <a:rPr lang="en-US"/>
              <a:t>Law of Reflection</a:t>
            </a:r>
          </a:p>
        </p:txBody>
      </p:sp>
      <p:pic>
        <p:nvPicPr>
          <p:cNvPr id="3" name="Online Media 2" title="The Law of Reflection sample video project">
            <a:hlinkClick r:id="" action="ppaction://media"/>
            <a:extLst>
              <a:ext uri="{FF2B5EF4-FFF2-40B4-BE49-F238E27FC236}">
                <a16:creationId xmlns:a16="http://schemas.microsoft.com/office/drawing/2014/main" id="{44F68BA3-0C4C-4D4D-BA47-6B9080997634}"/>
              </a:ext>
            </a:extLst>
          </p:cNvPr>
          <p:cNvPicPr>
            <a:picLocks noRot="1" noChangeAspect="1"/>
          </p:cNvPicPr>
          <p:nvPr>
            <a:videoFile r:link="rId1"/>
          </p:nvPr>
        </p:nvPicPr>
        <p:blipFill>
          <a:blip r:embed="rId3"/>
          <a:stretch>
            <a:fillRect/>
          </a:stretch>
        </p:blipFill>
        <p:spPr>
          <a:xfrm>
            <a:off x="1834336" y="1998314"/>
            <a:ext cx="8523328" cy="4794372"/>
          </a:xfrm>
          <a:prstGeom prst="rect">
            <a:avLst/>
          </a:prstGeom>
        </p:spPr>
      </p:pic>
    </p:spTree>
    <p:extLst>
      <p:ext uri="{BB962C8B-B14F-4D97-AF65-F5344CB8AC3E}">
        <p14:creationId xmlns:p14="http://schemas.microsoft.com/office/powerpoint/2010/main" val="2253027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15</Slides>
  <Notes>0</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Berlin</vt:lpstr>
      <vt:lpstr>Fostering Physics Content and Pedagogy Learning by Future Physics Teachers via Student Authored YouTube Video Projects</vt:lpstr>
      <vt:lpstr>Abstract</vt:lpstr>
      <vt:lpstr>Goals</vt:lpstr>
      <vt:lpstr>Procedures</vt:lpstr>
      <vt:lpstr>Electric Water</vt:lpstr>
      <vt:lpstr>PN Junctions, PV Cells and LED Function </vt:lpstr>
      <vt:lpstr>Half-Life Experiments</vt:lpstr>
      <vt:lpstr>Linearization and Kinematics Equations</vt:lpstr>
      <vt:lpstr>Law of Reflection</vt:lpstr>
      <vt:lpstr>Breaking the 4th Wall</vt:lpstr>
      <vt:lpstr>PowerPoint Presentation</vt:lpstr>
      <vt:lpstr>PowerPoint Presentation</vt:lpstr>
      <vt:lpstr>Conclusions and Lessons Learned</vt:lpstr>
      <vt:lpstr>References</vt:lpstr>
      <vt:lpstr>Contact Email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Fostering Physics Content and Pedagogy Learning by Future Physics Teachers via Student Authored YouTube Video Projects</dc:title>
  <dc:creator>Gearhart, Bradley</dc:creator>
  <cp:revision>2</cp:revision>
  <dcterms:created xsi:type="dcterms:W3CDTF">2020-11-16T14:57:17Z</dcterms:created>
  <dcterms:modified xsi:type="dcterms:W3CDTF">2020-11-16T15:40:30Z</dcterms:modified>
</cp:coreProperties>
</file>