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1"/>
  </p:notesMasterIdLst>
  <p:sldIdLst>
    <p:sldId id="281" r:id="rId2"/>
    <p:sldId id="261" r:id="rId3"/>
    <p:sldId id="282" r:id="rId4"/>
    <p:sldId id="286" r:id="rId5"/>
    <p:sldId id="300" r:id="rId6"/>
    <p:sldId id="288" r:id="rId7"/>
    <p:sldId id="295" r:id="rId8"/>
    <p:sldId id="292" r:id="rId9"/>
    <p:sldId id="301" r:id="rId10"/>
    <p:sldId id="302" r:id="rId11"/>
    <p:sldId id="296" r:id="rId12"/>
    <p:sldId id="291" r:id="rId13"/>
    <p:sldId id="303" r:id="rId14"/>
    <p:sldId id="304" r:id="rId15"/>
    <p:sldId id="284" r:id="rId16"/>
    <p:sldId id="305" r:id="rId17"/>
    <p:sldId id="306" r:id="rId18"/>
    <p:sldId id="299" r:id="rId19"/>
    <p:sldId id="285" r:id="rId20"/>
  </p:sldIdLst>
  <p:sldSz cx="9144000" cy="6858000" type="screen4x3"/>
  <p:notesSz cx="6858000" cy="9144000"/>
  <p:custDataLst>
    <p:tags r:id="rId22"/>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D1FA"/>
    <a:srgbClr val="00A4F6"/>
    <a:srgbClr val="00B0DA"/>
    <a:srgbClr val="04CEF6"/>
    <a:srgbClr val="0DD1FF"/>
    <a:srgbClr val="00A7FA"/>
    <a:srgbClr val="19D5FB"/>
    <a:srgbClr val="04BA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p:cViewPr varScale="1">
        <p:scale>
          <a:sx n="117" d="100"/>
          <a:sy n="117" d="100"/>
        </p:scale>
        <p:origin x="1480"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F9D2D97D-E19D-2745-9EF7-491C8917F1D9}" type="slidenum">
              <a:rPr lang="en-US"/>
              <a:pPr>
                <a:defRPr/>
              </a:pPr>
              <a:t>‹#›</a:t>
            </a:fld>
            <a:endParaRPr lang="en-US"/>
          </a:p>
        </p:txBody>
      </p:sp>
    </p:spTree>
    <p:extLst>
      <p:ext uri="{BB962C8B-B14F-4D97-AF65-F5344CB8AC3E}">
        <p14:creationId xmlns:p14="http://schemas.microsoft.com/office/powerpoint/2010/main" val="14281661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B4A83B6-EFBB-0B4A-B57A-E4C5401A06EE}" type="slidenum">
              <a:rPr lang="en-US" sz="1200"/>
              <a:pPr eaLnBrk="1" hangingPunct="1"/>
              <a:t>1</a:t>
            </a:fld>
            <a:endParaRPr lang="en-US" sz="120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F9D2D97D-E19D-2745-9EF7-491C8917F1D9}" type="slidenum">
              <a:rPr lang="en-US" smtClean="0"/>
              <a:pPr>
                <a:defRPr/>
              </a:pPr>
              <a:t>3</a:t>
            </a:fld>
            <a:endParaRPr lang="en-US"/>
          </a:p>
        </p:txBody>
      </p:sp>
    </p:spTree>
    <p:extLst>
      <p:ext uri="{BB962C8B-B14F-4D97-AF65-F5344CB8AC3E}">
        <p14:creationId xmlns:p14="http://schemas.microsoft.com/office/powerpoint/2010/main" val="2558278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37848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81774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163513"/>
            <a:ext cx="2114550" cy="65420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63513"/>
            <a:ext cx="6191250" cy="65420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30604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71378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70478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00163"/>
            <a:ext cx="4038600" cy="540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00163"/>
            <a:ext cx="4038600" cy="540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66717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6306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74419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70603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66810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26947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descr="master.jpg"/>
          <p:cNvPicPr>
            <a:picLocks/>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19075" y="384175"/>
            <a:ext cx="876935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body" idx="1"/>
          </p:nvPr>
        </p:nvSpPr>
        <p:spPr bwMode="auto">
          <a:xfrm>
            <a:off x="457200" y="1300163"/>
            <a:ext cx="8229600" cy="540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a:defRPr/>
            </a:pPr>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en-US"/>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mn-ea"/>
                <a:cs typeface="+mn-cs"/>
              </a:defRPr>
            </a:lvl1pPr>
          </a:lstStyle>
          <a:p>
            <a:pPr>
              <a:defRPr/>
            </a:pPr>
            <a:endParaRPr lang="en-US"/>
          </a:p>
        </p:txBody>
      </p:sp>
      <p:sp>
        <p:nvSpPr>
          <p:cNvPr id="13324" name="Text Box 12"/>
          <p:cNvSpPr txBox="1">
            <a:spLocks noChangeArrowheads="1"/>
          </p:cNvSpPr>
          <p:nvPr userDrawn="1"/>
        </p:nvSpPr>
        <p:spPr bwMode="auto">
          <a:xfrm>
            <a:off x="8543925" y="6172200"/>
            <a:ext cx="600075" cy="366713"/>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fld id="{E6E16CA2-3371-9846-86EB-6A652ED8BD5B}" type="slidenum">
              <a:rPr lang="en-US" smtClean="0">
                <a:cs typeface="+mn-cs"/>
              </a:rPr>
              <a:pPr eaLnBrk="1" hangingPunct="1">
                <a:spcBef>
                  <a:spcPct val="50000"/>
                </a:spcBef>
                <a:defRPr/>
              </a:pPr>
              <a:t>‹#›</a:t>
            </a:fld>
            <a:endParaRPr lang="en-US">
              <a:cs typeface="+mn-cs"/>
            </a:endParaRPr>
          </a:p>
        </p:txBody>
      </p:sp>
      <p:sp>
        <p:nvSpPr>
          <p:cNvPr id="1032" name="Rectangle 16"/>
          <p:cNvSpPr>
            <a:spLocks noGrp="1" noChangeArrowheads="1"/>
          </p:cNvSpPr>
          <p:nvPr>
            <p:ph type="title"/>
          </p:nvPr>
        </p:nvSpPr>
        <p:spPr bwMode="auto">
          <a:xfrm>
            <a:off x="228600" y="163513"/>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0" fontAlgn="base" hangingPunct="0">
        <a:spcBef>
          <a:spcPct val="0"/>
        </a:spcBef>
        <a:spcAft>
          <a:spcPct val="0"/>
        </a:spcAft>
        <a:defRPr sz="4000">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4000">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4000">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4000">
          <a:solidFill>
            <a:schemeClr val="bg1"/>
          </a:solidFill>
          <a:latin typeface="Arial" charset="0"/>
          <a:ea typeface="ＭＳ Ｐゴシック" charset="0"/>
          <a:cs typeface="ＭＳ Ｐゴシック" charset="0"/>
        </a:defRPr>
      </a:lvl5pPr>
      <a:lvl6pPr marL="457200" algn="l" rtl="0" fontAlgn="base">
        <a:spcBef>
          <a:spcPct val="0"/>
        </a:spcBef>
        <a:spcAft>
          <a:spcPct val="0"/>
        </a:spcAft>
        <a:defRPr sz="4000">
          <a:solidFill>
            <a:schemeClr val="tx1"/>
          </a:solidFill>
          <a:latin typeface="Arial" charset="0"/>
        </a:defRPr>
      </a:lvl6pPr>
      <a:lvl7pPr marL="914400" algn="l" rtl="0" fontAlgn="base">
        <a:spcBef>
          <a:spcPct val="0"/>
        </a:spcBef>
        <a:spcAft>
          <a:spcPct val="0"/>
        </a:spcAft>
        <a:defRPr sz="4000">
          <a:solidFill>
            <a:schemeClr val="tx1"/>
          </a:solidFill>
          <a:latin typeface="Arial" charset="0"/>
        </a:defRPr>
      </a:lvl7pPr>
      <a:lvl8pPr marL="1371600" algn="l" rtl="0" fontAlgn="base">
        <a:spcBef>
          <a:spcPct val="0"/>
        </a:spcBef>
        <a:spcAft>
          <a:spcPct val="0"/>
        </a:spcAft>
        <a:defRPr sz="4000">
          <a:solidFill>
            <a:schemeClr val="tx1"/>
          </a:solidFill>
          <a:latin typeface="Arial" charset="0"/>
        </a:defRPr>
      </a:lvl8pPr>
      <a:lvl9pPr marL="1828800" algn="l" rtl="0" fontAlgn="base">
        <a:spcBef>
          <a:spcPct val="0"/>
        </a:spcBef>
        <a:spcAft>
          <a:spcPct val="0"/>
        </a:spcAft>
        <a:defRPr sz="4000">
          <a:solidFill>
            <a:schemeClr val="tx1"/>
          </a:solidFill>
          <a:latin typeface="Arial" charset="0"/>
        </a:defRPr>
      </a:lvl9pPr>
    </p:titleStyle>
    <p:bodyStyle>
      <a:lvl1pPr marL="342900" indent="-342900" algn="l" rtl="0" eaLnBrk="0" fontAlgn="base" hangingPunct="0">
        <a:spcBef>
          <a:spcPct val="20000"/>
        </a:spcBef>
        <a:spcAft>
          <a:spcPct val="0"/>
        </a:spcAft>
        <a:buFont typeface="Wingdings" charset="0"/>
        <a:buChar char="§"/>
        <a:defRPr sz="24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7" name="Picture 4" descr="section-nam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95400"/>
            <a:ext cx="8926513"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8" name="TextBox 3"/>
          <p:cNvSpPr txBox="1">
            <a:spLocks noChangeArrowheads="1"/>
          </p:cNvSpPr>
          <p:nvPr/>
        </p:nvSpPr>
        <p:spPr bwMode="auto">
          <a:xfrm>
            <a:off x="0" y="1434665"/>
            <a:ext cx="9296400"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b="1" dirty="0">
                <a:solidFill>
                  <a:srgbClr val="23408F"/>
                </a:solidFill>
              </a:rPr>
              <a:t>   An Introduction to </a:t>
            </a:r>
          </a:p>
          <a:p>
            <a:pPr algn="ctr" eaLnBrk="1" hangingPunct="1"/>
            <a:r>
              <a:rPr lang="en-US" sz="4800" b="1" dirty="0">
                <a:solidFill>
                  <a:srgbClr val="23408F"/>
                </a:solidFill>
              </a:rPr>
              <a:t>Research On Physics Teaching For Teachers</a:t>
            </a:r>
          </a:p>
        </p:txBody>
      </p:sp>
      <p:pic>
        <p:nvPicPr>
          <p:cNvPr id="1434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4343400" cy="1198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41" name="TextBox 2"/>
          <p:cNvSpPr txBox="1">
            <a:spLocks noChangeArrowheads="1"/>
          </p:cNvSpPr>
          <p:nvPr/>
        </p:nvSpPr>
        <p:spPr bwMode="auto">
          <a:xfrm>
            <a:off x="600740" y="4782535"/>
            <a:ext cx="7628859"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1800" dirty="0"/>
              <a:t>Dan </a:t>
            </a:r>
            <a:r>
              <a:rPr lang="de-DE" sz="1800" dirty="0" err="1"/>
              <a:t>MacIsaac</a:t>
            </a:r>
            <a:r>
              <a:rPr lang="de-DE" sz="1800" dirty="0"/>
              <a:t>, </a:t>
            </a:r>
            <a:r>
              <a:rPr lang="de-DE" sz="1800" dirty="0" err="1"/>
              <a:t>Associate</a:t>
            </a:r>
            <a:r>
              <a:rPr lang="de-DE" sz="1800" dirty="0"/>
              <a:t> Professor </a:t>
            </a:r>
            <a:r>
              <a:rPr lang="de-DE" sz="1800" dirty="0" err="1"/>
              <a:t>of</a:t>
            </a:r>
            <a:r>
              <a:rPr lang="de-DE" sz="1800" dirty="0"/>
              <a:t> </a:t>
            </a:r>
            <a:r>
              <a:rPr lang="de-DE" sz="1800" dirty="0" err="1"/>
              <a:t>Physics</a:t>
            </a:r>
            <a:r>
              <a:rPr lang="de-DE" sz="1800" dirty="0"/>
              <a:t> &amp; AAPT Fellow </a:t>
            </a:r>
            <a:br>
              <a:rPr lang="de-DE" sz="1800" dirty="0"/>
            </a:br>
            <a:r>
              <a:rPr lang="de-DE" sz="1800" dirty="0"/>
              <a:t>State </a:t>
            </a:r>
            <a:r>
              <a:rPr lang="de-DE" sz="1800" dirty="0" err="1"/>
              <a:t>Univ</a:t>
            </a:r>
            <a:r>
              <a:rPr lang="de-DE" sz="1800" dirty="0"/>
              <a:t> </a:t>
            </a:r>
            <a:r>
              <a:rPr lang="de-DE" sz="1800" dirty="0" err="1"/>
              <a:t>of</a:t>
            </a:r>
            <a:r>
              <a:rPr lang="de-DE" sz="1800" dirty="0"/>
              <a:t> NY-Buffalo State College Buffalo NY 14222 USA </a:t>
            </a:r>
            <a:br>
              <a:rPr lang="de-DE" sz="1800" dirty="0"/>
            </a:br>
            <a:r>
              <a:rPr lang="de-DE" sz="1800" dirty="0"/>
              <a:t>&lt;</a:t>
            </a:r>
            <a:r>
              <a:rPr lang="de-DE" sz="1800" dirty="0" err="1"/>
              <a:t>danmacisaac@gmail.com</a:t>
            </a:r>
            <a:r>
              <a:rPr lang="de-DE" sz="1800" dirty="0"/>
              <a:t>&gt;  &lt;http://</a:t>
            </a:r>
            <a:r>
              <a:rPr lang="de-DE" sz="1800" dirty="0" err="1"/>
              <a:t>PhysicsEd.BuffaloState.edu</a:t>
            </a:r>
            <a:r>
              <a:rPr lang="de-DE" sz="1800" dirty="0"/>
              <a:t>&gt;</a:t>
            </a:r>
          </a:p>
          <a:p>
            <a:pPr eaLnBrk="1" hangingPunct="1"/>
            <a:endParaRPr lang="de-DE" sz="1800" dirty="0"/>
          </a:p>
          <a:p>
            <a:pPr eaLnBrk="1" hangingPunct="1"/>
            <a:r>
              <a:rPr lang="de-DE" sz="1800" dirty="0" err="1"/>
              <a:t>Fifth</a:t>
            </a:r>
            <a:r>
              <a:rPr lang="de-DE" sz="1800" dirty="0"/>
              <a:t> International Fellow, </a:t>
            </a:r>
            <a:r>
              <a:rPr lang="de-DE" sz="1800" dirty="0" err="1"/>
              <a:t>Faculty</a:t>
            </a:r>
            <a:r>
              <a:rPr lang="de-DE" sz="1800" dirty="0"/>
              <a:t> </a:t>
            </a:r>
            <a:r>
              <a:rPr lang="de-DE" sz="1800" dirty="0" err="1"/>
              <a:t>of</a:t>
            </a:r>
            <a:r>
              <a:rPr lang="de-DE" sz="1800" dirty="0"/>
              <a:t> Natural </a:t>
            </a:r>
            <a:r>
              <a:rPr lang="de-DE" sz="1800" dirty="0" err="1"/>
              <a:t>and</a:t>
            </a:r>
            <a:r>
              <a:rPr lang="de-DE" sz="1800" dirty="0"/>
              <a:t> </a:t>
            </a:r>
            <a:r>
              <a:rPr lang="de-DE" sz="1800" dirty="0" err="1"/>
              <a:t>Social</a:t>
            </a:r>
            <a:r>
              <a:rPr lang="de-DE" sz="1800" dirty="0"/>
              <a:t> </a:t>
            </a:r>
            <a:r>
              <a:rPr lang="de-DE" sz="1800" dirty="0" err="1"/>
              <a:t>Sciences</a:t>
            </a:r>
            <a:r>
              <a:rPr lang="de-DE" sz="1800" dirty="0"/>
              <a:t> </a:t>
            </a:r>
            <a:br>
              <a:rPr lang="de-DE" sz="1800" dirty="0"/>
            </a:br>
            <a:r>
              <a:rPr lang="de-DE" sz="1800" dirty="0"/>
              <a:t>Institute </a:t>
            </a:r>
            <a:r>
              <a:rPr lang="de-DE" sz="1800" dirty="0" err="1"/>
              <a:t>for</a:t>
            </a:r>
            <a:r>
              <a:rPr lang="de-DE" sz="1800" dirty="0"/>
              <a:t> Natural </a:t>
            </a:r>
            <a:r>
              <a:rPr lang="de-DE" sz="1800" dirty="0" err="1"/>
              <a:t>Sciences</a:t>
            </a:r>
            <a:r>
              <a:rPr lang="de-DE" sz="1800" dirty="0"/>
              <a:t>, </a:t>
            </a:r>
            <a:r>
              <a:rPr lang="de-DE" sz="1800" dirty="0" err="1"/>
              <a:t>Geography</a:t>
            </a:r>
            <a:r>
              <a:rPr lang="de-DE" sz="1800" dirty="0"/>
              <a:t> </a:t>
            </a:r>
            <a:r>
              <a:rPr lang="de-DE" sz="1800" dirty="0" err="1"/>
              <a:t>and</a:t>
            </a:r>
            <a:r>
              <a:rPr lang="de-DE" sz="1800" dirty="0"/>
              <a:t> Technical Education</a:t>
            </a:r>
            <a:br>
              <a:rPr lang="de-DE" sz="1800" dirty="0"/>
            </a:br>
            <a:r>
              <a:rPr lang="de-DE" sz="1800" dirty="0"/>
              <a:t>Pädagogische Hochschule Heidelberg University </a:t>
            </a:r>
            <a:r>
              <a:rPr lang="de-DE" sz="1800" dirty="0" err="1"/>
              <a:t>of</a:t>
            </a:r>
            <a:r>
              <a:rPr lang="de-DE" sz="1800" dirty="0"/>
              <a:t> Education</a:t>
            </a:r>
          </a:p>
          <a:p>
            <a:pPr eaLnBrk="1" hangingPunct="1"/>
            <a:endParaRPr lang="en-US" sz="1800" dirty="0"/>
          </a:p>
        </p:txBody>
      </p:sp>
      <p:sp>
        <p:nvSpPr>
          <p:cNvPr id="14342" name="TextBox 3"/>
          <p:cNvSpPr txBox="1">
            <a:spLocks noChangeArrowheads="1"/>
          </p:cNvSpPr>
          <p:nvPr/>
        </p:nvSpPr>
        <p:spPr bwMode="auto">
          <a:xfrm>
            <a:off x="564761" y="3773269"/>
            <a:ext cx="81534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a:solidFill>
                  <a:srgbClr val="23408F"/>
                </a:solidFill>
              </a:rPr>
              <a:t>Dan MacIsaac &amp; Kathleen Falconer</a:t>
            </a:r>
          </a:p>
        </p:txBody>
      </p:sp>
      <p:sp>
        <p:nvSpPr>
          <p:cNvPr id="14343" name="Text Box 2"/>
          <p:cNvSpPr txBox="1">
            <a:spLocks noChangeArrowheads="1"/>
          </p:cNvSpPr>
          <p:nvPr/>
        </p:nvSpPr>
        <p:spPr bwMode="auto">
          <a:xfrm>
            <a:off x="564761" y="4338935"/>
            <a:ext cx="77008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dirty="0">
                <a:solidFill>
                  <a:srgbClr val="E28F26"/>
                </a:solidFill>
              </a:rPr>
              <a:t>&lt;</a:t>
            </a:r>
            <a:r>
              <a:rPr lang="en-US" b="1" dirty="0" err="1">
                <a:solidFill>
                  <a:srgbClr val="E28F26"/>
                </a:solidFill>
              </a:rPr>
              <a:t>physicsed.buffalostate.edu</a:t>
            </a:r>
            <a:r>
              <a:rPr lang="en-US" b="1" dirty="0">
                <a:solidFill>
                  <a:srgbClr val="E28F26"/>
                </a:solidFill>
              </a:rPr>
              <a:t>/pubs/PHHD/&gt;</a:t>
            </a:r>
          </a:p>
        </p:txBody>
      </p:sp>
      <p:pic>
        <p:nvPicPr>
          <p:cNvPr id="2" name="Picture 1">
            <a:extLst>
              <a:ext uri="{FF2B5EF4-FFF2-40B4-BE49-F238E27FC236}">
                <a16:creationId xmlns:a16="http://schemas.microsoft.com/office/drawing/2014/main" id="{57146643-4EEE-0B46-8EBC-24FF3DF262FE}"/>
              </a:ext>
            </a:extLst>
          </p:cNvPr>
          <p:cNvPicPr>
            <a:picLocks noChangeAspect="1"/>
          </p:cNvPicPr>
          <p:nvPr/>
        </p:nvPicPr>
        <p:blipFill>
          <a:blip r:embed="rId5"/>
          <a:stretch>
            <a:fillRect/>
          </a:stretch>
        </p:blipFill>
        <p:spPr>
          <a:xfrm>
            <a:off x="6374302" y="322185"/>
            <a:ext cx="2164713" cy="9657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457200" y="152400"/>
            <a:ext cx="8534400" cy="1143000"/>
          </a:xfrm>
        </p:spPr>
        <p:txBody>
          <a:bodyPr/>
          <a:lstStyle/>
          <a:p>
            <a:pPr>
              <a:defRPr/>
            </a:pPr>
            <a:r>
              <a:rPr lang="en-US" dirty="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rPr>
              <a:t>Reading Logs</a:t>
            </a:r>
          </a:p>
        </p:txBody>
      </p:sp>
      <p:sp>
        <p:nvSpPr>
          <p:cNvPr id="4" name="Content Placeholder 3">
            <a:extLst>
              <a:ext uri="{FF2B5EF4-FFF2-40B4-BE49-F238E27FC236}">
                <a16:creationId xmlns:a16="http://schemas.microsoft.com/office/drawing/2014/main" id="{27B0A953-4BC9-5745-9FF5-63A3EDA7CF4E}"/>
              </a:ext>
            </a:extLst>
          </p:cNvPr>
          <p:cNvSpPr>
            <a:spLocks noGrp="1"/>
          </p:cNvSpPr>
          <p:nvPr>
            <p:ph idx="1"/>
          </p:nvPr>
        </p:nvSpPr>
        <p:spPr/>
        <p:txBody>
          <a:bodyPr/>
          <a:lstStyle/>
          <a:p>
            <a:pPr marL="0" indent="0">
              <a:buNone/>
            </a:pPr>
            <a:endParaRPr lang="en-CA" dirty="0"/>
          </a:p>
        </p:txBody>
      </p:sp>
      <p:pic>
        <p:nvPicPr>
          <p:cNvPr id="5" name="Picture 4">
            <a:extLst>
              <a:ext uri="{FF2B5EF4-FFF2-40B4-BE49-F238E27FC236}">
                <a16:creationId xmlns:a16="http://schemas.microsoft.com/office/drawing/2014/main" id="{1C98CE11-78AA-E141-9D98-9FA62DCBD533}"/>
              </a:ext>
            </a:extLst>
          </p:cNvPr>
          <p:cNvPicPr>
            <a:picLocks noChangeAspect="1"/>
          </p:cNvPicPr>
          <p:nvPr/>
        </p:nvPicPr>
        <p:blipFill>
          <a:blip r:embed="rId2"/>
          <a:stretch>
            <a:fillRect/>
          </a:stretch>
        </p:blipFill>
        <p:spPr>
          <a:xfrm>
            <a:off x="304800" y="1295400"/>
            <a:ext cx="8534400" cy="5046549"/>
          </a:xfrm>
          <a:prstGeom prst="rect">
            <a:avLst/>
          </a:prstGeom>
        </p:spPr>
      </p:pic>
    </p:spTree>
    <p:extLst>
      <p:ext uri="{BB962C8B-B14F-4D97-AF65-F5344CB8AC3E}">
        <p14:creationId xmlns:p14="http://schemas.microsoft.com/office/powerpoint/2010/main" val="2514863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424656" y="1447800"/>
            <a:ext cx="8229600" cy="5029200"/>
          </a:xfrm>
        </p:spPr>
        <p:txBody>
          <a:bodyPr/>
          <a:lstStyle/>
          <a:p>
            <a:pPr marL="0" indent="0">
              <a:buNone/>
            </a:pPr>
            <a:r>
              <a:rPr lang="en-US" sz="1600" dirty="0"/>
              <a:t>Students are given all reading assignments at the start of the course and are shown how to search literature online.  Students are given a weekly reading assignment and required to write</a:t>
            </a:r>
            <a:r>
              <a:rPr lang="en-US" sz="1600" b="1" i="1" dirty="0"/>
              <a:t> a three to five page reflective reaction paper</a:t>
            </a:r>
            <a:r>
              <a:rPr lang="en-US" sz="1600" dirty="0"/>
              <a:t> about some sharply limited aspect (one or two ideas at most) of the reading and the students' own lived experience.  Readings are significant works, not readily amenable to summarization; the goal is instead to first identify ONLY one or two ideas within the readings that resonate with the lived experience (either teaching or learning physics) of the PHY500 student.  These lived experiences are then analyzed through the reading, and described by the student.  Students submit these reflective reaction papers on a Monday, and are expected to comment on a colleagues’ paper by Thursday in a round-robin format where each comments on both writing mechanics (spelling grammar, format, readability) and intellectual content.  Typically each course student comments on all or almost every other student’s writing at some point in the course.  Original essays and marked up annotated essays (all done in MS Word) are shared with all class students on a password protected (</a:t>
            </a:r>
            <a:r>
              <a:rPr lang="en-US" sz="1600" dirty="0" err="1"/>
              <a:t>BlackBoard</a:t>
            </a:r>
            <a:r>
              <a:rPr lang="en-US" sz="1600" dirty="0"/>
              <a:t>) class website.  The instructor annotates every essay during week one (</a:t>
            </a:r>
            <a:r>
              <a:rPr lang="en-US" sz="1600" dirty="0" err="1"/>
              <a:t>Arons</a:t>
            </a:r>
            <a:r>
              <a:rPr lang="en-US" sz="1600" dirty="0"/>
              <a:t> Ch1) and then reads and briefly comments on essays for the rest of the course.  The instructor also marks up papers if a class member is unavailable to do so.  </a:t>
            </a:r>
            <a:endParaRPr lang="de-DE" sz="1600" dirty="0"/>
          </a:p>
          <a:p>
            <a:pPr marL="0" indent="0">
              <a:buNone/>
            </a:pPr>
            <a:r>
              <a:rPr lang="en-US" sz="1600" dirty="0"/>
              <a:t>A rubric and exemplars are available to students to guide their weekly annotations of one another.  There is a lengthier final paper on a negotiated individual topic, and we have experimented with (and largely abandoned) required graded synchronous and synchronous chat sessions on the weekly readings. </a:t>
            </a:r>
            <a:endParaRPr lang="de-DE" sz="1600" dirty="0"/>
          </a:p>
          <a:p>
            <a:pPr marL="0" indent="0">
              <a:buNone/>
            </a:pPr>
            <a:r>
              <a:rPr lang="en-US" sz="1600" dirty="0"/>
              <a:t> </a:t>
            </a:r>
            <a:endParaRPr lang="de-DE" sz="1600" dirty="0"/>
          </a:p>
          <a:p>
            <a:pPr marL="0" indent="0">
              <a:buNone/>
            </a:pPr>
            <a:r>
              <a:rPr lang="en-US" sz="1600" dirty="0"/>
              <a:t> </a:t>
            </a:r>
            <a:endParaRPr lang="de-DE" sz="1600" dirty="0"/>
          </a:p>
        </p:txBody>
      </p:sp>
      <p:pic>
        <p:nvPicPr>
          <p:cNvPr id="24578" name="Picture 4" descr="section-nam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4800"/>
            <a:ext cx="8926513"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79" name="TextBox 3"/>
          <p:cNvSpPr txBox="1">
            <a:spLocks noChangeArrowheads="1"/>
          </p:cNvSpPr>
          <p:nvPr/>
        </p:nvSpPr>
        <p:spPr bwMode="auto">
          <a:xfrm>
            <a:off x="2209800" y="304800"/>
            <a:ext cx="67056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nl-NL" sz="4000" b="1" dirty="0">
                <a:solidFill>
                  <a:srgbClr val="23408F"/>
                </a:solidFill>
              </a:rPr>
              <a:t>Sample </a:t>
            </a:r>
            <a:r>
              <a:rPr lang="nl-NL" sz="4000" b="1" dirty="0" err="1">
                <a:solidFill>
                  <a:srgbClr val="23408F"/>
                </a:solidFill>
              </a:rPr>
              <a:t>Weekly</a:t>
            </a:r>
            <a:r>
              <a:rPr lang="nl-NL" sz="4000" b="1" dirty="0">
                <a:solidFill>
                  <a:srgbClr val="23408F"/>
                </a:solidFill>
              </a:rPr>
              <a:t> </a:t>
            </a:r>
            <a:r>
              <a:rPr lang="nl-NL" sz="4000" b="1" dirty="0" err="1">
                <a:solidFill>
                  <a:srgbClr val="23408F"/>
                </a:solidFill>
              </a:rPr>
              <a:t>Structure</a:t>
            </a:r>
            <a:r>
              <a:rPr lang="en-US" sz="4000" b="1" dirty="0">
                <a:solidFill>
                  <a:srgbClr val="23408F"/>
                </a:solidFill>
              </a:rPr>
              <a:t>:</a:t>
            </a:r>
          </a:p>
        </p:txBody>
      </p:sp>
    </p:spTree>
    <p:extLst>
      <p:ext uri="{BB962C8B-B14F-4D97-AF65-F5344CB8AC3E}">
        <p14:creationId xmlns:p14="http://schemas.microsoft.com/office/powerpoint/2010/main" val="1856100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457200" y="152400"/>
            <a:ext cx="8534400" cy="1143000"/>
          </a:xfrm>
        </p:spPr>
        <p:txBody>
          <a:bodyPr/>
          <a:lstStyle/>
          <a:p>
            <a:r>
              <a:rPr lang="en-US" sz="3600" b="1" dirty="0">
                <a:latin typeface="Arial" charset="0"/>
              </a:rPr>
              <a:t>Teacher Reflections from the Course</a:t>
            </a:r>
          </a:p>
        </p:txBody>
      </p:sp>
      <p:sp>
        <p:nvSpPr>
          <p:cNvPr id="23554" name="Rectangle 3"/>
          <p:cNvSpPr>
            <a:spLocks noGrp="1" noChangeArrowheads="1"/>
          </p:cNvSpPr>
          <p:nvPr>
            <p:ph idx="1"/>
          </p:nvPr>
        </p:nvSpPr>
        <p:spPr/>
        <p:txBody>
          <a:bodyPr/>
          <a:lstStyle/>
          <a:p>
            <a:pPr marL="0" indent="0">
              <a:buNone/>
            </a:pPr>
            <a:r>
              <a:rPr lang="en-US" sz="2000" b="1" dirty="0"/>
              <a:t>For example  a Chemistry teacher becoming a physics teacher reflects on their own mechanics knowledge and the FCI:</a:t>
            </a:r>
            <a:endParaRPr lang="de-DE" sz="2000" dirty="0"/>
          </a:p>
          <a:p>
            <a:pPr marL="0" indent="0">
              <a:buNone/>
            </a:pPr>
            <a:r>
              <a:rPr lang="en-US" sz="1800" dirty="0"/>
              <a:t>This past summer was the first time I took the FCI or knew what it was, and it was an eye-opening experience for me.  I realized that despite all of the formulas I had learned and the problem solving skills that I had, I was very unsure of some basic concepts about forces in physics, and now, after taking it a few times, I’m quite sure that I failed it horribly the first time.  However, I’ve learned a lot over the last 9 months and this time I did extremely well. </a:t>
            </a:r>
            <a:endParaRPr lang="de-DE" sz="1800" dirty="0"/>
          </a:p>
          <a:p>
            <a:pPr marL="0" indent="0">
              <a:buNone/>
            </a:pPr>
            <a:r>
              <a:rPr lang="en-US" sz="1800" dirty="0"/>
              <a:t>…</a:t>
            </a:r>
            <a:endParaRPr lang="de-DE" sz="1800" dirty="0"/>
          </a:p>
          <a:p>
            <a:pPr marL="0" indent="0">
              <a:buNone/>
            </a:pPr>
            <a:r>
              <a:rPr lang="en-US" sz="1800" dirty="0"/>
              <a:t>One of the most important things about the FCI is knowing how this test can be used and what its purpose is.  Without knowing these things the test is worthless.  First, the FCI is “not a test of intelligence; but is a probe of a belief system.”  Its purpose is to determine whether a student has excepted (or adopted) a Newtonian view of forces or whether they believe in commonsense alternatives based of life experiences.  So really its purpose is to address common misconceptions (or preconceptions, as </a:t>
            </a:r>
            <a:r>
              <a:rPr lang="en-US" sz="1800" dirty="0" err="1"/>
              <a:t>Arons</a:t>
            </a:r>
            <a:r>
              <a:rPr lang="en-US" sz="1800" dirty="0"/>
              <a:t> would call them).  This test will not tell you which students are going to do well on a conventional physics test or regents exam because it is purely conceptual and does not assess mathematical skills, memorized formulas, or problem solving skills.</a:t>
            </a:r>
            <a:endParaRPr lang="de-DE" sz="1800" dirty="0"/>
          </a:p>
          <a:p>
            <a:pPr marL="0" indent="0">
              <a:buNone/>
            </a:pPr>
            <a:r>
              <a:rPr lang="en-US" sz="2000" dirty="0"/>
              <a:t> </a:t>
            </a:r>
            <a:endParaRPr lang="en-US" dirty="0">
              <a:latin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457200" y="152400"/>
            <a:ext cx="8534400" cy="1143000"/>
          </a:xfrm>
        </p:spPr>
        <p:txBody>
          <a:bodyPr/>
          <a:lstStyle/>
          <a:p>
            <a:r>
              <a:rPr lang="en-US" sz="3600" b="1" dirty="0">
                <a:latin typeface="Arial" charset="0"/>
              </a:rPr>
              <a:t>Teacher Reflections from the Course</a:t>
            </a:r>
          </a:p>
        </p:txBody>
      </p:sp>
      <p:sp>
        <p:nvSpPr>
          <p:cNvPr id="23554" name="Rectangle 3"/>
          <p:cNvSpPr>
            <a:spLocks noGrp="1" noChangeArrowheads="1"/>
          </p:cNvSpPr>
          <p:nvPr>
            <p:ph idx="1"/>
          </p:nvPr>
        </p:nvSpPr>
        <p:spPr/>
        <p:txBody>
          <a:bodyPr/>
          <a:lstStyle/>
          <a:p>
            <a:pPr marL="0" indent="0">
              <a:buNone/>
            </a:pPr>
            <a:r>
              <a:rPr lang="en-US" sz="2000" b="1" dirty="0"/>
              <a:t>Interpreting her own lived experiences in college via Sokoloff and Thornton’s ILDs:</a:t>
            </a:r>
            <a:endParaRPr lang="de-DE" sz="2000" dirty="0"/>
          </a:p>
          <a:p>
            <a:pPr marL="0" indent="0">
              <a:buNone/>
            </a:pPr>
            <a:r>
              <a:rPr lang="en-US" sz="2000" dirty="0"/>
              <a:t>	Sokoloff and Thornton’s ILD (Interactive Laboratory Demonstrations) force students to do something they usually don’t.  It forces them to think about and process the information.  Better yet, for those students who already knew they needed to process the information, it give them time to process, and also to discuss the information with their peers.  My lectures in college made no sense to me.  The way I would figure information out was to form a study group, take my copiously copied lecture notes with me and all of us would have a powwow trying to decipher what it all meant.   Usually we would only be able to get so far and then all of us would draw straws to pick who got to go ask the professor the questions we needed answered to further our understanding.  I usually got the short straw.  Having the chance to discuss physics concepts in class, with the professor right at our finger tips if we got stuck would have been a great learning environment in college.  </a:t>
            </a:r>
            <a:endParaRPr lang="de-DE" sz="2000" dirty="0"/>
          </a:p>
          <a:p>
            <a:pPr marL="0" indent="0">
              <a:buNone/>
            </a:pPr>
            <a:r>
              <a:rPr lang="en-US" sz="2000" dirty="0"/>
              <a:t> </a:t>
            </a:r>
            <a:endParaRPr lang="en-US" dirty="0">
              <a:latin typeface="Arial" charset="0"/>
            </a:endParaRPr>
          </a:p>
        </p:txBody>
      </p:sp>
    </p:spTree>
    <p:extLst>
      <p:ext uri="{BB962C8B-B14F-4D97-AF65-F5344CB8AC3E}">
        <p14:creationId xmlns:p14="http://schemas.microsoft.com/office/powerpoint/2010/main" val="2169907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457200" y="152400"/>
            <a:ext cx="8534400" cy="1143000"/>
          </a:xfrm>
        </p:spPr>
        <p:txBody>
          <a:bodyPr/>
          <a:lstStyle/>
          <a:p>
            <a:r>
              <a:rPr lang="en-US" sz="3600" b="1" dirty="0">
                <a:latin typeface="Arial" charset="0"/>
              </a:rPr>
              <a:t>Teacher Reflections from the Course</a:t>
            </a:r>
          </a:p>
        </p:txBody>
      </p:sp>
      <p:sp>
        <p:nvSpPr>
          <p:cNvPr id="23554" name="Rectangle 3"/>
          <p:cNvSpPr>
            <a:spLocks noGrp="1" noChangeArrowheads="1"/>
          </p:cNvSpPr>
          <p:nvPr>
            <p:ph idx="1"/>
          </p:nvPr>
        </p:nvSpPr>
        <p:spPr/>
        <p:txBody>
          <a:bodyPr/>
          <a:lstStyle/>
          <a:p>
            <a:pPr marL="0" indent="0">
              <a:buNone/>
            </a:pPr>
            <a:r>
              <a:rPr lang="en-US" sz="2000" b="1" dirty="0"/>
              <a:t>A teacher partially analyzes her own Classroom practice through </a:t>
            </a:r>
            <a:r>
              <a:rPr lang="en-US" sz="2000" b="1" dirty="0" err="1"/>
              <a:t>Beichner’s</a:t>
            </a:r>
            <a:r>
              <a:rPr lang="en-US" sz="2000" b="1" dirty="0"/>
              <a:t> TUK-K article:</a:t>
            </a:r>
            <a:endParaRPr lang="de-DE" sz="2000" dirty="0"/>
          </a:p>
          <a:p>
            <a:pPr marL="0" indent="0">
              <a:buNone/>
            </a:pPr>
            <a:r>
              <a:rPr lang="en-US" sz="1800" dirty="0"/>
              <a:t>The last thing I’ve tried with my students is to have my students write a story or pick a pre-existing nursery rhyme and graph a distance verses time, velocity verses time and acceleration verses time graph for the motion of the character in the story.  Students had some difficulty with this as well.  I modeled the </a:t>
            </a:r>
            <a:r>
              <a:rPr lang="en-US" sz="1800" dirty="0" err="1"/>
              <a:t>Isty</a:t>
            </a:r>
            <a:r>
              <a:rPr lang="en-US" sz="1800" dirty="0"/>
              <a:t>-Bitsy Spider for them (I got this out of the STAR review book if anyone is interested) and then had them come up with their own.  Many of my students chose Jack and Jill.  They were able to draw the displacement verses time graph but the other graphs were mostly unsuccessful attempts.  I would say about a third of my students drew all three graphs for Jack and Jill to look like a hill, which does make reasonable sense, but everything was down hill from there.  The velocity vs. time graphs looked similar and so did the acceleration verses time graphs.  </a:t>
            </a:r>
            <a:r>
              <a:rPr lang="en-US" sz="1800" dirty="0" err="1"/>
              <a:t>Beichner’s</a:t>
            </a:r>
            <a:r>
              <a:rPr lang="en-US" sz="1800" dirty="0"/>
              <a:t> research showed very similar results.  In fact he said that thinking about a graph as an actual picture of motion was the most common mistake a student makes.  I could definitely see that most of my students needed more work on graphing, but after spending two weeks on it, I had to move on.  I was a little discouraged because after spending so much time the progress was very small.  </a:t>
            </a:r>
            <a:endParaRPr lang="de-DE" sz="1800" dirty="0"/>
          </a:p>
          <a:p>
            <a:endParaRPr lang="en-US" dirty="0">
              <a:latin typeface="Arial" charset="0"/>
            </a:endParaRPr>
          </a:p>
        </p:txBody>
      </p:sp>
    </p:spTree>
    <p:extLst>
      <p:ext uri="{BB962C8B-B14F-4D97-AF65-F5344CB8AC3E}">
        <p14:creationId xmlns:p14="http://schemas.microsoft.com/office/powerpoint/2010/main" val="1896554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457200" y="1676400"/>
            <a:ext cx="8229600" cy="5029200"/>
          </a:xfrm>
        </p:spPr>
        <p:txBody>
          <a:bodyPr/>
          <a:lstStyle/>
          <a:p>
            <a:pPr marL="0" indent="0">
              <a:buNone/>
              <a:defRPr/>
            </a:pPr>
            <a:r>
              <a:rPr lang="en-US" dirty="0"/>
              <a:t>Online teaching a a LOT of work, and it is difficult to get high quality discourse online (low quality is easy – story about a teacher who took another DE course who paid her 10yr old daughter to take her seat for an hour)</a:t>
            </a:r>
          </a:p>
          <a:p>
            <a:pPr>
              <a:defRPr/>
            </a:pPr>
            <a:endParaRPr lang="en-US" dirty="0"/>
          </a:p>
          <a:p>
            <a:pPr marL="0" indent="0">
              <a:buNone/>
              <a:defRPr/>
            </a:pPr>
            <a:r>
              <a:rPr lang="en-US" dirty="0"/>
              <a:t>Enrollment is pretty high (about 8 to 12 / year) and a large fraction enroll in PHY500 as non-degree or visiting students, then apply to one of the </a:t>
            </a:r>
            <a:r>
              <a:rPr lang="en-US" dirty="0" err="1"/>
              <a:t>M.S.Ed</a:t>
            </a:r>
            <a:r>
              <a:rPr lang="en-US" dirty="0"/>
              <a:t>. programs and change degree status.</a:t>
            </a:r>
          </a:p>
          <a:p>
            <a:pPr marL="0" indent="0">
              <a:buNone/>
              <a:defRPr/>
            </a:pPr>
            <a:endParaRPr lang="en-US" dirty="0"/>
          </a:p>
        </p:txBody>
      </p:sp>
      <p:pic>
        <p:nvPicPr>
          <p:cNvPr id="24578" name="Picture 4" descr="section-nam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4800"/>
            <a:ext cx="8926513"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79" name="TextBox 3"/>
          <p:cNvSpPr txBox="1">
            <a:spLocks noChangeArrowheads="1"/>
          </p:cNvSpPr>
          <p:nvPr/>
        </p:nvSpPr>
        <p:spPr bwMode="auto">
          <a:xfrm>
            <a:off x="2209800" y="511314"/>
            <a:ext cx="67056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dirty="0">
                <a:solidFill>
                  <a:srgbClr val="23408F"/>
                </a:solidFill>
              </a:rPr>
              <a:t>PHY500 Lessons Learned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457200" y="1676400"/>
            <a:ext cx="8229600" cy="5029200"/>
          </a:xfrm>
        </p:spPr>
        <p:txBody>
          <a:bodyPr/>
          <a:lstStyle/>
          <a:p>
            <a:pPr marL="0" indent="0">
              <a:buNone/>
              <a:defRPr/>
            </a:pPr>
            <a:r>
              <a:rPr lang="en-US" dirty="0"/>
              <a:t>Some activities are less suitable for teachers – the “Purer PER and SER” seems to become less compelling as classroom immediacy is lost --  E.g. in order of less to more immediate readings:</a:t>
            </a:r>
          </a:p>
          <a:p>
            <a:pPr marL="0" indent="0">
              <a:buNone/>
              <a:defRPr/>
            </a:pPr>
            <a:r>
              <a:rPr lang="en-US" dirty="0"/>
              <a:t>Less Accessible				More Accessible</a:t>
            </a:r>
          </a:p>
          <a:p>
            <a:pPr marL="0" indent="0">
              <a:buNone/>
              <a:defRPr/>
            </a:pPr>
            <a:r>
              <a:rPr lang="en-US" dirty="0"/>
              <a:t>Piaget (no longer required); </a:t>
            </a:r>
          </a:p>
          <a:p>
            <a:pPr marL="0" indent="0">
              <a:buNone/>
              <a:defRPr/>
            </a:pPr>
            <a:r>
              <a:rPr lang="en-US" dirty="0"/>
              <a:t>			Hake; FCI, Batteries and Bulbs, ILDs</a:t>
            </a:r>
          </a:p>
          <a:p>
            <a:pPr>
              <a:defRPr/>
            </a:pPr>
            <a:endParaRPr lang="en-US" dirty="0"/>
          </a:p>
          <a:p>
            <a:pPr marL="0" indent="0">
              <a:buNone/>
              <a:defRPr/>
            </a:pPr>
            <a:r>
              <a:rPr lang="en-US" dirty="0" err="1"/>
              <a:t>Arons</a:t>
            </a:r>
            <a:r>
              <a:rPr lang="en-US" dirty="0"/>
              <a:t> is highly accessible; seen as a reference work (used also in PHY518, 520, 525, 620, &amp; </a:t>
            </a:r>
            <a:r>
              <a:rPr lang="en-US"/>
              <a:t>622).</a:t>
            </a:r>
            <a:br>
              <a:rPr lang="en-US" dirty="0"/>
            </a:br>
            <a:r>
              <a:rPr lang="en-US" dirty="0"/>
              <a:t>We are moving to include Action Research Literature for those few masters students who do classroom research.</a:t>
            </a:r>
          </a:p>
          <a:p>
            <a:pPr>
              <a:defRPr/>
            </a:pPr>
            <a:endParaRPr lang="en-US" dirty="0"/>
          </a:p>
          <a:p>
            <a:pPr>
              <a:defRPr/>
            </a:pPr>
            <a:endParaRPr lang="en-US" dirty="0"/>
          </a:p>
        </p:txBody>
      </p:sp>
      <p:pic>
        <p:nvPicPr>
          <p:cNvPr id="24578" name="Picture 4" descr="section-nam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4800"/>
            <a:ext cx="8926513"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79" name="TextBox 3"/>
          <p:cNvSpPr txBox="1">
            <a:spLocks noChangeArrowheads="1"/>
          </p:cNvSpPr>
          <p:nvPr/>
        </p:nvSpPr>
        <p:spPr bwMode="auto">
          <a:xfrm>
            <a:off x="2209800" y="511314"/>
            <a:ext cx="67056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dirty="0">
                <a:solidFill>
                  <a:srgbClr val="23408F"/>
                </a:solidFill>
              </a:rPr>
              <a:t>PHY500 Lessons Learned</a:t>
            </a:r>
          </a:p>
        </p:txBody>
      </p:sp>
    </p:spTree>
    <p:extLst>
      <p:ext uri="{BB962C8B-B14F-4D97-AF65-F5344CB8AC3E}">
        <p14:creationId xmlns:p14="http://schemas.microsoft.com/office/powerpoint/2010/main" val="4216764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457200" y="1676400"/>
            <a:ext cx="8229600" cy="5029200"/>
          </a:xfrm>
        </p:spPr>
        <p:txBody>
          <a:bodyPr/>
          <a:lstStyle/>
          <a:p>
            <a:pPr marL="0" indent="0">
              <a:buNone/>
              <a:defRPr/>
            </a:pPr>
            <a:r>
              <a:rPr lang="en-US" dirty="0"/>
              <a:t>Teachers often are initially taken aback by their self-scored standardized conceptual physics instrument results – they don’t know what they don’t know initially. </a:t>
            </a:r>
          </a:p>
          <a:p>
            <a:pPr marL="0" indent="0">
              <a:buNone/>
              <a:defRPr/>
            </a:pPr>
            <a:r>
              <a:rPr lang="en-US" dirty="0"/>
              <a:t>Teachers love the standardized conceptual physics instruments like FCI, TUG-K; we literally restrain teachers from starting their own research as these M..</a:t>
            </a:r>
            <a:r>
              <a:rPr lang="en-US" dirty="0" err="1"/>
              <a:t>S.Ed</a:t>
            </a:r>
            <a:r>
              <a:rPr lang="en-US" dirty="0"/>
              <a:t>. programs do not teach research methods.  Many teachers do informally explore use of these instruments in their classes (</a:t>
            </a:r>
            <a:r>
              <a:rPr lang="en-US" dirty="0" err="1"/>
              <a:t>esp</a:t>
            </a:r>
            <a:r>
              <a:rPr lang="en-US" dirty="0"/>
              <a:t> FCI). </a:t>
            </a:r>
          </a:p>
          <a:p>
            <a:pPr marL="0" indent="0">
              <a:buNone/>
              <a:defRPr/>
            </a:pPr>
            <a:r>
              <a:rPr lang="en-US" dirty="0"/>
              <a:t>Some PHY500 students who are working physics teachers can test ideas from PER readings in their classes and report back that very week to the class (extraordinarily powerful).</a:t>
            </a:r>
          </a:p>
          <a:p>
            <a:pPr>
              <a:defRPr/>
            </a:pPr>
            <a:endParaRPr lang="en-US" dirty="0"/>
          </a:p>
        </p:txBody>
      </p:sp>
      <p:pic>
        <p:nvPicPr>
          <p:cNvPr id="24578" name="Picture 4" descr="section-nam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4800"/>
            <a:ext cx="8926513"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79" name="TextBox 3"/>
          <p:cNvSpPr txBox="1">
            <a:spLocks noChangeArrowheads="1"/>
          </p:cNvSpPr>
          <p:nvPr/>
        </p:nvSpPr>
        <p:spPr bwMode="auto">
          <a:xfrm>
            <a:off x="2209800" y="511314"/>
            <a:ext cx="67056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dirty="0">
                <a:solidFill>
                  <a:srgbClr val="23408F"/>
                </a:solidFill>
              </a:rPr>
              <a:t>PHY500 Lessons Learned</a:t>
            </a:r>
          </a:p>
        </p:txBody>
      </p:sp>
    </p:spTree>
    <p:extLst>
      <p:ext uri="{BB962C8B-B14F-4D97-AF65-F5344CB8AC3E}">
        <p14:creationId xmlns:p14="http://schemas.microsoft.com/office/powerpoint/2010/main" val="209259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457200" y="1676400"/>
            <a:ext cx="8229600" cy="5029200"/>
          </a:xfrm>
        </p:spPr>
        <p:txBody>
          <a:bodyPr/>
          <a:lstStyle/>
          <a:p>
            <a:pPr marL="0" indent="0">
              <a:buNone/>
            </a:pPr>
            <a:r>
              <a:rPr lang="en-US" dirty="0"/>
              <a:t>PHY500 students usually don't know what they don't know (</a:t>
            </a:r>
            <a:r>
              <a:rPr lang="en-US" dirty="0" err="1"/>
              <a:t>Arons</a:t>
            </a:r>
            <a:r>
              <a:rPr lang="en-US" dirty="0"/>
              <a:t>, Standardized tests and touchstone activities)</a:t>
            </a:r>
          </a:p>
          <a:p>
            <a:pPr marL="0" indent="0">
              <a:buNone/>
              <a:defRPr/>
            </a:pPr>
            <a:endParaRPr lang="en-US" dirty="0"/>
          </a:p>
          <a:p>
            <a:pPr marL="0" indent="0">
              <a:buNone/>
              <a:defRPr/>
            </a:pPr>
            <a:endParaRPr lang="en-US" dirty="0"/>
          </a:p>
          <a:p>
            <a:pPr marL="0" indent="0">
              <a:buNone/>
              <a:defRPr/>
            </a:pPr>
            <a:r>
              <a:rPr lang="en-US"/>
              <a:t>Thank you.</a:t>
            </a:r>
          </a:p>
          <a:p>
            <a:pPr marL="0" indent="0">
              <a:buNone/>
              <a:defRPr/>
            </a:pPr>
            <a:endParaRPr lang="en-US" dirty="0"/>
          </a:p>
          <a:p>
            <a:pPr marL="0" indent="0" eaLnBrk="1" hangingPunct="1">
              <a:buNone/>
            </a:pPr>
            <a:r>
              <a:rPr lang="de-DE" sz="2000" dirty="0"/>
              <a:t>Dan </a:t>
            </a:r>
            <a:r>
              <a:rPr lang="de-DE" sz="2000" dirty="0" err="1"/>
              <a:t>MacIsaac</a:t>
            </a:r>
            <a:r>
              <a:rPr lang="de-DE" sz="2000" dirty="0"/>
              <a:t>, </a:t>
            </a:r>
            <a:r>
              <a:rPr lang="de-DE" sz="2000" dirty="0" err="1"/>
              <a:t>Associate</a:t>
            </a:r>
            <a:r>
              <a:rPr lang="de-DE" sz="2000" dirty="0"/>
              <a:t> Professor </a:t>
            </a:r>
            <a:r>
              <a:rPr lang="de-DE" sz="2000" dirty="0" err="1"/>
              <a:t>of</a:t>
            </a:r>
            <a:r>
              <a:rPr lang="de-DE" sz="2000" dirty="0"/>
              <a:t> </a:t>
            </a:r>
            <a:r>
              <a:rPr lang="de-DE" sz="2000" dirty="0" err="1"/>
              <a:t>Physics</a:t>
            </a:r>
            <a:r>
              <a:rPr lang="de-DE" sz="2000" dirty="0"/>
              <a:t> &amp; AAPT Fellow </a:t>
            </a:r>
            <a:br>
              <a:rPr lang="de-DE" sz="2000" dirty="0"/>
            </a:br>
            <a:r>
              <a:rPr lang="de-DE" sz="2000" dirty="0"/>
              <a:t>State </a:t>
            </a:r>
            <a:r>
              <a:rPr lang="de-DE" sz="2000" dirty="0" err="1"/>
              <a:t>Univ</a:t>
            </a:r>
            <a:r>
              <a:rPr lang="de-DE" sz="2000" dirty="0"/>
              <a:t> </a:t>
            </a:r>
            <a:r>
              <a:rPr lang="de-DE" sz="2000" dirty="0" err="1"/>
              <a:t>of</a:t>
            </a:r>
            <a:r>
              <a:rPr lang="de-DE" sz="2000" dirty="0"/>
              <a:t> NY-Buffalo State College Buffalo NY 14222 USA </a:t>
            </a:r>
            <a:br>
              <a:rPr lang="de-DE" sz="2000" dirty="0"/>
            </a:br>
            <a:r>
              <a:rPr lang="de-DE" sz="2000" dirty="0"/>
              <a:t>&lt;</a:t>
            </a:r>
            <a:r>
              <a:rPr lang="de-DE" sz="2000" dirty="0" err="1"/>
              <a:t>danmacisaac@gmail.com</a:t>
            </a:r>
            <a:r>
              <a:rPr lang="de-DE" sz="2000" dirty="0"/>
              <a:t>&gt;  &lt;http://</a:t>
            </a:r>
            <a:r>
              <a:rPr lang="de-DE" sz="2000" dirty="0" err="1"/>
              <a:t>PhysicsEd.BuffaloState.edu</a:t>
            </a:r>
            <a:r>
              <a:rPr lang="de-DE" sz="2000" dirty="0"/>
              <a:t>&gt;</a:t>
            </a:r>
          </a:p>
          <a:p>
            <a:pPr marL="0" indent="0" eaLnBrk="1" hangingPunct="1">
              <a:buNone/>
            </a:pPr>
            <a:endParaRPr lang="de-DE" sz="2000" dirty="0"/>
          </a:p>
          <a:p>
            <a:pPr marL="0" indent="0" eaLnBrk="1" hangingPunct="1">
              <a:buNone/>
            </a:pPr>
            <a:r>
              <a:rPr lang="de-DE" sz="2000" dirty="0" err="1"/>
              <a:t>Fifth</a:t>
            </a:r>
            <a:r>
              <a:rPr lang="de-DE" sz="2000" dirty="0"/>
              <a:t> International Fellow, </a:t>
            </a:r>
            <a:r>
              <a:rPr lang="de-DE" sz="2000" dirty="0" err="1"/>
              <a:t>Faculty</a:t>
            </a:r>
            <a:r>
              <a:rPr lang="de-DE" sz="2000" dirty="0"/>
              <a:t> </a:t>
            </a:r>
            <a:r>
              <a:rPr lang="de-DE" sz="2000" dirty="0" err="1"/>
              <a:t>of</a:t>
            </a:r>
            <a:r>
              <a:rPr lang="de-DE" sz="2000" dirty="0"/>
              <a:t> Natural </a:t>
            </a:r>
            <a:r>
              <a:rPr lang="de-DE" sz="2000" dirty="0" err="1"/>
              <a:t>and</a:t>
            </a:r>
            <a:r>
              <a:rPr lang="de-DE" sz="2000" dirty="0"/>
              <a:t> </a:t>
            </a:r>
            <a:r>
              <a:rPr lang="de-DE" sz="2000" dirty="0" err="1"/>
              <a:t>Social</a:t>
            </a:r>
            <a:r>
              <a:rPr lang="de-DE" sz="2000" dirty="0"/>
              <a:t> </a:t>
            </a:r>
            <a:r>
              <a:rPr lang="de-DE" sz="2000" dirty="0" err="1"/>
              <a:t>Sciences</a:t>
            </a:r>
            <a:r>
              <a:rPr lang="de-DE" sz="2000" dirty="0"/>
              <a:t> </a:t>
            </a:r>
            <a:br>
              <a:rPr lang="de-DE" sz="2000" dirty="0"/>
            </a:br>
            <a:r>
              <a:rPr lang="de-DE" sz="2000" dirty="0"/>
              <a:t>Institute </a:t>
            </a:r>
            <a:r>
              <a:rPr lang="de-DE" sz="2000" dirty="0" err="1"/>
              <a:t>for</a:t>
            </a:r>
            <a:r>
              <a:rPr lang="de-DE" sz="2000" dirty="0"/>
              <a:t> Natural </a:t>
            </a:r>
            <a:r>
              <a:rPr lang="de-DE" sz="2000" dirty="0" err="1"/>
              <a:t>Sciences</a:t>
            </a:r>
            <a:r>
              <a:rPr lang="de-DE" sz="2000" dirty="0"/>
              <a:t>, </a:t>
            </a:r>
            <a:r>
              <a:rPr lang="de-DE" sz="2000" dirty="0" err="1"/>
              <a:t>Geography</a:t>
            </a:r>
            <a:r>
              <a:rPr lang="de-DE" sz="2000" dirty="0"/>
              <a:t> </a:t>
            </a:r>
            <a:r>
              <a:rPr lang="de-DE" sz="2000" dirty="0" err="1"/>
              <a:t>and</a:t>
            </a:r>
            <a:r>
              <a:rPr lang="de-DE" sz="2000" dirty="0"/>
              <a:t> Technical Education</a:t>
            </a:r>
            <a:br>
              <a:rPr lang="de-DE" sz="2000" dirty="0"/>
            </a:br>
            <a:r>
              <a:rPr lang="de-DE" sz="2000" dirty="0"/>
              <a:t>Pädagogische Hochschule Heidelberg University </a:t>
            </a:r>
            <a:r>
              <a:rPr lang="de-DE" sz="2000" dirty="0" err="1"/>
              <a:t>of</a:t>
            </a:r>
            <a:r>
              <a:rPr lang="de-DE" sz="2000" dirty="0"/>
              <a:t> Education</a:t>
            </a:r>
          </a:p>
          <a:p>
            <a:pPr marL="0" indent="0">
              <a:buNone/>
              <a:defRPr/>
            </a:pPr>
            <a:endParaRPr lang="en-US" dirty="0"/>
          </a:p>
        </p:txBody>
      </p:sp>
      <p:pic>
        <p:nvPicPr>
          <p:cNvPr id="24578" name="Picture 4" descr="section-nam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4800"/>
            <a:ext cx="8926513"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79" name="TextBox 3"/>
          <p:cNvSpPr txBox="1">
            <a:spLocks noChangeArrowheads="1"/>
          </p:cNvSpPr>
          <p:nvPr/>
        </p:nvSpPr>
        <p:spPr bwMode="auto">
          <a:xfrm>
            <a:off x="2209800" y="304800"/>
            <a:ext cx="67056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dirty="0">
                <a:solidFill>
                  <a:srgbClr val="23408F"/>
                </a:solidFill>
              </a:rPr>
              <a:t>Final words</a:t>
            </a:r>
          </a:p>
        </p:txBody>
      </p:sp>
    </p:spTree>
    <p:extLst>
      <p:ext uri="{BB962C8B-B14F-4D97-AF65-F5344CB8AC3E}">
        <p14:creationId xmlns:p14="http://schemas.microsoft.com/office/powerpoint/2010/main" val="3549773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457200" y="152400"/>
            <a:ext cx="8534400" cy="1143000"/>
          </a:xfrm>
        </p:spPr>
        <p:txBody>
          <a:bodyPr/>
          <a:lstStyle/>
          <a:p>
            <a:r>
              <a:rPr lang="en-US" sz="3600" b="1" dirty="0"/>
              <a:t>Bibliography:</a:t>
            </a:r>
            <a:endParaRPr lang="en-US" sz="3600" b="1" dirty="0">
              <a:latin typeface="Arial" charset="0"/>
            </a:endParaRPr>
          </a:p>
        </p:txBody>
      </p:sp>
      <p:sp>
        <p:nvSpPr>
          <p:cNvPr id="25602" name="Rectangle 3"/>
          <p:cNvSpPr>
            <a:spLocks noGrp="1" noChangeArrowheads="1"/>
          </p:cNvSpPr>
          <p:nvPr>
            <p:ph idx="1"/>
          </p:nvPr>
        </p:nvSpPr>
        <p:spPr>
          <a:xfrm>
            <a:off x="228600" y="990600"/>
            <a:ext cx="8763000" cy="5410200"/>
          </a:xfrm>
        </p:spPr>
        <p:txBody>
          <a:bodyPr/>
          <a:lstStyle/>
          <a:p>
            <a:pPr marL="0" indent="0">
              <a:buNone/>
            </a:pPr>
            <a:r>
              <a:rPr lang="en-US" sz="1200" dirty="0" err="1"/>
              <a:t>Arons</a:t>
            </a:r>
            <a:r>
              <a:rPr lang="en-US" sz="1200" dirty="0"/>
              <a:t>, A. B. (1997).  </a:t>
            </a:r>
            <a:r>
              <a:rPr lang="en-US" sz="1200" i="1" dirty="0"/>
              <a:t>Teaching Introductory Physics.</a:t>
            </a:r>
            <a:r>
              <a:rPr lang="en-US" sz="1200" dirty="0"/>
              <a:t>  New York: Wiley.  Ch1-3 &amp; 12.</a:t>
            </a:r>
            <a:endParaRPr lang="de-DE" sz="1200" dirty="0"/>
          </a:p>
          <a:p>
            <a:pPr marL="0" indent="0">
              <a:buNone/>
            </a:pPr>
            <a:r>
              <a:rPr lang="en-US" sz="1200" b="1" dirty="0" err="1"/>
              <a:t>Beichner</a:t>
            </a:r>
            <a:r>
              <a:rPr lang="en-US" sz="1200" b="1" dirty="0"/>
              <a:t>, R.K. (1994, August).  Testing student interpretation of kinematics graphs. </a:t>
            </a:r>
            <a:r>
              <a:rPr lang="en-US" sz="1200" b="1" i="1" dirty="0"/>
              <a:t>American Journal of Physics</a:t>
            </a:r>
            <a:r>
              <a:rPr lang="en-US" sz="1200" b="1" dirty="0"/>
              <a:t>, 62(8) 750-762.</a:t>
            </a:r>
            <a:endParaRPr lang="de-DE" sz="1200" b="1" dirty="0"/>
          </a:p>
          <a:p>
            <a:pPr marL="0" indent="0">
              <a:buNone/>
            </a:pPr>
            <a:r>
              <a:rPr lang="en-US" sz="1200" dirty="0"/>
              <a:t>Dreyfus, B.W., </a:t>
            </a:r>
            <a:r>
              <a:rPr lang="en-US" sz="1200" dirty="0" err="1"/>
              <a:t>Sawtelle</a:t>
            </a:r>
            <a:r>
              <a:rPr lang="en-US" sz="1200" dirty="0"/>
              <a:t>, V., </a:t>
            </a:r>
            <a:r>
              <a:rPr lang="en-US" sz="1200" dirty="0" err="1"/>
              <a:t>Turpen</a:t>
            </a:r>
            <a:r>
              <a:rPr lang="en-US" sz="1200" dirty="0"/>
              <a:t>, C., </a:t>
            </a:r>
            <a:r>
              <a:rPr lang="en-US" sz="1200" dirty="0" err="1"/>
              <a:t>Gouvea</a:t>
            </a:r>
            <a:r>
              <a:rPr lang="en-US" sz="1200" dirty="0"/>
              <a:t>, J., and </a:t>
            </a:r>
            <a:r>
              <a:rPr lang="en-US" sz="1200" dirty="0" err="1"/>
              <a:t>Redish</a:t>
            </a:r>
            <a:r>
              <a:rPr lang="en-US" sz="1200" dirty="0"/>
              <a:t>, E.F. (2014). </a:t>
            </a:r>
            <a:r>
              <a:rPr lang="en-US" sz="1200" dirty="0" err="1"/>
              <a:t>Students’reasoning</a:t>
            </a:r>
            <a:r>
              <a:rPr lang="en-US" sz="1200" dirty="0"/>
              <a:t> about “high-energy” bonds and ATP: A vision of interdisciplinary education. </a:t>
            </a:r>
            <a:r>
              <a:rPr lang="en-US" sz="1200" i="1" dirty="0"/>
              <a:t>Physical Review of Special Topics – Physics Education Research, </a:t>
            </a:r>
            <a:r>
              <a:rPr lang="en-US" sz="1200" dirty="0"/>
              <a:t>10, 010116-1-16.</a:t>
            </a:r>
            <a:endParaRPr lang="de-DE" sz="1200" dirty="0"/>
          </a:p>
          <a:p>
            <a:pPr marL="0" indent="0">
              <a:buNone/>
            </a:pPr>
            <a:r>
              <a:rPr lang="en-US" sz="1200" dirty="0" err="1"/>
              <a:t>Finklestein</a:t>
            </a:r>
            <a:r>
              <a:rPr lang="en-US" sz="1200" dirty="0"/>
              <a:t>, N.D., Adams, W.K., Keller, C.J., Kohl, P.B., Perkins, K.K., </a:t>
            </a:r>
            <a:r>
              <a:rPr lang="en-US" sz="1200" dirty="0" err="1"/>
              <a:t>Podolefsky</a:t>
            </a:r>
            <a:r>
              <a:rPr lang="en-US" sz="1200" dirty="0"/>
              <a:t>, N.S., Reid, S., and </a:t>
            </a:r>
            <a:r>
              <a:rPr lang="en-US" sz="1200" dirty="0" err="1"/>
              <a:t>LeMaster</a:t>
            </a:r>
            <a:r>
              <a:rPr lang="en-US" sz="1200" dirty="0"/>
              <a:t>, R. (2005).  When learning about the real world is better done virtually: A study of substituting computer simulations for laboratory equipment.  </a:t>
            </a:r>
            <a:r>
              <a:rPr lang="en-US" sz="1200" i="1" dirty="0"/>
              <a:t>Physical Review Special Topics: Physics Education Research </a:t>
            </a:r>
            <a:r>
              <a:rPr lang="en-US" sz="1200" dirty="0"/>
              <a:t>1, 010103.  Available from &lt;http://</a:t>
            </a:r>
            <a:r>
              <a:rPr lang="en-US" sz="1200" dirty="0" err="1"/>
              <a:t>prst-per.aps.org</a:t>
            </a:r>
            <a:r>
              <a:rPr lang="en-US" sz="1200" dirty="0"/>
              <a:t>/&gt;.</a:t>
            </a:r>
            <a:endParaRPr lang="de-DE" sz="1200" dirty="0"/>
          </a:p>
          <a:p>
            <a:pPr marL="0" indent="0">
              <a:buNone/>
            </a:pPr>
            <a:r>
              <a:rPr lang="en-US" sz="1200" dirty="0"/>
              <a:t>Hake, R.R. (1998, January).  Interactive-engagement versus traditional methods: A six-thousand-student survey of mechanics test data for introductory physics courses. </a:t>
            </a:r>
            <a:r>
              <a:rPr lang="en-US" sz="1200" i="1" dirty="0"/>
              <a:t>American Journal of Physics</a:t>
            </a:r>
            <a:r>
              <a:rPr lang="en-US" sz="1200" dirty="0"/>
              <a:t>, 66(1) 64-74.</a:t>
            </a:r>
            <a:endParaRPr lang="de-DE" sz="1200" dirty="0"/>
          </a:p>
          <a:p>
            <a:pPr marL="0" indent="0">
              <a:buNone/>
            </a:pPr>
            <a:r>
              <a:rPr lang="en-US" sz="1200" dirty="0" err="1"/>
              <a:t>Hestenes</a:t>
            </a:r>
            <a:r>
              <a:rPr lang="en-US" sz="1200" dirty="0"/>
              <a:t>, D., Wells, M. &amp; </a:t>
            </a:r>
            <a:r>
              <a:rPr lang="en-US" sz="1200" dirty="0" err="1"/>
              <a:t>Swackhamer</a:t>
            </a:r>
            <a:r>
              <a:rPr lang="en-US" sz="1200" dirty="0"/>
              <a:t>, G.  (1992, March).  Force concept inventory.  </a:t>
            </a:r>
            <a:r>
              <a:rPr lang="en-US" sz="1200" i="1" dirty="0"/>
              <a:t>The Physics Teacher</a:t>
            </a:r>
            <a:r>
              <a:rPr lang="en-US" sz="1200" dirty="0"/>
              <a:t>, 30(3) 141-163.</a:t>
            </a:r>
            <a:endParaRPr lang="de-DE" sz="1200" dirty="0"/>
          </a:p>
          <a:p>
            <a:pPr marL="0" indent="0">
              <a:buNone/>
            </a:pPr>
            <a:r>
              <a:rPr lang="en-US" sz="1200" dirty="0" err="1"/>
              <a:t>MacIsaac</a:t>
            </a:r>
            <a:r>
              <a:rPr lang="en-US" sz="1200" dirty="0"/>
              <a:t>, D.L. &amp; Falconer, K.A. (2002, November).  Reforming physics instruction via RTOP. </a:t>
            </a:r>
            <a:r>
              <a:rPr lang="en-US" sz="1200" i="1" dirty="0"/>
              <a:t>The Physics Teacher</a:t>
            </a:r>
            <a:r>
              <a:rPr lang="en-US" sz="1200" dirty="0"/>
              <a:t>, 40(8) 479-485.</a:t>
            </a:r>
            <a:endParaRPr lang="de-DE" sz="1200" dirty="0"/>
          </a:p>
          <a:p>
            <a:pPr marL="0" indent="0">
              <a:buNone/>
            </a:pPr>
            <a:r>
              <a:rPr lang="en-US" sz="1200" dirty="0"/>
              <a:t>McDermott, L.C. &amp; </a:t>
            </a:r>
            <a:r>
              <a:rPr lang="en-US" sz="1200" dirty="0" err="1"/>
              <a:t>Redish</a:t>
            </a:r>
            <a:r>
              <a:rPr lang="en-US" sz="1200" dirty="0"/>
              <a:t>, E.F. (1999, September).  RL-PER1: Resource letter on physics education research.  </a:t>
            </a:r>
            <a:r>
              <a:rPr lang="en-US" sz="1200" i="1" dirty="0"/>
              <a:t>American Journal of Physics</a:t>
            </a:r>
            <a:r>
              <a:rPr lang="en-US" sz="1200" dirty="0"/>
              <a:t>, 67(9) 755-767.</a:t>
            </a:r>
            <a:endParaRPr lang="de-DE" sz="1200" dirty="0"/>
          </a:p>
          <a:p>
            <a:pPr marL="0" indent="0">
              <a:buNone/>
            </a:pPr>
            <a:r>
              <a:rPr lang="en-US" sz="1200" dirty="0"/>
              <a:t>McDermott, L.C &amp; Shaffer, P.S. (1993, January). </a:t>
            </a:r>
            <a:r>
              <a:rPr lang="en-US" sz="1200" dirty="0" err="1"/>
              <a:t>Erratum:"Research</a:t>
            </a:r>
            <a:r>
              <a:rPr lang="en-US" sz="1200" dirty="0"/>
              <a:t> as a guide for curriculum development: An example from introductory electricity. Part I: Investigation of student understanding" [</a:t>
            </a:r>
            <a:r>
              <a:rPr lang="en-US" sz="1200" i="1" dirty="0"/>
              <a:t>American Journal of Physics</a:t>
            </a:r>
            <a:r>
              <a:rPr lang="en-US" sz="1200" dirty="0"/>
              <a:t>, 66(11) 994-1003.] </a:t>
            </a:r>
            <a:r>
              <a:rPr lang="en-US" sz="1200" i="1" dirty="0"/>
              <a:t>American Journal of Physics</a:t>
            </a:r>
            <a:r>
              <a:rPr lang="en-US" sz="1200" dirty="0"/>
              <a:t>, 61(1) 81.</a:t>
            </a:r>
            <a:endParaRPr lang="de-DE" sz="1200" dirty="0"/>
          </a:p>
          <a:p>
            <a:pPr marL="0" indent="0">
              <a:buNone/>
            </a:pPr>
            <a:r>
              <a:rPr lang="en-US" sz="1200" dirty="0"/>
              <a:t>McDermott, L.C &amp; Shaffer, P.S. (1992, November). Research as a guide for curriculum development: An example from introductory electricity. Part II: Design of instructional strategies. </a:t>
            </a:r>
            <a:r>
              <a:rPr lang="en-US" sz="1200" i="1" dirty="0"/>
              <a:t>American Journal of Physics</a:t>
            </a:r>
            <a:r>
              <a:rPr lang="en-US" sz="1200" dirty="0"/>
              <a:t>, 60(11) 994-1003.</a:t>
            </a:r>
            <a:endParaRPr lang="de-DE" sz="1200" dirty="0"/>
          </a:p>
          <a:p>
            <a:pPr marL="0" indent="0">
              <a:buNone/>
            </a:pPr>
            <a:r>
              <a:rPr lang="en-US" sz="1200" dirty="0"/>
              <a:t>Piaget, Jean &amp; Garcia, Rolando (1989).  H. </a:t>
            </a:r>
            <a:r>
              <a:rPr lang="en-US" sz="1200" dirty="0" err="1"/>
              <a:t>Feider</a:t>
            </a:r>
            <a:r>
              <a:rPr lang="en-US" sz="1200" dirty="0"/>
              <a:t>, Trans.  </a:t>
            </a:r>
            <a:r>
              <a:rPr lang="en-US" sz="1200" i="1" dirty="0"/>
              <a:t>Psychogenesis and the history of science.</a:t>
            </a:r>
            <a:r>
              <a:rPr lang="en-US" sz="1200" dirty="0"/>
              <a:t>  NY: Cambridge </a:t>
            </a:r>
            <a:r>
              <a:rPr lang="en-US" sz="1200" dirty="0" err="1"/>
              <a:t>Univ</a:t>
            </a:r>
            <a:r>
              <a:rPr lang="en-US" sz="1200" dirty="0"/>
              <a:t> Press.  Chapters 1&amp;2, p30-87.</a:t>
            </a:r>
            <a:endParaRPr lang="de-DE" sz="1200" dirty="0"/>
          </a:p>
          <a:p>
            <a:pPr marL="0" indent="0">
              <a:buNone/>
            </a:pPr>
            <a:r>
              <a:rPr lang="en-US" sz="1200" dirty="0"/>
              <a:t>Shaffer, P.S. &amp; McDermott, L.C &amp; (1992, November). Research as a guide for curriculum development: An example from introductory electricity. Part II: Investigation of student understanding. </a:t>
            </a:r>
            <a:r>
              <a:rPr lang="en-US" sz="1200" i="1" dirty="0"/>
              <a:t>American Journal of Physics</a:t>
            </a:r>
            <a:r>
              <a:rPr lang="en-US" sz="1200" dirty="0"/>
              <a:t>, 60(11) 1003-1013.</a:t>
            </a:r>
            <a:endParaRPr lang="de-DE" sz="1200" dirty="0"/>
          </a:p>
          <a:p>
            <a:pPr marL="0" indent="0">
              <a:buNone/>
            </a:pPr>
            <a:r>
              <a:rPr lang="en-US" sz="1200" dirty="0"/>
              <a:t>Sokoloff, D.R. &amp; Thornton, R.K. (1997, September).  Using interactive lecture demonstrations to create an active learning environment.  </a:t>
            </a:r>
            <a:r>
              <a:rPr lang="en-US" sz="1200" i="1" dirty="0"/>
              <a:t>The Physics Teacher</a:t>
            </a:r>
            <a:r>
              <a:rPr lang="en-US" sz="1200" dirty="0"/>
              <a:t>, 35(6) 340-346.</a:t>
            </a:r>
            <a:endParaRPr lang="de-DE" sz="1200" dirty="0"/>
          </a:p>
          <a:p>
            <a:pPr marL="0" indent="0">
              <a:buNone/>
            </a:pPr>
            <a:r>
              <a:rPr lang="en-US" sz="1200" dirty="0"/>
              <a:t>Thornton, R.K. (2002).  Uncommon knowledge: Student behavior correlated to conceptual learning.  Unpublished manuscript available from the author.</a:t>
            </a:r>
            <a:endParaRPr lang="de-DE" sz="1200" dirty="0"/>
          </a:p>
          <a:p>
            <a:pPr marL="0" indent="0">
              <a:buNone/>
            </a:pPr>
            <a:endParaRPr lang="en-US" sz="1600" dirty="0">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228600" y="304800"/>
            <a:ext cx="8686800" cy="838200"/>
          </a:xfrm>
          <a:ln>
            <a:noFill/>
          </a:ln>
        </p:spPr>
        <p:txBody>
          <a:bodyPr>
            <a:noAutofit/>
          </a:bodyPr>
          <a:lstStyle/>
          <a:p>
            <a:pPr>
              <a:defRPr/>
            </a:pPr>
            <a:r>
              <a:rPr lang="en-US" sz="2400" dirty="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rPr>
              <a:t>Abstract</a:t>
            </a:r>
            <a:r>
              <a:rPr lang="en-US" sz="2400" b="1" dirty="0">
                <a:latin typeface="Arial" charset="0"/>
              </a:rPr>
              <a:t>: </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charset="0"/>
              </a:rPr>
              <a:t>An Introduction to Research On Physics Teaching For Teachers</a:t>
            </a:r>
            <a:endParaRPr lang="en-US" sz="2400" b="1" dirty="0">
              <a:latin typeface="Arial" charset="0"/>
            </a:endParaRPr>
          </a:p>
        </p:txBody>
      </p:sp>
      <p:sp>
        <p:nvSpPr>
          <p:cNvPr id="16386" name="Rectangle 3"/>
          <p:cNvSpPr>
            <a:spLocks noGrp="1" noChangeArrowheads="1"/>
          </p:cNvSpPr>
          <p:nvPr>
            <p:ph idx="1"/>
          </p:nvPr>
        </p:nvSpPr>
        <p:spPr>
          <a:xfrm>
            <a:off x="533400" y="2133600"/>
            <a:ext cx="8229600" cy="3581400"/>
          </a:xfrm>
        </p:spPr>
        <p:txBody>
          <a:bodyPr/>
          <a:lstStyle/>
          <a:p>
            <a:pPr marL="0" indent="0">
              <a:buNone/>
            </a:pPr>
            <a:r>
              <a:rPr lang="en-CA" sz="2000" dirty="0"/>
              <a:t>PHY500: Physics Education Seminar (online) is designed to</a:t>
            </a:r>
          </a:p>
          <a:p>
            <a:pPr marL="0" indent="0">
              <a:buNone/>
            </a:pPr>
            <a:r>
              <a:rPr lang="en-CA" sz="2000" dirty="0"/>
              <a:t> </a:t>
            </a:r>
          </a:p>
          <a:p>
            <a:r>
              <a:rPr lang="en-CA" sz="2000" dirty="0"/>
              <a:t>lay a foundation of Pedagogical Content Knowledge (PCK) in high school Physics Teaching scholarship, </a:t>
            </a:r>
          </a:p>
          <a:p>
            <a:r>
              <a:rPr lang="en-CA" sz="2000" dirty="0"/>
              <a:t>engage high school Physics Teachers as practical consumers of physics and science education scholarship, and </a:t>
            </a:r>
          </a:p>
          <a:p>
            <a:r>
              <a:rPr lang="en-CA" sz="2000" dirty="0"/>
              <a:t>foster critical reflection on their own teaching practices.</a:t>
            </a:r>
          </a:p>
          <a:p>
            <a:endParaRPr lang="en-CA" sz="2000" dirty="0"/>
          </a:p>
          <a:p>
            <a:pPr marL="0" indent="0">
              <a:buNone/>
            </a:pPr>
            <a:r>
              <a:rPr lang="en-CA" sz="2000" dirty="0"/>
              <a:t>We describe content, activity, and lessons learned from offering PHY500 to more than 125 high school physics teachers since 2002.</a:t>
            </a:r>
            <a:br>
              <a:rPr lang="en-CA" dirty="0"/>
            </a:br>
            <a:br>
              <a:rPr lang="de-DE" dirty="0"/>
            </a:br>
            <a:endParaRPr lang="de-D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424656" y="1447800"/>
            <a:ext cx="8229600" cy="5029200"/>
          </a:xfrm>
        </p:spPr>
        <p:txBody>
          <a:bodyPr/>
          <a:lstStyle/>
          <a:p>
            <a:pPr marL="0" indent="0">
              <a:buNone/>
            </a:pPr>
            <a:r>
              <a:rPr lang="en-US" dirty="0"/>
              <a:t>PHY 500 is a course for teachers – professional educational practitioners. In general these participants are consumers of </a:t>
            </a:r>
            <a:r>
              <a:rPr lang="en-US" b="1" dirty="0"/>
              <a:t>PER</a:t>
            </a:r>
            <a:r>
              <a:rPr lang="en-US" dirty="0"/>
              <a:t> (Physics Education Research) and </a:t>
            </a:r>
            <a:r>
              <a:rPr lang="en-US" b="1" dirty="0"/>
              <a:t>SER</a:t>
            </a:r>
            <a:r>
              <a:rPr lang="en-US" dirty="0"/>
              <a:t>(Science Education Research) literature.  </a:t>
            </a:r>
          </a:p>
          <a:p>
            <a:pPr marL="0" indent="0">
              <a:buNone/>
            </a:pPr>
            <a:r>
              <a:rPr lang="en-US" dirty="0"/>
              <a:t>Future master physics teachers and future teacher leaders able to make critical, informed decisions about </a:t>
            </a:r>
          </a:p>
          <a:p>
            <a:pPr lvl="2" indent="-342900"/>
            <a:r>
              <a:rPr lang="en-US" dirty="0"/>
              <a:t>their own physics classroom learning and teaching practices </a:t>
            </a:r>
          </a:p>
          <a:p>
            <a:pPr lvl="2" indent="-342900"/>
            <a:r>
              <a:rPr lang="en-US" dirty="0"/>
              <a:t>physics curricula</a:t>
            </a:r>
          </a:p>
          <a:p>
            <a:pPr lvl="2" indent="-342900"/>
            <a:r>
              <a:rPr lang="en-US" dirty="0"/>
              <a:t>professional development </a:t>
            </a:r>
          </a:p>
          <a:p>
            <a:pPr lvl="2" indent="-342900"/>
            <a:r>
              <a:rPr lang="en-US" dirty="0"/>
              <a:t>their own profession </a:t>
            </a:r>
          </a:p>
          <a:p>
            <a:pPr marL="0" indent="0">
              <a:buNone/>
            </a:pPr>
            <a:r>
              <a:rPr lang="en-US" dirty="0"/>
              <a:t> What PHY500 is NOT: A literature course for PER researchers or Doctoral Candidates.</a:t>
            </a:r>
          </a:p>
          <a:p>
            <a:pPr marL="0" indent="0">
              <a:buNone/>
            </a:pPr>
            <a:endParaRPr lang="de-DE" dirty="0"/>
          </a:p>
          <a:p>
            <a:pPr marL="0" indent="0">
              <a:buNone/>
            </a:pPr>
            <a:endParaRPr lang="en-US" dirty="0">
              <a:latin typeface="Arial" charset="0"/>
            </a:endParaRPr>
          </a:p>
        </p:txBody>
      </p:sp>
      <p:pic>
        <p:nvPicPr>
          <p:cNvPr id="2" name="Picture 4" descr="section-nam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304800"/>
            <a:ext cx="8926513"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1" name="TextBox 3"/>
          <p:cNvSpPr txBox="1">
            <a:spLocks noChangeArrowheads="1"/>
          </p:cNvSpPr>
          <p:nvPr/>
        </p:nvSpPr>
        <p:spPr bwMode="auto">
          <a:xfrm>
            <a:off x="2209800" y="247471"/>
            <a:ext cx="67056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a:solidFill>
                  <a:srgbClr val="23408F"/>
                </a:solidFill>
              </a:rPr>
              <a:t>Setting and Logic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457200" y="152400"/>
            <a:ext cx="8534400" cy="1143000"/>
          </a:xfrm>
        </p:spPr>
        <p:txBody>
          <a:bodyPr/>
          <a:lstStyle/>
          <a:p>
            <a:pPr>
              <a:defRPr/>
            </a:pPr>
            <a:r>
              <a:rPr lang="en-US" dirty="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rPr>
              <a:t>Masters Degree Programs</a:t>
            </a:r>
          </a:p>
        </p:txBody>
      </p:sp>
      <p:sp>
        <p:nvSpPr>
          <p:cNvPr id="18434" name="Rectangle 3"/>
          <p:cNvSpPr>
            <a:spLocks noGrp="1" noChangeArrowheads="1"/>
          </p:cNvSpPr>
          <p:nvPr>
            <p:ph idx="1"/>
          </p:nvPr>
        </p:nvSpPr>
        <p:spPr/>
        <p:txBody>
          <a:bodyPr/>
          <a:lstStyle/>
          <a:p>
            <a:pPr marL="0" indent="0">
              <a:buNone/>
            </a:pPr>
            <a:r>
              <a:rPr lang="en-US" dirty="0"/>
              <a:t>PHY500: Seminar in Physics Education is a required introductory course for two terminal masters' programs:</a:t>
            </a:r>
            <a:endParaRPr lang="de-DE" dirty="0"/>
          </a:p>
          <a:p>
            <a:pPr lvl="1" indent="-342900">
              <a:buFont typeface="Arial" panose="020B0604020202020204" pitchFamily="34" charset="0"/>
              <a:buChar char="•"/>
            </a:pPr>
            <a:r>
              <a:rPr lang="en-US" sz="2000" dirty="0" err="1"/>
              <a:t>M.S.Ed</a:t>
            </a:r>
            <a:r>
              <a:rPr lang="en-US" sz="2000" dirty="0"/>
              <a:t>. (Physics) mainly taken by BIO, CHM, GLG, some MAT, some PHY teachers</a:t>
            </a:r>
            <a:endParaRPr lang="de-DE" sz="2000" dirty="0"/>
          </a:p>
          <a:p>
            <a:pPr lvl="1" indent="-342900">
              <a:buFont typeface="Arial" panose="020B0604020202020204" pitchFamily="34" charset="0"/>
              <a:buChar char="•"/>
            </a:pPr>
            <a:r>
              <a:rPr lang="en-US" sz="2000" dirty="0" err="1"/>
              <a:t>M.S.Ed</a:t>
            </a:r>
            <a:r>
              <a:rPr lang="en-US" sz="2000" dirty="0"/>
              <a:t>. (Physics with NYSED Transitional B Certification) for STEM professional becoming teachers </a:t>
            </a:r>
            <a:endParaRPr lang="de-DE" sz="2000" dirty="0"/>
          </a:p>
          <a:p>
            <a:pPr marL="0" indent="0">
              <a:buNone/>
            </a:pPr>
            <a:r>
              <a:rPr lang="en-US" sz="1400" dirty="0"/>
              <a:t>Note that most NY teachers certify twice – to earn full (NYSED Professional) certification teachers must obtain a suitable masters degree.</a:t>
            </a:r>
            <a:r>
              <a:rPr lang="en-US" sz="2000" dirty="0"/>
              <a:t>  </a:t>
            </a:r>
            <a:endParaRPr lang="de-DE" sz="2000" dirty="0"/>
          </a:p>
          <a:p>
            <a:pPr marL="0" indent="0">
              <a:buNone/>
            </a:pPr>
            <a:r>
              <a:rPr lang="en-US" dirty="0"/>
              <a:t>Degree Programs: </a:t>
            </a:r>
          </a:p>
          <a:p>
            <a:pPr lvl="1">
              <a:buFont typeface="Arial" panose="020B0604020202020204" pitchFamily="34" charset="0"/>
              <a:buChar char="•"/>
            </a:pPr>
            <a:r>
              <a:rPr lang="en-US" sz="2000" dirty="0"/>
              <a:t>enrolled 12 graduate students at present </a:t>
            </a:r>
          </a:p>
          <a:p>
            <a:pPr lvl="1">
              <a:buFont typeface="Arial" panose="020B0604020202020204" pitchFamily="34" charset="0"/>
              <a:buChar char="•"/>
            </a:pPr>
            <a:r>
              <a:rPr lang="en-US" sz="2000" dirty="0"/>
              <a:t>almost another 125 alumni </a:t>
            </a:r>
          </a:p>
          <a:p>
            <a:pPr marL="0" indent="0">
              <a:buNone/>
            </a:pPr>
            <a:r>
              <a:rPr lang="en-US" sz="2000" dirty="0"/>
              <a:t>125 students have completed PHY500 since it was first offered in 2002.  </a:t>
            </a:r>
            <a:endParaRPr lang="de-DE" sz="2000" dirty="0"/>
          </a:p>
          <a:p>
            <a:pPr marL="0" indent="0">
              <a:buNone/>
            </a:pPr>
            <a:endParaRPr lang="en-US" sz="2000" dirty="0"/>
          </a:p>
          <a:p>
            <a:pPr marL="0" indent="0">
              <a:buNone/>
            </a:pPr>
            <a:r>
              <a:rPr lang="en-US" sz="2000" dirty="0"/>
              <a:t>PHY500 has always been an online offering.</a:t>
            </a:r>
            <a:endParaRPr lang="de-DE" sz="2000" dirty="0"/>
          </a:p>
          <a:p>
            <a:pPr marL="0" indent="0">
              <a:buNone/>
            </a:pPr>
            <a:endParaRPr lang="de-D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457200" y="152400"/>
            <a:ext cx="8534400" cy="1143000"/>
          </a:xfrm>
        </p:spPr>
        <p:txBody>
          <a:bodyPr/>
          <a:lstStyle/>
          <a:p>
            <a:pPr>
              <a:defRPr/>
            </a:pPr>
            <a:r>
              <a:rPr lang="en-US" dirty="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rPr>
              <a:t>Masters Degree Programs</a:t>
            </a:r>
          </a:p>
        </p:txBody>
      </p:sp>
      <p:sp>
        <p:nvSpPr>
          <p:cNvPr id="18434" name="Rectangle 3"/>
          <p:cNvSpPr>
            <a:spLocks noGrp="1" noChangeArrowheads="1"/>
          </p:cNvSpPr>
          <p:nvPr>
            <p:ph idx="1"/>
          </p:nvPr>
        </p:nvSpPr>
        <p:spPr/>
        <p:txBody>
          <a:bodyPr/>
          <a:lstStyle/>
          <a:p>
            <a:pPr marL="0" indent="0">
              <a:buNone/>
            </a:pPr>
            <a:r>
              <a:rPr lang="en-US" dirty="0"/>
              <a:t>Considerations underlying PHY500 included:</a:t>
            </a:r>
            <a:endParaRPr lang="de-DE" dirty="0"/>
          </a:p>
          <a:p>
            <a:pPr>
              <a:buFont typeface="Arial" panose="020B0604020202020204" pitchFamily="34" charset="0"/>
              <a:buChar char="•"/>
            </a:pPr>
            <a:r>
              <a:rPr lang="en-US" sz="2000" dirty="0"/>
              <a:t>develop physics teacher Content and Pedagogical Content Knowledge </a:t>
            </a:r>
          </a:p>
          <a:p>
            <a:pPr>
              <a:buFont typeface="Arial" panose="020B0604020202020204" pitchFamily="34" charset="0"/>
              <a:buChar char="•"/>
            </a:pPr>
            <a:r>
              <a:rPr lang="en-US" sz="2000" dirty="0"/>
              <a:t>develop teacher familiarity with appropriate literature for an eventual PHY690: Masters' Project </a:t>
            </a:r>
            <a:endParaRPr lang="de-DE" sz="2000" dirty="0"/>
          </a:p>
          <a:p>
            <a:pPr>
              <a:buFont typeface="Arial" panose="020B0604020202020204" pitchFamily="34" charset="0"/>
              <a:buChar char="•"/>
            </a:pPr>
            <a:r>
              <a:rPr lang="en-US" sz="2000" dirty="0"/>
              <a:t>must be offered online to enroll downstate (NYC, Long Island) and out of state students </a:t>
            </a:r>
            <a:endParaRPr lang="de-DE" sz="2000" dirty="0"/>
          </a:p>
          <a:p>
            <a:pPr>
              <a:buFont typeface="Arial" panose="020B0604020202020204" pitchFamily="34" charset="0"/>
              <a:buChar char="•"/>
            </a:pPr>
            <a:r>
              <a:rPr lang="en-US" sz="2000" dirty="0"/>
              <a:t>must expose students to </a:t>
            </a:r>
            <a:r>
              <a:rPr lang="en-US" sz="2000" dirty="0" err="1"/>
              <a:t>M.S.Ed</a:t>
            </a:r>
            <a:r>
              <a:rPr lang="en-US" sz="2000" dirty="0"/>
              <a:t>. (Physics) programs philosophy and shared definitions of what good physics learning environment can look like (Reformed Teaching Observation Protocol)</a:t>
            </a:r>
            <a:endParaRPr lang="de-DE" sz="2000" dirty="0"/>
          </a:p>
          <a:p>
            <a:pPr>
              <a:buFont typeface="Arial" panose="020B0604020202020204" pitchFamily="34" charset="0"/>
              <a:buChar char="•"/>
            </a:pPr>
            <a:r>
              <a:rPr lang="en-US" sz="2000" dirty="0"/>
              <a:t>must assess candidate dispositions for physics teaching (particularly alternate certification candidates) for </a:t>
            </a:r>
            <a:r>
              <a:rPr lang="en-US" sz="2000" dirty="0" err="1"/>
              <a:t>M.S.Ed</a:t>
            </a:r>
            <a:r>
              <a:rPr lang="en-US" sz="2000" dirty="0"/>
              <a:t>. (Physics) Programs at beginning and end of program (NCATE; candidate advising and counseling)</a:t>
            </a:r>
            <a:endParaRPr lang="de-DE" sz="2000" dirty="0"/>
          </a:p>
          <a:p>
            <a:pPr>
              <a:buFont typeface="Arial" panose="020B0604020202020204" pitchFamily="34" charset="0"/>
              <a:buChar char="•"/>
            </a:pPr>
            <a:r>
              <a:rPr lang="en-US" sz="2000" dirty="0"/>
              <a:t>develop graduate student scholarly reading and writing skills (APA format, scholarly discourse)</a:t>
            </a:r>
            <a:endParaRPr lang="de-DE" sz="2000" dirty="0"/>
          </a:p>
        </p:txBody>
      </p:sp>
    </p:spTree>
    <p:extLst>
      <p:ext uri="{BB962C8B-B14F-4D97-AF65-F5344CB8AC3E}">
        <p14:creationId xmlns:p14="http://schemas.microsoft.com/office/powerpoint/2010/main" val="1425370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457200" y="152400"/>
            <a:ext cx="8534400" cy="1143000"/>
          </a:xfrm>
        </p:spPr>
        <p:txBody>
          <a:bodyPr/>
          <a:lstStyle/>
          <a:p>
            <a:pPr>
              <a:defRPr/>
            </a:pPr>
            <a:r>
              <a:rPr lang="en-US" dirty="0">
                <a:ln w="10160">
                  <a:solidFill>
                    <a:schemeClr val="accent1"/>
                  </a:solidFill>
                  <a:prstDash val="solid"/>
                </a:ln>
                <a:solidFill>
                  <a:srgbClr val="FFFFFF"/>
                </a:solidFill>
                <a:effectLst>
                  <a:outerShdw blurRad="38100" dist="32000" dir="5400000" algn="tl">
                    <a:srgbClr val="000000">
                      <a:alpha val="30000"/>
                    </a:srgbClr>
                  </a:outerShdw>
                </a:effectLst>
              </a:rPr>
              <a:t>What PER and SER is important?</a:t>
            </a:r>
            <a:endParaRPr lang="en-US" sz="3600" b="1" dirty="0">
              <a:latin typeface="Arial" charset="0"/>
            </a:endParaRPr>
          </a:p>
        </p:txBody>
      </p:sp>
      <p:sp>
        <p:nvSpPr>
          <p:cNvPr id="19458" name="Rectangle 3"/>
          <p:cNvSpPr>
            <a:spLocks noGrp="1" noChangeArrowheads="1"/>
          </p:cNvSpPr>
          <p:nvPr>
            <p:ph idx="1"/>
          </p:nvPr>
        </p:nvSpPr>
        <p:spPr/>
        <p:txBody>
          <a:bodyPr/>
          <a:lstStyle/>
          <a:p>
            <a:pPr marL="0" indent="0">
              <a:buNone/>
            </a:pPr>
            <a:r>
              <a:rPr lang="en-US" sz="2800" dirty="0">
                <a:latin typeface="Arial" charset="0"/>
              </a:rPr>
              <a:t>In groups, please answer the following question:</a:t>
            </a:r>
          </a:p>
          <a:p>
            <a:pPr marL="0" indent="0">
              <a:buNone/>
            </a:pPr>
            <a:endParaRPr lang="en-US" sz="2800" dirty="0">
              <a:latin typeface="Arial" charset="0"/>
            </a:endParaRPr>
          </a:p>
          <a:p>
            <a:pPr marL="0" indent="0">
              <a:buNone/>
            </a:pPr>
            <a:r>
              <a:rPr lang="en-US" sz="2800" dirty="0">
                <a:latin typeface="Arial" charset="0"/>
              </a:rPr>
              <a:t>What research, research papers, etc. would you consider important for new teachers to read for their development as teachers?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457200" y="1676400"/>
            <a:ext cx="8229600" cy="5029200"/>
          </a:xfrm>
        </p:spPr>
        <p:txBody>
          <a:bodyPr/>
          <a:lstStyle/>
          <a:p>
            <a:pPr marL="0" indent="0">
              <a:buNone/>
            </a:pPr>
            <a:r>
              <a:rPr lang="en-US" sz="2000" dirty="0"/>
              <a:t>FOR US at first:</a:t>
            </a:r>
          </a:p>
          <a:p>
            <a:pPr marL="0" indent="0">
              <a:buNone/>
            </a:pPr>
            <a:r>
              <a:rPr lang="en-US" sz="2000" dirty="0"/>
              <a:t>critical reflective thinking about </a:t>
            </a:r>
            <a:endParaRPr lang="de-DE" sz="2000" dirty="0"/>
          </a:p>
          <a:p>
            <a:pPr>
              <a:buFont typeface="Arial" panose="020B0604020202020204" pitchFamily="34" charset="0"/>
              <a:buChar char="•"/>
            </a:pPr>
            <a:r>
              <a:rPr lang="en-US" sz="2000" dirty="0"/>
              <a:t>the state of teachers' own physics subject knowledge  and pedagogical knowledge (</a:t>
            </a:r>
            <a:r>
              <a:rPr lang="en-US" sz="2000" dirty="0" err="1"/>
              <a:t>Arons</a:t>
            </a:r>
            <a:r>
              <a:rPr lang="en-US" sz="2000" dirty="0"/>
              <a:t>; </a:t>
            </a:r>
            <a:r>
              <a:rPr lang="en-US" sz="2000" dirty="0" err="1"/>
              <a:t>Beichner</a:t>
            </a:r>
            <a:r>
              <a:rPr lang="en-US" sz="2000" dirty="0"/>
              <a:t>; </a:t>
            </a:r>
            <a:r>
              <a:rPr lang="en-US" sz="2000" dirty="0" err="1"/>
              <a:t>Hestenes</a:t>
            </a:r>
            <a:r>
              <a:rPr lang="en-US" sz="2000" dirty="0"/>
              <a:t>, Wells &amp; </a:t>
            </a:r>
            <a:r>
              <a:rPr lang="en-US" sz="2000" dirty="0" err="1"/>
              <a:t>Swackhamer</a:t>
            </a:r>
            <a:r>
              <a:rPr lang="en-US" sz="2000" dirty="0"/>
              <a:t>; McDermott &amp; </a:t>
            </a:r>
            <a:r>
              <a:rPr lang="en-US" sz="2000" dirty="0" err="1"/>
              <a:t>Redish</a:t>
            </a:r>
            <a:r>
              <a:rPr lang="en-US" sz="2000" dirty="0"/>
              <a:t>; McDermott &amp; Shaffer,  -- standard instruments  like FCI, TUG-K </a:t>
            </a:r>
            <a:r>
              <a:rPr lang="en-US" sz="2000" dirty="0" err="1"/>
              <a:t>etc</a:t>
            </a:r>
            <a:r>
              <a:rPr lang="en-US" sz="2000" dirty="0"/>
              <a:t>;  PER and SER touchstone activities)</a:t>
            </a:r>
            <a:endParaRPr lang="de-DE" sz="2000" dirty="0"/>
          </a:p>
          <a:p>
            <a:pPr>
              <a:buFont typeface="Arial" panose="020B0604020202020204" pitchFamily="34" charset="0"/>
              <a:buChar char="•"/>
            </a:pPr>
            <a:r>
              <a:rPr lang="en-US" sz="2000" dirty="0"/>
              <a:t>teachers' and students' own physics learning (</a:t>
            </a:r>
            <a:r>
              <a:rPr lang="en-US" sz="2000" dirty="0" err="1"/>
              <a:t>Beichner</a:t>
            </a:r>
            <a:r>
              <a:rPr lang="en-US" sz="2000" dirty="0"/>
              <a:t>; Hake; </a:t>
            </a:r>
            <a:r>
              <a:rPr lang="en-US" sz="2000" dirty="0" err="1"/>
              <a:t>Hestenes</a:t>
            </a:r>
            <a:r>
              <a:rPr lang="en-US" sz="2000" dirty="0"/>
              <a:t>, Wells &amp; </a:t>
            </a:r>
            <a:r>
              <a:rPr lang="en-US" sz="2000" dirty="0" err="1"/>
              <a:t>Swackhamer</a:t>
            </a:r>
            <a:r>
              <a:rPr lang="en-US" sz="2000" dirty="0"/>
              <a:t>, </a:t>
            </a:r>
            <a:endParaRPr lang="de-DE" sz="2000" dirty="0"/>
          </a:p>
          <a:p>
            <a:pPr>
              <a:buFont typeface="Arial" panose="020B0604020202020204" pitchFamily="34" charset="0"/>
              <a:buChar char="•"/>
            </a:pPr>
            <a:r>
              <a:rPr lang="en-US" sz="2000" dirty="0"/>
              <a:t>teachers' own physics teaching (</a:t>
            </a:r>
            <a:r>
              <a:rPr lang="en-US" sz="2000" dirty="0" err="1"/>
              <a:t>Arons</a:t>
            </a:r>
            <a:r>
              <a:rPr lang="en-US" sz="2000" dirty="0"/>
              <a:t>; Hake, </a:t>
            </a:r>
            <a:r>
              <a:rPr lang="en-US" sz="2000" dirty="0" err="1"/>
              <a:t>MacIsaac</a:t>
            </a:r>
            <a:r>
              <a:rPr lang="en-US" sz="2000" dirty="0"/>
              <a:t> &amp; Falconer; Sawada, Baker, Bauer, </a:t>
            </a:r>
            <a:r>
              <a:rPr lang="en-US" sz="2000" dirty="0" err="1"/>
              <a:t>Benford</a:t>
            </a:r>
            <a:r>
              <a:rPr lang="en-US" sz="2000" dirty="0"/>
              <a:t>, </a:t>
            </a:r>
            <a:r>
              <a:rPr lang="en-US" sz="2000" dirty="0" err="1"/>
              <a:t>Birk</a:t>
            </a:r>
            <a:r>
              <a:rPr lang="en-US" sz="2000" dirty="0"/>
              <a:t>, Bloom and Falconer)</a:t>
            </a:r>
            <a:endParaRPr lang="de-DE" sz="2000" dirty="0"/>
          </a:p>
          <a:p>
            <a:pPr>
              <a:buFont typeface="Arial" panose="020B0604020202020204" pitchFamily="34" charset="0"/>
              <a:buChar char="•"/>
            </a:pPr>
            <a:r>
              <a:rPr lang="en-US" sz="2000" dirty="0"/>
              <a:t>expose students through readings to a wide variety of research-informed physics learning experiences and practices (</a:t>
            </a:r>
            <a:r>
              <a:rPr lang="en-US" sz="2000" dirty="0" err="1"/>
              <a:t>Finklestein</a:t>
            </a:r>
            <a:r>
              <a:rPr lang="en-US" sz="2000" dirty="0"/>
              <a:t>, Adams, Keller, Perkins &amp; </a:t>
            </a:r>
            <a:r>
              <a:rPr lang="en-US" sz="2000" dirty="0" err="1"/>
              <a:t>Podolefsky</a:t>
            </a:r>
            <a:r>
              <a:rPr lang="en-US" sz="2000" dirty="0"/>
              <a:t>; Sokoloff &amp; Thornton; Thornton)</a:t>
            </a:r>
            <a:endParaRPr lang="de-DE" sz="2000" dirty="0"/>
          </a:p>
          <a:p>
            <a:pPr marL="0" indent="0">
              <a:buNone/>
              <a:defRPr/>
            </a:pPr>
            <a:endParaRPr lang="en-US" sz="2000" dirty="0"/>
          </a:p>
        </p:txBody>
      </p:sp>
      <p:pic>
        <p:nvPicPr>
          <p:cNvPr id="24578" name="Picture 4" descr="section-nam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4800"/>
            <a:ext cx="8926513"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79" name="TextBox 3"/>
          <p:cNvSpPr txBox="1">
            <a:spLocks noChangeArrowheads="1"/>
          </p:cNvSpPr>
          <p:nvPr/>
        </p:nvSpPr>
        <p:spPr bwMode="auto">
          <a:xfrm>
            <a:off x="2057400" y="304800"/>
            <a:ext cx="67056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e-DE" sz="4000" b="1" dirty="0">
                <a:solidFill>
                  <a:srgbClr val="23408F"/>
                </a:solidFill>
              </a:rPr>
              <a:t>Content </a:t>
            </a:r>
            <a:r>
              <a:rPr lang="de-DE" sz="4000" b="1" dirty="0" err="1">
                <a:solidFill>
                  <a:srgbClr val="23408F"/>
                </a:solidFill>
              </a:rPr>
              <a:t>and</a:t>
            </a:r>
            <a:r>
              <a:rPr lang="de-DE" sz="4000" b="1" dirty="0">
                <a:solidFill>
                  <a:srgbClr val="23408F"/>
                </a:solidFill>
              </a:rPr>
              <a:t> </a:t>
            </a:r>
            <a:r>
              <a:rPr lang="de-DE" sz="4000" b="1" dirty="0" err="1">
                <a:solidFill>
                  <a:srgbClr val="23408F"/>
                </a:solidFill>
              </a:rPr>
              <a:t>Activities</a:t>
            </a:r>
            <a:endParaRPr lang="en-US" sz="4000" b="1" dirty="0">
              <a:solidFill>
                <a:srgbClr val="23408F"/>
              </a:solidFill>
            </a:endParaRPr>
          </a:p>
        </p:txBody>
      </p:sp>
    </p:spTree>
    <p:extLst>
      <p:ext uri="{BB962C8B-B14F-4D97-AF65-F5344CB8AC3E}">
        <p14:creationId xmlns:p14="http://schemas.microsoft.com/office/powerpoint/2010/main" val="334467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381000" y="152400"/>
            <a:ext cx="8686800" cy="1143000"/>
          </a:xfrm>
        </p:spPr>
        <p:txBody>
          <a:bodyPr/>
          <a:lstStyle/>
          <a:p>
            <a:pPr>
              <a:defRPr/>
            </a:pPr>
            <a:r>
              <a:rPr lang="en-US" dirty="0">
                <a:ln w="10160">
                  <a:solidFill>
                    <a:schemeClr val="accent1"/>
                  </a:solidFill>
                  <a:prstDash val="solid"/>
                </a:ln>
                <a:solidFill>
                  <a:srgbClr val="FFFFFF"/>
                </a:solidFill>
                <a:effectLst>
                  <a:outerShdw blurRad="38100" dist="32000" dir="5400000" algn="tl">
                    <a:srgbClr val="000000">
                      <a:alpha val="30000"/>
                    </a:srgbClr>
                  </a:outerShdw>
                </a:effectLst>
              </a:rPr>
              <a:t>List of Readings and Schedule</a:t>
            </a:r>
            <a:endParaRPr lang="en-US" sz="3600" b="1" dirty="0">
              <a:latin typeface="Arial" charset="0"/>
            </a:endParaRPr>
          </a:p>
        </p:txBody>
      </p:sp>
      <p:graphicFrame>
        <p:nvGraphicFramePr>
          <p:cNvPr id="2" name="Content Placeholder 1">
            <a:extLst>
              <a:ext uri="{FF2B5EF4-FFF2-40B4-BE49-F238E27FC236}">
                <a16:creationId xmlns:a16="http://schemas.microsoft.com/office/drawing/2014/main" id="{0C67179E-17D8-5A40-AE04-361E03533358}"/>
              </a:ext>
            </a:extLst>
          </p:cNvPr>
          <p:cNvGraphicFramePr>
            <a:graphicFrameLocks noGrp="1"/>
          </p:cNvGraphicFramePr>
          <p:nvPr>
            <p:ph idx="1"/>
            <p:extLst>
              <p:ext uri="{D42A27DB-BD31-4B8C-83A1-F6EECF244321}">
                <p14:modId xmlns:p14="http://schemas.microsoft.com/office/powerpoint/2010/main" val="2478570978"/>
              </p:ext>
            </p:extLst>
          </p:nvPr>
        </p:nvGraphicFramePr>
        <p:xfrm>
          <a:off x="609600" y="1143000"/>
          <a:ext cx="8000999" cy="5410202"/>
        </p:xfrm>
        <a:graphic>
          <a:graphicData uri="http://schemas.openxmlformats.org/drawingml/2006/table">
            <a:tbl>
              <a:tblPr firstRow="1" firstCol="1" bandRow="1">
                <a:tableStyleId>{5C22544A-7EE6-4342-B048-85BDC9FD1C3A}</a:tableStyleId>
              </a:tblPr>
              <a:tblGrid>
                <a:gridCol w="322896">
                  <a:extLst>
                    <a:ext uri="{9D8B030D-6E8A-4147-A177-3AD203B41FA5}">
                      <a16:colId xmlns:a16="http://schemas.microsoft.com/office/drawing/2014/main" val="3985938898"/>
                    </a:ext>
                  </a:extLst>
                </a:gridCol>
                <a:gridCol w="904265">
                  <a:extLst>
                    <a:ext uri="{9D8B030D-6E8A-4147-A177-3AD203B41FA5}">
                      <a16:colId xmlns:a16="http://schemas.microsoft.com/office/drawing/2014/main" val="620317050"/>
                    </a:ext>
                  </a:extLst>
                </a:gridCol>
                <a:gridCol w="3141254">
                  <a:extLst>
                    <a:ext uri="{9D8B030D-6E8A-4147-A177-3AD203B41FA5}">
                      <a16:colId xmlns:a16="http://schemas.microsoft.com/office/drawing/2014/main" val="4004707429"/>
                    </a:ext>
                  </a:extLst>
                </a:gridCol>
                <a:gridCol w="3632584">
                  <a:extLst>
                    <a:ext uri="{9D8B030D-6E8A-4147-A177-3AD203B41FA5}">
                      <a16:colId xmlns:a16="http://schemas.microsoft.com/office/drawing/2014/main" val="389144766"/>
                    </a:ext>
                  </a:extLst>
                </a:gridCol>
              </a:tblGrid>
              <a:tr h="208085">
                <a:tc gridSpan="3">
                  <a:txBody>
                    <a:bodyPr/>
                    <a:lstStyle/>
                    <a:p>
                      <a:pPr>
                        <a:spcAft>
                          <a:spcPts val="0"/>
                        </a:spcAft>
                      </a:pPr>
                      <a:r>
                        <a:rPr lang="en-US" sz="1000">
                          <a:effectLst/>
                        </a:rPr>
                        <a:t>Schedule revision as of 27Oct15</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hMerge="1">
                  <a:txBody>
                    <a:bodyPr/>
                    <a:lstStyle/>
                    <a:p>
                      <a:endParaRPr lang="en-CA"/>
                    </a:p>
                  </a:txBody>
                  <a:tcPr/>
                </a:tc>
                <a:tc hMerge="1">
                  <a:txBody>
                    <a:bodyPr/>
                    <a:lstStyle/>
                    <a:p>
                      <a:endParaRPr lang="en-CA"/>
                    </a:p>
                  </a:txBody>
                  <a:tcPr/>
                </a:tc>
                <a:tc>
                  <a:txBody>
                    <a:bodyPr/>
                    <a:lstStyle/>
                    <a:p>
                      <a:endParaRPr lang="de-DE" sz="1000">
                        <a:effectLst/>
                        <a:latin typeface="Times New Roman" panose="02020603050405020304" pitchFamily="18" charset="0"/>
                      </a:endParaRPr>
                    </a:p>
                  </a:txBody>
                  <a:tcPr marL="68580" marR="68580" marT="0" marB="0" anchor="b"/>
                </a:tc>
                <a:extLst>
                  <a:ext uri="{0D108BD9-81ED-4DB2-BD59-A6C34878D82A}">
                    <a16:rowId xmlns:a16="http://schemas.microsoft.com/office/drawing/2014/main" val="2683733300"/>
                  </a:ext>
                </a:extLst>
              </a:tr>
              <a:tr h="208085">
                <a:tc>
                  <a:txBody>
                    <a:bodyPr/>
                    <a:lstStyle/>
                    <a:p>
                      <a:endParaRPr lang="de-DE" sz="1000">
                        <a:effectLst/>
                        <a:latin typeface="Times New Roman" panose="02020603050405020304" pitchFamily="18" charset="0"/>
                      </a:endParaRPr>
                    </a:p>
                  </a:txBody>
                  <a:tcPr marL="68580" marR="68580" marT="0" marB="0" anchor="b"/>
                </a:tc>
                <a:tc>
                  <a:txBody>
                    <a:bodyPr/>
                    <a:lstStyle/>
                    <a:p>
                      <a:pPr>
                        <a:spcAft>
                          <a:spcPts val="0"/>
                        </a:spcAft>
                      </a:pPr>
                      <a:r>
                        <a:rPr lang="en-US" sz="1000">
                          <a:effectLst/>
                        </a:rPr>
                        <a:t>Monday</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en-US" sz="1000">
                          <a:effectLst/>
                        </a:rPr>
                        <a:t>Topics / readings</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en-US" sz="1000">
                          <a:effectLst/>
                        </a:rPr>
                        <a:t>Comments</a:t>
                      </a:r>
                      <a:endParaRPr lang="de-DE" sz="1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438873683"/>
                  </a:ext>
                </a:extLst>
              </a:tr>
              <a:tr h="208085">
                <a:tc>
                  <a:txBody>
                    <a:bodyPr/>
                    <a:lstStyle/>
                    <a:p>
                      <a:pPr algn="r">
                        <a:spcAft>
                          <a:spcPts val="0"/>
                        </a:spcAft>
                      </a:pPr>
                      <a:r>
                        <a:rPr lang="en-US" sz="1000">
                          <a:effectLst/>
                        </a:rPr>
                        <a:t>1</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n-US" sz="1000">
                          <a:effectLst/>
                        </a:rPr>
                        <a:t>25-Jan-16</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en-US" sz="1000">
                          <a:effectLst/>
                        </a:rPr>
                        <a:t>Beichner: Intro to PER</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en-US" sz="1000">
                          <a:effectLst/>
                        </a:rPr>
                        <a:t>read; be prepared to briefly comment on Skype</a:t>
                      </a:r>
                      <a:endParaRPr lang="de-DE" sz="1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405472133"/>
                  </a:ext>
                </a:extLst>
              </a:tr>
              <a:tr h="208085">
                <a:tc>
                  <a:txBody>
                    <a:bodyPr/>
                    <a:lstStyle/>
                    <a:p>
                      <a:pPr algn="r">
                        <a:spcAft>
                          <a:spcPts val="0"/>
                        </a:spcAft>
                      </a:pPr>
                      <a:r>
                        <a:rPr lang="en-US" sz="1000">
                          <a:effectLst/>
                        </a:rPr>
                        <a:t>2</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n-US" sz="1000">
                          <a:effectLst/>
                        </a:rPr>
                        <a:t>1-Feb-16</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en-US" sz="1000">
                          <a:effectLst/>
                        </a:rPr>
                        <a:t>Arons Ch1</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endParaRPr lang="de-DE" sz="1000">
                        <a:effectLst/>
                        <a:latin typeface="Times New Roman" panose="02020603050405020304" pitchFamily="18" charset="0"/>
                      </a:endParaRPr>
                    </a:p>
                  </a:txBody>
                  <a:tcPr marL="68580" marR="68580" marT="0" marB="0" anchor="b"/>
                </a:tc>
                <a:extLst>
                  <a:ext uri="{0D108BD9-81ED-4DB2-BD59-A6C34878D82A}">
                    <a16:rowId xmlns:a16="http://schemas.microsoft.com/office/drawing/2014/main" val="2730753250"/>
                  </a:ext>
                </a:extLst>
              </a:tr>
              <a:tr h="208085">
                <a:tc>
                  <a:txBody>
                    <a:bodyPr/>
                    <a:lstStyle/>
                    <a:p>
                      <a:pPr algn="r">
                        <a:spcAft>
                          <a:spcPts val="0"/>
                        </a:spcAft>
                      </a:pPr>
                      <a:r>
                        <a:rPr lang="en-US" sz="1000">
                          <a:effectLst/>
                        </a:rPr>
                        <a:t>3</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n-US" sz="1000">
                          <a:effectLst/>
                        </a:rPr>
                        <a:t>8-Feb-16</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en-US" sz="1000">
                          <a:effectLst/>
                        </a:rPr>
                        <a:t>Arons Ch2</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endParaRPr lang="de-DE" sz="1000">
                        <a:effectLst/>
                        <a:latin typeface="Times New Roman" panose="02020603050405020304" pitchFamily="18" charset="0"/>
                      </a:endParaRPr>
                    </a:p>
                  </a:txBody>
                  <a:tcPr marL="68580" marR="68580" marT="0" marB="0" anchor="b"/>
                </a:tc>
                <a:extLst>
                  <a:ext uri="{0D108BD9-81ED-4DB2-BD59-A6C34878D82A}">
                    <a16:rowId xmlns:a16="http://schemas.microsoft.com/office/drawing/2014/main" val="1761921869"/>
                  </a:ext>
                </a:extLst>
              </a:tr>
              <a:tr h="208085">
                <a:tc>
                  <a:txBody>
                    <a:bodyPr/>
                    <a:lstStyle/>
                    <a:p>
                      <a:pPr algn="r">
                        <a:spcAft>
                          <a:spcPts val="0"/>
                        </a:spcAft>
                      </a:pPr>
                      <a:r>
                        <a:rPr lang="en-US" sz="1000">
                          <a:effectLst/>
                        </a:rPr>
                        <a:t>4</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n-US" sz="1000">
                          <a:effectLst/>
                        </a:rPr>
                        <a:t>15-Feb-16</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en-US" sz="1000">
                          <a:effectLst/>
                        </a:rPr>
                        <a:t>Arons Ch3</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en-US" sz="1000">
                          <a:effectLst/>
                        </a:rPr>
                        <a:t>Due Tues midnight (President's Day recess)</a:t>
                      </a:r>
                      <a:endParaRPr lang="de-DE" sz="1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4011618284"/>
                  </a:ext>
                </a:extLst>
              </a:tr>
              <a:tr h="208085">
                <a:tc>
                  <a:txBody>
                    <a:bodyPr/>
                    <a:lstStyle/>
                    <a:p>
                      <a:pPr algn="r">
                        <a:spcAft>
                          <a:spcPts val="0"/>
                        </a:spcAft>
                      </a:pPr>
                      <a:r>
                        <a:rPr lang="en-US" sz="1000">
                          <a:effectLst/>
                        </a:rPr>
                        <a:t>5</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n-US" sz="1000">
                          <a:effectLst/>
                        </a:rPr>
                        <a:t>22-Feb-16</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en-US" sz="1000">
                          <a:effectLst/>
                        </a:rPr>
                        <a:t>Hestenes FCI &amp; Modeling</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endParaRPr lang="de-DE" sz="1000">
                        <a:effectLst/>
                        <a:latin typeface="Times New Roman" panose="02020603050405020304" pitchFamily="18" charset="0"/>
                      </a:endParaRPr>
                    </a:p>
                  </a:txBody>
                  <a:tcPr marL="68580" marR="68580" marT="0" marB="0" anchor="b"/>
                </a:tc>
                <a:extLst>
                  <a:ext uri="{0D108BD9-81ED-4DB2-BD59-A6C34878D82A}">
                    <a16:rowId xmlns:a16="http://schemas.microsoft.com/office/drawing/2014/main" val="2248417068"/>
                  </a:ext>
                </a:extLst>
              </a:tr>
              <a:tr h="208085">
                <a:tc>
                  <a:txBody>
                    <a:bodyPr/>
                    <a:lstStyle/>
                    <a:p>
                      <a:pPr algn="r">
                        <a:spcAft>
                          <a:spcPts val="0"/>
                        </a:spcAft>
                      </a:pPr>
                      <a:r>
                        <a:rPr lang="en-US" sz="1000">
                          <a:effectLst/>
                        </a:rPr>
                        <a:t>6</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n-US" sz="1000">
                          <a:effectLst/>
                        </a:rPr>
                        <a:t>29-Feb-16</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en-US" sz="1000">
                          <a:effectLst/>
                        </a:rPr>
                        <a:t>Sokoloff ILD</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endParaRPr lang="de-DE" sz="1000">
                        <a:effectLst/>
                        <a:latin typeface="Times New Roman" panose="02020603050405020304" pitchFamily="18" charset="0"/>
                      </a:endParaRPr>
                    </a:p>
                  </a:txBody>
                  <a:tcPr marL="68580" marR="68580" marT="0" marB="0" anchor="b"/>
                </a:tc>
                <a:extLst>
                  <a:ext uri="{0D108BD9-81ED-4DB2-BD59-A6C34878D82A}">
                    <a16:rowId xmlns:a16="http://schemas.microsoft.com/office/drawing/2014/main" val="3716175554"/>
                  </a:ext>
                </a:extLst>
              </a:tr>
              <a:tr h="208085">
                <a:tc>
                  <a:txBody>
                    <a:bodyPr/>
                    <a:lstStyle/>
                    <a:p>
                      <a:pPr algn="r">
                        <a:spcAft>
                          <a:spcPts val="0"/>
                        </a:spcAft>
                      </a:pPr>
                      <a:r>
                        <a:rPr lang="en-US" sz="1000">
                          <a:effectLst/>
                        </a:rPr>
                        <a:t>7</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n-US" sz="1000">
                          <a:effectLst/>
                        </a:rPr>
                        <a:t>7-Mar-16</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en-US" sz="1000">
                          <a:effectLst/>
                        </a:rPr>
                        <a:t>Hake IE vs trad instruction</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endParaRPr lang="de-DE" sz="1000">
                        <a:effectLst/>
                        <a:latin typeface="Times New Roman" panose="02020603050405020304" pitchFamily="18" charset="0"/>
                      </a:endParaRPr>
                    </a:p>
                  </a:txBody>
                  <a:tcPr marL="68580" marR="68580" marT="0" marB="0" anchor="b"/>
                </a:tc>
                <a:extLst>
                  <a:ext uri="{0D108BD9-81ED-4DB2-BD59-A6C34878D82A}">
                    <a16:rowId xmlns:a16="http://schemas.microsoft.com/office/drawing/2014/main" val="1527156826"/>
                  </a:ext>
                </a:extLst>
              </a:tr>
              <a:tr h="208085">
                <a:tc>
                  <a:txBody>
                    <a:bodyPr/>
                    <a:lstStyle/>
                    <a:p>
                      <a:pPr algn="r">
                        <a:spcAft>
                          <a:spcPts val="0"/>
                        </a:spcAft>
                      </a:pPr>
                      <a:r>
                        <a:rPr lang="en-US" sz="1000">
                          <a:effectLst/>
                        </a:rPr>
                        <a:t>8</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n-US" sz="1000">
                          <a:effectLst/>
                        </a:rPr>
                        <a:t>14-Mar-16</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en-US" sz="1000">
                          <a:effectLst/>
                        </a:rPr>
                        <a:t>Beichner TUG-K</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endParaRPr lang="de-DE" sz="1000">
                        <a:effectLst/>
                        <a:latin typeface="Times New Roman" panose="02020603050405020304" pitchFamily="18" charset="0"/>
                      </a:endParaRPr>
                    </a:p>
                  </a:txBody>
                  <a:tcPr marL="68580" marR="68580" marT="0" marB="0" anchor="b"/>
                </a:tc>
                <a:extLst>
                  <a:ext uri="{0D108BD9-81ED-4DB2-BD59-A6C34878D82A}">
                    <a16:rowId xmlns:a16="http://schemas.microsoft.com/office/drawing/2014/main" val="689893179"/>
                  </a:ext>
                </a:extLst>
              </a:tr>
              <a:tr h="416169">
                <a:tc>
                  <a:txBody>
                    <a:bodyPr/>
                    <a:lstStyle/>
                    <a:p>
                      <a:pPr algn="r">
                        <a:spcAft>
                          <a:spcPts val="0"/>
                        </a:spcAft>
                      </a:pPr>
                      <a:r>
                        <a:rPr lang="en-US" sz="1000">
                          <a:effectLst/>
                        </a:rPr>
                        <a:t>9</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n-US" sz="1000">
                          <a:effectLst/>
                        </a:rPr>
                        <a:t>21-Mar-16</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en-US" sz="1000">
                          <a:effectLst/>
                        </a:rPr>
                        <a:t>Spring Break no classes</a:t>
                      </a:r>
                      <a:endParaRPr lang="de-DE"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en-US" sz="1000">
                          <a:effectLst/>
                        </a:rPr>
                        <a:t>can read ahead (McDermott RL-PER1 for final paper)</a:t>
                      </a:r>
                      <a:endParaRPr lang="de-DE" sz="1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632029308"/>
                  </a:ext>
                </a:extLst>
              </a:tr>
              <a:tr h="416169">
                <a:tc>
                  <a:txBody>
                    <a:bodyPr/>
                    <a:lstStyle/>
                    <a:p>
                      <a:pPr algn="r">
                        <a:spcAft>
                          <a:spcPts val="0"/>
                        </a:spcAft>
                      </a:pPr>
                      <a:r>
                        <a:rPr lang="en-US" sz="1000">
                          <a:effectLst/>
                        </a:rPr>
                        <a:t>10</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n-US" sz="1000">
                          <a:effectLst/>
                        </a:rPr>
                        <a:t>28-Mar-16</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en-US" sz="1000">
                          <a:effectLst/>
                        </a:rPr>
                        <a:t>Dreyfus Bonds Energy Interdisciplinary</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en-US" sz="1000">
                          <a:effectLst/>
                        </a:rPr>
                        <a:t>Final paper proposal due </a:t>
                      </a:r>
                      <a:endParaRPr lang="de-DE" sz="1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820287680"/>
                  </a:ext>
                </a:extLst>
              </a:tr>
              <a:tr h="416169">
                <a:tc>
                  <a:txBody>
                    <a:bodyPr/>
                    <a:lstStyle/>
                    <a:p>
                      <a:pPr algn="r">
                        <a:spcAft>
                          <a:spcPts val="0"/>
                        </a:spcAft>
                      </a:pPr>
                      <a:r>
                        <a:rPr lang="en-US" sz="1000">
                          <a:effectLst/>
                        </a:rPr>
                        <a:t>11</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n-US" sz="1000">
                          <a:effectLst/>
                        </a:rPr>
                        <a:t>4-Apr-16</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en-US" sz="1000">
                          <a:effectLst/>
                        </a:rPr>
                        <a:t>Thornton Uncomm Knowledge</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endParaRPr lang="de-DE" sz="1000">
                        <a:effectLst/>
                        <a:latin typeface="Times New Roman" panose="02020603050405020304" pitchFamily="18" charset="0"/>
                      </a:endParaRPr>
                    </a:p>
                  </a:txBody>
                  <a:tcPr marL="68580" marR="68580" marT="0" marB="0" anchor="b"/>
                </a:tc>
                <a:extLst>
                  <a:ext uri="{0D108BD9-81ED-4DB2-BD59-A6C34878D82A}">
                    <a16:rowId xmlns:a16="http://schemas.microsoft.com/office/drawing/2014/main" val="307573644"/>
                  </a:ext>
                </a:extLst>
              </a:tr>
              <a:tr h="416169">
                <a:tc>
                  <a:txBody>
                    <a:bodyPr/>
                    <a:lstStyle/>
                    <a:p>
                      <a:pPr algn="r">
                        <a:spcAft>
                          <a:spcPts val="0"/>
                        </a:spcAft>
                      </a:pPr>
                      <a:r>
                        <a:rPr lang="en-US" sz="1000">
                          <a:effectLst/>
                        </a:rPr>
                        <a:t>12</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n-US" sz="1000">
                          <a:effectLst/>
                        </a:rPr>
                        <a:t>11-Apr-16</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en-US" sz="1000">
                          <a:effectLst/>
                        </a:rPr>
                        <a:t>Finklestein Simulations</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en-US" sz="1000">
                          <a:effectLst/>
                        </a:rPr>
                        <a:t>Easter Monday; Due Tuesday midnight</a:t>
                      </a:r>
                      <a:endParaRPr lang="de-DE" sz="1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422545729"/>
                  </a:ext>
                </a:extLst>
              </a:tr>
              <a:tr h="416169">
                <a:tc>
                  <a:txBody>
                    <a:bodyPr/>
                    <a:lstStyle/>
                    <a:p>
                      <a:pPr algn="r">
                        <a:spcAft>
                          <a:spcPts val="0"/>
                        </a:spcAft>
                      </a:pPr>
                      <a:r>
                        <a:rPr lang="en-US" sz="1000">
                          <a:effectLst/>
                        </a:rPr>
                        <a:t>13</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n-US" sz="1000">
                          <a:effectLst/>
                        </a:rPr>
                        <a:t>18-Apr-16</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en-US" sz="1000">
                          <a:effectLst/>
                        </a:rPr>
                        <a:t>McDermott Batt/Bulbs</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en-US" sz="1000">
                          <a:effectLst/>
                        </a:rPr>
                        <a:t>Abstract and outline for final paper</a:t>
                      </a:r>
                      <a:endParaRPr lang="de-DE" sz="1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768305956"/>
                  </a:ext>
                </a:extLst>
              </a:tr>
              <a:tr h="416169">
                <a:tc>
                  <a:txBody>
                    <a:bodyPr/>
                    <a:lstStyle/>
                    <a:p>
                      <a:pPr algn="r">
                        <a:spcAft>
                          <a:spcPts val="0"/>
                        </a:spcAft>
                      </a:pPr>
                      <a:r>
                        <a:rPr lang="en-US" sz="1000">
                          <a:effectLst/>
                        </a:rPr>
                        <a:t>14</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n-US" sz="1000">
                          <a:effectLst/>
                        </a:rPr>
                        <a:t>25-Apr-16</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en-US" sz="1000">
                          <a:effectLst/>
                        </a:rPr>
                        <a:t>MacIsaac RTOP</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endParaRPr lang="de-DE" sz="1000">
                        <a:effectLst/>
                        <a:latin typeface="Times New Roman" panose="02020603050405020304" pitchFamily="18" charset="0"/>
                      </a:endParaRPr>
                    </a:p>
                  </a:txBody>
                  <a:tcPr marL="68580" marR="68580" marT="0" marB="0" anchor="b"/>
                </a:tc>
                <a:extLst>
                  <a:ext uri="{0D108BD9-81ED-4DB2-BD59-A6C34878D82A}">
                    <a16:rowId xmlns:a16="http://schemas.microsoft.com/office/drawing/2014/main" val="4101483580"/>
                  </a:ext>
                </a:extLst>
              </a:tr>
              <a:tr h="416169">
                <a:tc>
                  <a:txBody>
                    <a:bodyPr/>
                    <a:lstStyle/>
                    <a:p>
                      <a:pPr algn="r">
                        <a:spcAft>
                          <a:spcPts val="0"/>
                        </a:spcAft>
                      </a:pPr>
                      <a:r>
                        <a:rPr lang="en-US" sz="1000">
                          <a:effectLst/>
                        </a:rPr>
                        <a:t>16</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n-US" sz="1000">
                          <a:effectLst/>
                        </a:rPr>
                        <a:t>2-May-16</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en-US" sz="1000">
                          <a:effectLst/>
                        </a:rPr>
                        <a:t>Arons Ch12</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endParaRPr lang="de-DE" sz="1000">
                        <a:effectLst/>
                        <a:latin typeface="Times New Roman" panose="02020603050405020304" pitchFamily="18" charset="0"/>
                      </a:endParaRPr>
                    </a:p>
                  </a:txBody>
                  <a:tcPr marL="68580" marR="68580" marT="0" marB="0" anchor="b"/>
                </a:tc>
                <a:extLst>
                  <a:ext uri="{0D108BD9-81ED-4DB2-BD59-A6C34878D82A}">
                    <a16:rowId xmlns:a16="http://schemas.microsoft.com/office/drawing/2014/main" val="3889747836"/>
                  </a:ext>
                </a:extLst>
              </a:tr>
              <a:tr h="416169">
                <a:tc>
                  <a:txBody>
                    <a:bodyPr/>
                    <a:lstStyle/>
                    <a:p>
                      <a:pPr algn="r">
                        <a:spcAft>
                          <a:spcPts val="0"/>
                        </a:spcAft>
                      </a:pPr>
                      <a:r>
                        <a:rPr lang="en-US" sz="1000">
                          <a:effectLst/>
                        </a:rPr>
                        <a:t>16</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n-US" sz="1000">
                          <a:effectLst/>
                        </a:rPr>
                        <a:t>9-May-16</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en-US" sz="1000">
                          <a:effectLst/>
                        </a:rPr>
                        <a:t>Final Project presentation to class</a:t>
                      </a:r>
                      <a:endParaRPr lang="de-DE"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en-US" sz="1000" dirty="0">
                          <a:effectLst/>
                        </a:rPr>
                        <a:t> </a:t>
                      </a:r>
                      <a:endParaRPr lang="de-DE" sz="10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381350989"/>
                  </a:ext>
                </a:extLst>
              </a:tr>
            </a:tbl>
          </a:graphicData>
        </a:graphic>
      </p:graphicFrame>
      <p:sp>
        <p:nvSpPr>
          <p:cNvPr id="3" name="Rectangle 1">
            <a:extLst>
              <a:ext uri="{FF2B5EF4-FFF2-40B4-BE49-F238E27FC236}">
                <a16:creationId xmlns:a16="http://schemas.microsoft.com/office/drawing/2014/main" id="{4757B908-AA54-EE4F-9F27-937D31115F8D}"/>
              </a:ext>
            </a:extLst>
          </p:cNvPr>
          <p:cNvSpPr>
            <a:spLocks noChangeArrowheads="1"/>
          </p:cNvSpPr>
          <p:nvPr/>
        </p:nvSpPr>
        <p:spPr bwMode="auto">
          <a:xfrm>
            <a:off x="-689611" y="-1299265"/>
            <a:ext cx="1117718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1000" b="1" i="0" u="none" strike="noStrike" cap="none" normalizeH="0" baseline="0">
                <a:ln>
                  <a:noFill/>
                </a:ln>
                <a:solidFill>
                  <a:schemeClr val="tx1"/>
                </a:solidFill>
                <a:effectLst/>
                <a:latin typeface="Times" pitchFamily="2" charset="0"/>
                <a:ea typeface="Times New Roman" panose="02020603050405020304" pitchFamily="18" charset="0"/>
              </a:rPr>
              <a:t>Schedule:</a:t>
            </a:r>
            <a:endParaRPr kumimoji="0" lang="en-US" altLang="de-DE"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457200" y="152400"/>
            <a:ext cx="8534400" cy="1143000"/>
          </a:xfrm>
        </p:spPr>
        <p:txBody>
          <a:bodyPr/>
          <a:lstStyle/>
          <a:p>
            <a:pPr>
              <a:defRPr/>
            </a:pPr>
            <a:r>
              <a:rPr lang="en-US" dirty="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rPr>
              <a:t>Reading Logs</a:t>
            </a:r>
          </a:p>
        </p:txBody>
      </p:sp>
      <p:pic>
        <p:nvPicPr>
          <p:cNvPr id="2" name="Content Placeholder 1">
            <a:extLst>
              <a:ext uri="{FF2B5EF4-FFF2-40B4-BE49-F238E27FC236}">
                <a16:creationId xmlns:a16="http://schemas.microsoft.com/office/drawing/2014/main" id="{8D871E54-C0EA-9646-A505-80A0DFB68E6E}"/>
              </a:ext>
            </a:extLst>
          </p:cNvPr>
          <p:cNvPicPr>
            <a:picLocks noGrp="1" noChangeAspect="1"/>
          </p:cNvPicPr>
          <p:nvPr>
            <p:ph idx="1"/>
          </p:nvPr>
        </p:nvPicPr>
        <p:blipFill>
          <a:blip r:embed="rId2"/>
          <a:stretch>
            <a:fillRect/>
          </a:stretch>
        </p:blipFill>
        <p:spPr>
          <a:xfrm>
            <a:off x="611413" y="1300163"/>
            <a:ext cx="7921174" cy="5405437"/>
          </a:xfrm>
          <a:prstGeom prst="rect">
            <a:avLst/>
          </a:prstGeom>
        </p:spPr>
      </p:pic>
    </p:spTree>
    <p:extLst>
      <p:ext uri="{BB962C8B-B14F-4D97-AF65-F5344CB8AC3E}">
        <p14:creationId xmlns:p14="http://schemas.microsoft.com/office/powerpoint/2010/main" val="25992506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Larsoen_master slide">
  <a:themeElements>
    <a:clrScheme name="Larsoen_mast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soen_mast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rsoen_mast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soen_mast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soen_mast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soen_mast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soen_mast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soen_mast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soen_mast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soen_mast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soen_mast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soen_mast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soen_mast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soen_mast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2024</TotalTime>
  <Words>2392</Words>
  <Application>Microsoft Macintosh PowerPoint</Application>
  <PresentationFormat>On-screen Show (4:3)</PresentationFormat>
  <Paragraphs>175</Paragraphs>
  <Slides>19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Times</vt:lpstr>
      <vt:lpstr>Times New Roman</vt:lpstr>
      <vt:lpstr>Wingdings</vt:lpstr>
      <vt:lpstr>1_Larsoen_master slide</vt:lpstr>
      <vt:lpstr>PowerPoint Presentation</vt:lpstr>
      <vt:lpstr>Abstract: An Introduction to Research On Physics Teaching For Teachers</vt:lpstr>
      <vt:lpstr>PowerPoint Presentation</vt:lpstr>
      <vt:lpstr>Masters Degree Programs</vt:lpstr>
      <vt:lpstr>Masters Degree Programs</vt:lpstr>
      <vt:lpstr>What PER and SER is important?</vt:lpstr>
      <vt:lpstr>PowerPoint Presentation</vt:lpstr>
      <vt:lpstr>List of Readings and Schedule</vt:lpstr>
      <vt:lpstr>Reading Logs</vt:lpstr>
      <vt:lpstr>Reading Logs</vt:lpstr>
      <vt:lpstr>PowerPoint Presentation</vt:lpstr>
      <vt:lpstr>Teacher Reflections from the Course</vt:lpstr>
      <vt:lpstr>Teacher Reflections from the Course</vt:lpstr>
      <vt:lpstr>Teacher Reflections from the Course</vt:lpstr>
      <vt:lpstr>PowerPoint Presentation</vt:lpstr>
      <vt:lpstr>PowerPoint Presentation</vt:lpstr>
      <vt:lpstr>PowerPoint Presentation</vt:lpstr>
      <vt:lpstr>PowerPoint Presentation</vt:lpstr>
      <vt:lpstr>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ssharma</dc:creator>
  <cp:lastModifiedBy>MacIsaac, Daniel</cp:lastModifiedBy>
  <cp:revision>327</cp:revision>
  <dcterms:created xsi:type="dcterms:W3CDTF">2008-11-21T04:28:28Z</dcterms:created>
  <dcterms:modified xsi:type="dcterms:W3CDTF">2019-06-25T13:18:40Z</dcterms:modified>
</cp:coreProperties>
</file>