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71" r:id="rId4"/>
    <p:sldId id="272" r:id="rId5"/>
    <p:sldId id="284" r:id="rId6"/>
    <p:sldId id="285" r:id="rId7"/>
    <p:sldId id="273" r:id="rId8"/>
    <p:sldId id="286" r:id="rId9"/>
    <p:sldId id="287" r:id="rId10"/>
    <p:sldId id="288" r:id="rId11"/>
    <p:sldId id="282" r:id="rId12"/>
    <p:sldId id="28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bott, David S." initials="ADS" lastIdx="5" clrIdx="0">
    <p:extLst/>
  </p:cmAuthor>
  <p:cmAuthor id="2" name="Kathleen Falconer"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4" d="100"/>
          <a:sy n="94" d="100"/>
        </p:scale>
        <p:origin x="-232"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01-11T19:17:54.688" idx="1">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5/27/16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5/27/16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5/27/16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5/27/16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5/27/16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5/27/16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5/27/16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hysicsEd.BuffaloState.edu/RTO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hysicsed.buffalostate.edu/pubs/rtop/" TargetMode="External"/><Relationship Id="rId3" Type="http://schemas.openxmlformats.org/officeDocument/2006/relationships/hyperlink" Target="http://physicsed.buffalostate.edu/rtop/video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1620731"/>
            <a:ext cx="10055747" cy="1451104"/>
          </a:xfrm>
        </p:spPr>
        <p:txBody>
          <a:bodyPr>
            <a:normAutofit fontScale="90000"/>
          </a:bodyPr>
          <a:lstStyle/>
          <a:p>
            <a:pPr algn="ctr"/>
            <a:r>
              <a:rPr lang="en-US" sz="5400" b="1" dirty="0" smtClean="0"/>
              <a:t>The RTOP and its Role Improving Physics Teaching</a:t>
            </a:r>
            <a:endParaRPr lang="en-US" sz="5400" b="1" dirty="0"/>
          </a:p>
        </p:txBody>
      </p:sp>
      <p:sp>
        <p:nvSpPr>
          <p:cNvPr id="3" name="Subtitle 2"/>
          <p:cNvSpPr>
            <a:spLocks noGrp="1"/>
          </p:cNvSpPr>
          <p:nvPr>
            <p:ph type="subTitle" idx="1"/>
          </p:nvPr>
        </p:nvSpPr>
        <p:spPr>
          <a:xfrm>
            <a:off x="1100051" y="4455620"/>
            <a:ext cx="10484816" cy="1143000"/>
          </a:xfrm>
        </p:spPr>
        <p:txBody>
          <a:bodyPr>
            <a:normAutofit lnSpcReduction="10000"/>
          </a:bodyPr>
          <a:lstStyle/>
          <a:p>
            <a:r>
              <a:rPr lang="en-US" dirty="0"/>
              <a:t>Kathleen Falconer &amp; </a:t>
            </a:r>
            <a:r>
              <a:rPr lang="en-US" dirty="0" smtClean="0"/>
              <a:t>Prof </a:t>
            </a:r>
            <a:r>
              <a:rPr lang="en-US" dirty="0"/>
              <a:t>Dan </a:t>
            </a:r>
            <a:r>
              <a:rPr lang="en-US" dirty="0" err="1"/>
              <a:t>MacIsaac</a:t>
            </a:r>
            <a:r>
              <a:rPr lang="en-US" dirty="0"/>
              <a:t> </a:t>
            </a:r>
            <a:r>
              <a:rPr lang="en-US" dirty="0" smtClean="0"/>
              <a:t/>
            </a:r>
            <a:br>
              <a:rPr lang="en-US" dirty="0" smtClean="0"/>
            </a:br>
            <a:r>
              <a:rPr lang="en-US" sz="2300" dirty="0" smtClean="0"/>
              <a:t>SUNY </a:t>
            </a:r>
            <a:r>
              <a:rPr lang="en-US" sz="2300" dirty="0"/>
              <a:t>Buffalo State College</a:t>
            </a:r>
          </a:p>
          <a:p>
            <a:pPr algn="ctr"/>
            <a:r>
              <a:rPr lang="en-US" dirty="0" err="1" smtClean="0"/>
              <a:t>falconka@buffalostate.edu</a:t>
            </a:r>
            <a:endParaRPr lang="en-US" dirty="0"/>
          </a:p>
        </p:txBody>
      </p:sp>
      <p:pic>
        <p:nvPicPr>
          <p:cNvPr id="6" name="Picture 5"/>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9088" y="440936"/>
            <a:ext cx="3101445" cy="61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2265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Typical scores are:</a:t>
            </a:r>
          </a:p>
        </p:txBody>
      </p:sp>
      <p:sp>
        <p:nvSpPr>
          <p:cNvPr id="3" name="Content Placeholder 2"/>
          <p:cNvSpPr>
            <a:spLocks noGrp="1"/>
          </p:cNvSpPr>
          <p:nvPr>
            <p:ph idx="1"/>
          </p:nvPr>
        </p:nvSpPr>
        <p:spPr>
          <a:xfrm>
            <a:off x="937135" y="1870391"/>
            <a:ext cx="10733545" cy="4331089"/>
          </a:xfrm>
        </p:spPr>
        <p:txBody>
          <a:bodyPr>
            <a:noAutofit/>
          </a:bodyPr>
          <a:lstStyle/>
          <a:p>
            <a:pPr marL="0" indent="0">
              <a:buNone/>
            </a:pPr>
            <a:r>
              <a:rPr lang="en-US" sz="2400" dirty="0"/>
              <a:t>traditional university lecture (passive)				</a:t>
            </a:r>
            <a:r>
              <a:rPr lang="en-US" sz="2400" dirty="0" smtClean="0"/>
              <a:t> 	&lt; </a:t>
            </a:r>
            <a:r>
              <a:rPr lang="en-US" sz="2400" dirty="0"/>
              <a:t>20</a:t>
            </a:r>
          </a:p>
          <a:p>
            <a:pPr marL="0" indent="0">
              <a:buNone/>
            </a:pPr>
            <a:r>
              <a:rPr lang="en-US" sz="2400" dirty="0"/>
              <a:t>university lecture with demonstrations (some student participation)	&lt; 30</a:t>
            </a:r>
          </a:p>
          <a:p>
            <a:pPr marL="0" indent="0">
              <a:buNone/>
            </a:pPr>
            <a:r>
              <a:rPr lang="en-US" sz="2400" dirty="0"/>
              <a:t>traditional high school physics lecture (with student questions)		&lt; 45</a:t>
            </a:r>
          </a:p>
          <a:p>
            <a:pPr marL="0" indent="0">
              <a:buNone/>
            </a:pPr>
            <a:r>
              <a:rPr lang="en-US" sz="2400" dirty="0"/>
              <a:t>partial HS reform (some group work; most discourse still with teacher)	&lt; 55</a:t>
            </a:r>
          </a:p>
          <a:p>
            <a:pPr marL="0" indent="0">
              <a:buNone/>
            </a:pPr>
            <a:r>
              <a:rPr lang="en-US" sz="2400" dirty="0"/>
              <a:t>medium sized (100 &gt; n &gt; 50) university lectures with Mazur-like group- </a:t>
            </a:r>
          </a:p>
          <a:p>
            <a:pPr marL="0" indent="0">
              <a:buNone/>
            </a:pPr>
            <a:r>
              <a:rPr lang="en-US" sz="2400" dirty="0"/>
              <a:t>work (</a:t>
            </a:r>
            <a:r>
              <a:rPr lang="en-US" sz="2400" dirty="0" err="1"/>
              <a:t>ConcepTests</a:t>
            </a:r>
            <a:r>
              <a:rPr lang="en-US" sz="2400" dirty="0"/>
              <a:t>) and a student Personal Response System		65-75</a:t>
            </a:r>
          </a:p>
          <a:p>
            <a:pPr marL="0" indent="0">
              <a:buNone/>
            </a:pPr>
            <a:r>
              <a:rPr lang="en-US" sz="2400" dirty="0"/>
              <a:t>the author’s modified  (whiteboards </a:t>
            </a:r>
            <a:r>
              <a:rPr lang="en-US" sz="2400" dirty="0" err="1"/>
              <a:t>etc</a:t>
            </a:r>
            <a:r>
              <a:rPr lang="en-US" sz="2400" dirty="0"/>
              <a:t>) large (170 &gt; n &gt; 75) lectures	70-75</a:t>
            </a:r>
          </a:p>
          <a:p>
            <a:pPr marL="0" indent="0">
              <a:buNone/>
            </a:pPr>
            <a:r>
              <a:rPr lang="en-US" sz="2400" dirty="0"/>
              <a:t>modeling curriculum,  cognitively guided instruction		</a:t>
            </a:r>
            <a:r>
              <a:rPr lang="en-US" sz="2400" dirty="0" smtClean="0"/>
              <a:t>	65</a:t>
            </a:r>
            <a:r>
              <a:rPr lang="en-US" sz="2400" dirty="0"/>
              <a:t>-99</a:t>
            </a:r>
          </a:p>
          <a:p>
            <a:pPr marL="0" indent="0">
              <a:buNone/>
            </a:pPr>
            <a:endParaRPr lang="en-US" sz="3200" dirty="0"/>
          </a:p>
        </p:txBody>
      </p:sp>
    </p:spTree>
    <p:extLst>
      <p:ext uri="{BB962C8B-B14F-4D97-AF65-F5344CB8AC3E}">
        <p14:creationId xmlns:p14="http://schemas.microsoft.com/office/powerpoint/2010/main" val="23235246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References: </a:t>
            </a:r>
            <a:endParaRPr lang="en-US" sz="4400" b="1" dirty="0"/>
          </a:p>
        </p:txBody>
      </p:sp>
      <p:sp>
        <p:nvSpPr>
          <p:cNvPr id="3" name="Content Placeholder 2"/>
          <p:cNvSpPr>
            <a:spLocks noGrp="1"/>
          </p:cNvSpPr>
          <p:nvPr>
            <p:ph idx="1"/>
          </p:nvPr>
        </p:nvSpPr>
        <p:spPr>
          <a:xfrm>
            <a:off x="937136" y="1734772"/>
            <a:ext cx="10243206" cy="4331089"/>
          </a:xfrm>
        </p:spPr>
        <p:txBody>
          <a:bodyPr>
            <a:noAutofit/>
          </a:bodyPr>
          <a:lstStyle/>
          <a:p>
            <a:pPr>
              <a:buNone/>
              <a:defRPr/>
            </a:pPr>
            <a:r>
              <a:rPr lang="en-US" sz="1400" dirty="0">
                <a:solidFill>
                  <a:srgbClr val="000000"/>
                </a:solidFill>
              </a:rPr>
              <a:t>Adamson, A.E., Banks, D., </a:t>
            </a:r>
            <a:r>
              <a:rPr lang="en-US" sz="1400" dirty="0" err="1">
                <a:solidFill>
                  <a:srgbClr val="000000"/>
                </a:solidFill>
              </a:rPr>
              <a:t>Burtch</a:t>
            </a:r>
            <a:r>
              <a:rPr lang="en-US" sz="1400" dirty="0">
                <a:solidFill>
                  <a:srgbClr val="000000"/>
                </a:solidFill>
              </a:rPr>
              <a:t>, M., Cox III, F., Judson, E., Turley, J.B., </a:t>
            </a:r>
            <a:r>
              <a:rPr lang="en-US" sz="1400" dirty="0" err="1">
                <a:solidFill>
                  <a:srgbClr val="000000"/>
                </a:solidFill>
              </a:rPr>
              <a:t>Benford</a:t>
            </a:r>
            <a:r>
              <a:rPr lang="en-US" sz="1400" dirty="0">
                <a:solidFill>
                  <a:srgbClr val="000000"/>
                </a:solidFill>
              </a:rPr>
              <a:t>, R. &amp; Lawson, A.E. (2003). Reformed Undergraduate Instruction and Its Subsequent Impact on Secondary School Teaching Practice and Student Achievement. Journal of Research in Science Teaching 40(10), 939-958. </a:t>
            </a:r>
          </a:p>
          <a:p>
            <a:pPr>
              <a:buNone/>
              <a:defRPr/>
            </a:pPr>
            <a:r>
              <a:rPr lang="en-US" sz="1400" dirty="0">
                <a:solidFill>
                  <a:srgbClr val="000000"/>
                </a:solidFill>
              </a:rPr>
              <a:t>Cochran-Smith, M., Jong, C., </a:t>
            </a:r>
            <a:r>
              <a:rPr lang="en-US" sz="1400" dirty="0" err="1">
                <a:solidFill>
                  <a:srgbClr val="000000"/>
                </a:solidFill>
              </a:rPr>
              <a:t>Pedulla</a:t>
            </a:r>
            <a:r>
              <a:rPr lang="en-US" sz="1400" dirty="0">
                <a:solidFill>
                  <a:srgbClr val="000000"/>
                </a:solidFill>
              </a:rPr>
              <a:t>, J. J., Reagan, E. M., &amp; Salomon-Fernandez, Y. (2010). Exploring the link between reformed teaching practices and pupil learning in elementary school mathematics. School Science and Mathematics, 110(6), 309+. </a:t>
            </a:r>
          </a:p>
          <a:p>
            <a:pPr>
              <a:buNone/>
              <a:defRPr/>
            </a:pPr>
            <a:r>
              <a:rPr lang="en-US" sz="1400" dirty="0">
                <a:solidFill>
                  <a:srgbClr val="000000"/>
                </a:solidFill>
              </a:rPr>
              <a:t>Flick, L. B., Morrell, P. D., Sadri, P., </a:t>
            </a:r>
            <a:r>
              <a:rPr lang="en-US" sz="1400" dirty="0" err="1">
                <a:solidFill>
                  <a:srgbClr val="000000"/>
                </a:solidFill>
              </a:rPr>
              <a:t>Schepige</a:t>
            </a:r>
            <a:r>
              <a:rPr lang="en-US" sz="1400" dirty="0">
                <a:solidFill>
                  <a:srgbClr val="000000"/>
                </a:solidFill>
              </a:rPr>
              <a:t>, A., &amp; Wainwright, C. (2009). A cross discipline study of reformed teaching by university science and mathematics faculty. School Science and Mathematics, 109(4), 197+.</a:t>
            </a:r>
          </a:p>
          <a:p>
            <a:pPr>
              <a:buNone/>
              <a:defRPr/>
            </a:pPr>
            <a:r>
              <a:rPr lang="en-US" sz="1400" dirty="0" err="1">
                <a:solidFill>
                  <a:srgbClr val="000000"/>
                </a:solidFill>
              </a:rPr>
              <a:t>MacIsaac</a:t>
            </a:r>
            <a:r>
              <a:rPr lang="en-US" sz="1400" dirty="0">
                <a:solidFill>
                  <a:srgbClr val="000000"/>
                </a:solidFill>
              </a:rPr>
              <a:t>, D.L. &amp; Falconer, K.A. (2002, November). Reforming physics education via RTOP. The Physics Teacher 40(8), 479-485. Available from</a:t>
            </a:r>
          </a:p>
          <a:p>
            <a:pPr>
              <a:buNone/>
              <a:defRPr/>
            </a:pPr>
            <a:r>
              <a:rPr lang="en-US" sz="1400" dirty="0">
                <a:solidFill>
                  <a:srgbClr val="000000"/>
                </a:solidFill>
              </a:rPr>
              <a:t>       &lt; http://</a:t>
            </a:r>
            <a:r>
              <a:rPr lang="en-US" sz="1400" dirty="0" err="1">
                <a:solidFill>
                  <a:srgbClr val="000000"/>
                </a:solidFill>
              </a:rPr>
              <a:t>physicsed.buffalostate.edu</a:t>
            </a:r>
            <a:r>
              <a:rPr lang="en-US" sz="1400" dirty="0">
                <a:solidFill>
                  <a:srgbClr val="000000"/>
                </a:solidFill>
              </a:rPr>
              <a:t>/pubs/TPT/TPTNov02RTOP/ &gt;, describes physics-specific RTOP use. </a:t>
            </a:r>
          </a:p>
          <a:p>
            <a:pPr>
              <a:buNone/>
              <a:defRPr/>
            </a:pPr>
            <a:r>
              <a:rPr lang="en-US" sz="1400" dirty="0" err="1">
                <a:solidFill>
                  <a:srgbClr val="000000"/>
                </a:solidFill>
              </a:rPr>
              <a:t>Piburn</a:t>
            </a:r>
            <a:r>
              <a:rPr lang="en-US" sz="1400" dirty="0">
                <a:solidFill>
                  <a:srgbClr val="000000"/>
                </a:solidFill>
              </a:rPr>
              <a:t>, M., Sawada, D., Falconer, K., Turley, J. </a:t>
            </a:r>
            <a:r>
              <a:rPr lang="en-US" sz="1400" dirty="0" err="1">
                <a:solidFill>
                  <a:srgbClr val="000000"/>
                </a:solidFill>
              </a:rPr>
              <a:t>Benford</a:t>
            </a:r>
            <a:r>
              <a:rPr lang="en-US" sz="1400" dirty="0">
                <a:solidFill>
                  <a:srgbClr val="000000"/>
                </a:solidFill>
              </a:rPr>
              <a:t>, R., Bloom, I. (2000). Reformed Teaching Observation Protocol (RTOP). ACEPT IN-003. The RTOP  rubric form, training manual and reference manual containing statistical  analyses, are all available from </a:t>
            </a:r>
          </a:p>
          <a:p>
            <a:pPr>
              <a:buNone/>
              <a:defRPr/>
            </a:pPr>
            <a:r>
              <a:rPr lang="en-US" sz="1400" dirty="0">
                <a:solidFill>
                  <a:srgbClr val="000000"/>
                </a:solidFill>
              </a:rPr>
              <a:t>       &lt; http://</a:t>
            </a:r>
            <a:r>
              <a:rPr lang="en-US" sz="1400" dirty="0" err="1">
                <a:solidFill>
                  <a:srgbClr val="000000"/>
                </a:solidFill>
              </a:rPr>
              <a:t>PhysicsEd.BuffaloState.Edu</a:t>
            </a:r>
            <a:r>
              <a:rPr lang="en-US" sz="1400" dirty="0">
                <a:solidFill>
                  <a:srgbClr val="000000"/>
                </a:solidFill>
              </a:rPr>
              <a:t>/AZTEC/</a:t>
            </a:r>
            <a:r>
              <a:rPr lang="en-US" sz="1400" dirty="0" err="1">
                <a:solidFill>
                  <a:srgbClr val="000000"/>
                </a:solidFill>
              </a:rPr>
              <a:t>rtop</a:t>
            </a:r>
            <a:r>
              <a:rPr lang="en-US" sz="1400" dirty="0">
                <a:solidFill>
                  <a:srgbClr val="000000"/>
                </a:solidFill>
              </a:rPr>
              <a:t>/</a:t>
            </a:r>
            <a:r>
              <a:rPr lang="en-US" sz="1400" dirty="0" err="1">
                <a:solidFill>
                  <a:srgbClr val="000000"/>
                </a:solidFill>
              </a:rPr>
              <a:t>RTOP_full</a:t>
            </a:r>
            <a:r>
              <a:rPr lang="en-US" sz="1400" dirty="0">
                <a:solidFill>
                  <a:srgbClr val="000000"/>
                </a:solidFill>
              </a:rPr>
              <a:t>/PDF /&gt;. IN-001 contains the RTOP rubric alone, IN-002 </a:t>
            </a:r>
            <a:r>
              <a:rPr lang="en-US" sz="1400" dirty="0" err="1">
                <a:solidFill>
                  <a:srgbClr val="000000"/>
                </a:solidFill>
              </a:rPr>
              <a:t>constains</a:t>
            </a:r>
            <a:r>
              <a:rPr lang="en-US" sz="1400" dirty="0">
                <a:solidFill>
                  <a:srgbClr val="000000"/>
                </a:solidFill>
              </a:rPr>
              <a:t> rubric and </a:t>
            </a:r>
            <a:r>
              <a:rPr lang="en-US" sz="1400" dirty="0" err="1">
                <a:solidFill>
                  <a:srgbClr val="000000"/>
                </a:solidFill>
              </a:rPr>
              <a:t>trainingmanual</a:t>
            </a:r>
            <a:r>
              <a:rPr lang="en-US" sz="1400" dirty="0">
                <a:solidFill>
                  <a:srgbClr val="000000"/>
                </a:solidFill>
              </a:rPr>
              <a:t>, IN-003 adds the statistical analyses. </a:t>
            </a:r>
          </a:p>
          <a:p>
            <a:pPr>
              <a:buNone/>
              <a:defRPr/>
            </a:pPr>
            <a:r>
              <a:rPr lang="en-US" sz="1400" dirty="0">
                <a:solidFill>
                  <a:srgbClr val="000000"/>
                </a:solidFill>
              </a:rPr>
              <a:t>Sawada, D., </a:t>
            </a:r>
            <a:r>
              <a:rPr lang="en-US" sz="1400" dirty="0" err="1">
                <a:solidFill>
                  <a:srgbClr val="000000"/>
                </a:solidFill>
              </a:rPr>
              <a:t>Piburn</a:t>
            </a:r>
            <a:r>
              <a:rPr lang="en-US" sz="1400" dirty="0">
                <a:solidFill>
                  <a:srgbClr val="000000"/>
                </a:solidFill>
              </a:rPr>
              <a:t>, M., Judson, E., Turley, J., Falconer, K., </a:t>
            </a:r>
            <a:r>
              <a:rPr lang="en-US" sz="1400" dirty="0" err="1">
                <a:solidFill>
                  <a:srgbClr val="000000"/>
                </a:solidFill>
              </a:rPr>
              <a:t>Benford</a:t>
            </a:r>
            <a:r>
              <a:rPr lang="en-US" sz="1400" dirty="0">
                <a:solidFill>
                  <a:srgbClr val="000000"/>
                </a:solidFill>
              </a:rPr>
              <a:t>, R. &amp; Bloom, I. (2002).  Measuring reform practices in science and mathematics classrooms: The Reformed Teaching Observation Protocol. School Science and Mathematics, 102(6), 245-253. M</a:t>
            </a:r>
          </a:p>
          <a:p>
            <a:pPr marL="201168" lvl="1" indent="0">
              <a:buNone/>
            </a:pPr>
            <a:endParaRPr lang="en-US" sz="2800" dirty="0">
              <a:solidFill>
                <a:schemeClr val="tx1"/>
              </a:solidFill>
            </a:endParaRPr>
          </a:p>
        </p:txBody>
      </p:sp>
    </p:spTree>
    <p:extLst>
      <p:ext uri="{BB962C8B-B14F-4D97-AF65-F5344CB8AC3E}">
        <p14:creationId xmlns:p14="http://schemas.microsoft.com/office/powerpoint/2010/main" val="28008654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Final words</a:t>
            </a:r>
            <a:r>
              <a:rPr lang="en-US" b="1" dirty="0" smtClean="0"/>
              <a:t>: </a:t>
            </a:r>
            <a:endParaRPr lang="en-US" sz="4400" b="1" dirty="0"/>
          </a:p>
        </p:txBody>
      </p:sp>
      <p:sp>
        <p:nvSpPr>
          <p:cNvPr id="3" name="Content Placeholder 2"/>
          <p:cNvSpPr>
            <a:spLocks noGrp="1"/>
          </p:cNvSpPr>
          <p:nvPr>
            <p:ph idx="1"/>
          </p:nvPr>
        </p:nvSpPr>
        <p:spPr>
          <a:xfrm>
            <a:off x="937136" y="1734772"/>
            <a:ext cx="10243206" cy="4331089"/>
          </a:xfrm>
        </p:spPr>
        <p:txBody>
          <a:bodyPr>
            <a:noAutofit/>
          </a:bodyPr>
          <a:lstStyle/>
          <a:p>
            <a:endParaRPr lang="en-US" sz="2400" dirty="0"/>
          </a:p>
          <a:p>
            <a:pPr algn="ctr"/>
            <a:r>
              <a:rPr lang="en-US" sz="2800" b="1" dirty="0">
                <a:solidFill>
                  <a:schemeClr val="accent1"/>
                </a:solidFill>
              </a:rPr>
              <a:t>RTOP Website:</a:t>
            </a:r>
            <a:br>
              <a:rPr lang="en-US" sz="2800" b="1" dirty="0">
                <a:solidFill>
                  <a:schemeClr val="accent1"/>
                </a:solidFill>
              </a:rPr>
            </a:br>
            <a:r>
              <a:rPr lang="en-US" sz="2800" b="1" dirty="0">
                <a:solidFill>
                  <a:schemeClr val="accent1"/>
                </a:solidFill>
                <a:hlinkClick r:id="rId2"/>
              </a:rPr>
              <a:t>http://</a:t>
            </a:r>
            <a:r>
              <a:rPr lang="en-US" sz="2800" b="1" dirty="0" err="1">
                <a:solidFill>
                  <a:schemeClr val="accent1"/>
                </a:solidFill>
                <a:hlinkClick r:id="rId2"/>
              </a:rPr>
              <a:t>PhysicsEd.BuffaloState.edu</a:t>
            </a:r>
            <a:r>
              <a:rPr lang="en-US" sz="2800" b="1" dirty="0">
                <a:solidFill>
                  <a:schemeClr val="accent1"/>
                </a:solidFill>
                <a:hlinkClick r:id="rId2"/>
              </a:rPr>
              <a:t>/RTOP</a:t>
            </a:r>
            <a:endParaRPr lang="en-US" sz="2800" b="1" dirty="0">
              <a:solidFill>
                <a:schemeClr val="accent1"/>
              </a:solidFill>
            </a:endParaRPr>
          </a:p>
          <a:p>
            <a:pPr algn="ctr"/>
            <a:endParaRPr lang="en-US" sz="2800" b="1" dirty="0" smtClean="0">
              <a:solidFill>
                <a:schemeClr val="accent1"/>
              </a:solidFill>
            </a:endParaRPr>
          </a:p>
          <a:p>
            <a:pPr algn="ctr"/>
            <a:endParaRPr lang="en-US" sz="2800" b="1" dirty="0">
              <a:solidFill>
                <a:schemeClr val="accent1"/>
              </a:solidFill>
            </a:endParaRPr>
          </a:p>
          <a:p>
            <a:pPr algn="ctr"/>
            <a:r>
              <a:rPr lang="en-US" sz="2800" b="1" dirty="0" smtClean="0">
                <a:solidFill>
                  <a:schemeClr val="accent1"/>
                </a:solidFill>
              </a:rPr>
              <a:t>Thanks </a:t>
            </a:r>
            <a:r>
              <a:rPr lang="en-US" sz="2800" b="1" dirty="0">
                <a:solidFill>
                  <a:schemeClr val="accent1"/>
                </a:solidFill>
              </a:rPr>
              <a:t>for your patient </a:t>
            </a:r>
            <a:r>
              <a:rPr lang="en-US" sz="2800" b="1" dirty="0" smtClean="0">
                <a:solidFill>
                  <a:schemeClr val="accent1"/>
                </a:solidFill>
              </a:rPr>
              <a:t>attention.</a:t>
            </a:r>
            <a:endParaRPr lang="en-US" sz="2800" b="1" dirty="0">
              <a:solidFill>
                <a:schemeClr val="accent1"/>
              </a:solidFill>
            </a:endParaRPr>
          </a:p>
          <a:p>
            <a:endParaRPr lang="en-US" sz="2400" dirty="0"/>
          </a:p>
        </p:txBody>
      </p:sp>
    </p:spTree>
    <p:extLst>
      <p:ext uri="{BB962C8B-B14F-4D97-AF65-F5344CB8AC3E}">
        <p14:creationId xmlns:p14="http://schemas.microsoft.com/office/powerpoint/2010/main" val="19423141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a:xfrm>
            <a:off x="1097279" y="1747102"/>
            <a:ext cx="10789535" cy="5012266"/>
          </a:xfrm>
        </p:spPr>
        <p:txBody>
          <a:bodyPr>
            <a:normAutofit/>
          </a:bodyPr>
          <a:lstStyle/>
          <a:p>
            <a:r>
              <a:rPr lang="en-US" sz="2400" dirty="0"/>
              <a:t>The Reformed Teaching Observation Protocol (RTOP) is considered the gold standard for research publications using science and mathematics teaching observation rubrics. The presenter is one of the author team for RTOP and will present the use of RTOP for reflecting on one’s own physics teaching by presenting short video vignettes of physics instruction that the audience can score with the RTOP instrument. Discussion of the rubric and associated research will follow. The first and second sessions will be partially repeated while viewing and scoring different video vignettes of physics teaching. </a:t>
            </a:r>
            <a:endParaRPr lang="en-US" sz="2400" dirty="0" smtClean="0"/>
          </a:p>
          <a:p>
            <a:r>
              <a:rPr lang="en-US" sz="2400" dirty="0" smtClean="0"/>
              <a:t>The </a:t>
            </a:r>
            <a:r>
              <a:rPr lang="en-US" sz="2400" dirty="0"/>
              <a:t>RTOP instrument and training manual, videos and a TPT publication on RTOP are all available from </a:t>
            </a:r>
            <a:endParaRPr lang="en-US" sz="2400" dirty="0" smtClean="0"/>
          </a:p>
          <a:p>
            <a:r>
              <a:rPr lang="en-US" sz="2400" dirty="0" smtClean="0">
                <a:hlinkClick r:id="rId2"/>
              </a:rPr>
              <a:t>http</a:t>
            </a:r>
            <a:r>
              <a:rPr lang="en-US" sz="2400" dirty="0">
                <a:hlinkClick r:id="rId2"/>
              </a:rPr>
              <a:t>://</a:t>
            </a:r>
            <a:r>
              <a:rPr lang="en-US" sz="2400" dirty="0" err="1">
                <a:hlinkClick r:id="rId2"/>
              </a:rPr>
              <a:t>physicsed.buffalostate.edu</a:t>
            </a:r>
            <a:r>
              <a:rPr lang="en-US" sz="2400" dirty="0">
                <a:hlinkClick r:id="rId2"/>
              </a:rPr>
              <a:t>/pubs/</a:t>
            </a:r>
            <a:r>
              <a:rPr lang="en-US" sz="2400" dirty="0" err="1">
                <a:hlinkClick r:id="rId2"/>
              </a:rPr>
              <a:t>rtop</a:t>
            </a:r>
            <a:r>
              <a:rPr lang="en-US" sz="2400" dirty="0">
                <a:hlinkClick r:id="rId2"/>
              </a:rPr>
              <a:t>/</a:t>
            </a:r>
            <a:r>
              <a:rPr lang="en-US" sz="2400" dirty="0"/>
              <a:t> </a:t>
            </a:r>
            <a:endParaRPr lang="en-US" sz="2400" dirty="0" smtClean="0"/>
          </a:p>
          <a:p>
            <a:r>
              <a:rPr lang="en-US" sz="2400" dirty="0" smtClean="0">
                <a:hlinkClick r:id="rId3"/>
              </a:rPr>
              <a:t>http</a:t>
            </a:r>
            <a:r>
              <a:rPr lang="en-US" sz="2400" dirty="0">
                <a:hlinkClick r:id="rId3"/>
              </a:rPr>
              <a:t>://</a:t>
            </a:r>
            <a:r>
              <a:rPr lang="en-US" sz="2400" dirty="0" err="1">
                <a:hlinkClick r:id="rId3"/>
              </a:rPr>
              <a:t>physicsed.buffalostate.edu</a:t>
            </a:r>
            <a:r>
              <a:rPr lang="en-US" sz="2400" dirty="0">
                <a:hlinkClick r:id="rId3"/>
              </a:rPr>
              <a:t>/</a:t>
            </a:r>
            <a:r>
              <a:rPr lang="en-US" sz="2400" dirty="0" err="1">
                <a:hlinkClick r:id="rId3"/>
              </a:rPr>
              <a:t>rtop</a:t>
            </a:r>
            <a:r>
              <a:rPr lang="en-US" sz="2400" dirty="0">
                <a:hlinkClick r:id="rId3"/>
              </a:rPr>
              <a:t>/videos/</a:t>
            </a:r>
            <a:endParaRPr lang="en-US" sz="2400" dirty="0"/>
          </a:p>
          <a:p>
            <a:endParaRPr lang="en-US" dirty="0"/>
          </a:p>
        </p:txBody>
      </p:sp>
    </p:spTree>
    <p:extLst>
      <p:ext uri="{BB962C8B-B14F-4D97-AF65-F5344CB8AC3E}">
        <p14:creationId xmlns:p14="http://schemas.microsoft.com/office/powerpoint/2010/main" val="9306466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 RTOP:</a:t>
            </a:r>
            <a:endParaRPr lang="en-US" b="1" dirty="0"/>
          </a:p>
        </p:txBody>
      </p:sp>
      <p:sp>
        <p:nvSpPr>
          <p:cNvPr id="3" name="Content Placeholder 2"/>
          <p:cNvSpPr>
            <a:spLocks noGrp="1"/>
          </p:cNvSpPr>
          <p:nvPr>
            <p:ph idx="1"/>
          </p:nvPr>
        </p:nvSpPr>
        <p:spPr>
          <a:xfrm>
            <a:off x="998788" y="1734773"/>
            <a:ext cx="10181553" cy="4023360"/>
          </a:xfrm>
        </p:spPr>
        <p:txBody>
          <a:bodyPr>
            <a:noAutofit/>
          </a:bodyPr>
          <a:lstStyle/>
          <a:p>
            <a:pPr lvl="0"/>
            <a:r>
              <a:rPr lang="en-US" sz="3200" dirty="0"/>
              <a:t>Developed as</a:t>
            </a:r>
          </a:p>
          <a:p>
            <a:pPr lvl="1">
              <a:buFont typeface="Wingdings" charset="2"/>
              <a:buChar char="u"/>
            </a:pPr>
            <a:r>
              <a:rPr lang="en-US" sz="3200" dirty="0"/>
              <a:t>a classroom observation instrument</a:t>
            </a:r>
          </a:p>
          <a:p>
            <a:pPr lvl="1">
              <a:buFont typeface="Wingdings" charset="2"/>
              <a:buChar char="u"/>
            </a:pPr>
            <a:r>
              <a:rPr lang="en-US" sz="3200" dirty="0"/>
              <a:t>a standardized measure for evaluation with a quantitative score</a:t>
            </a:r>
          </a:p>
          <a:p>
            <a:pPr lvl="1">
              <a:buFont typeface="Wingdings" charset="2"/>
              <a:buChar char="u"/>
            </a:pPr>
            <a:r>
              <a:rPr lang="en-US" sz="3200" dirty="0"/>
              <a:t>reformed K to graduate classroom instruction in mathematics or science</a:t>
            </a:r>
          </a:p>
          <a:p>
            <a:pPr lvl="1">
              <a:buFont typeface="Wingdings" charset="2"/>
              <a:buChar char="u"/>
            </a:pPr>
            <a:r>
              <a:rPr lang="en-US" sz="3200" dirty="0"/>
              <a:t>an NSF acceptable instrument</a:t>
            </a:r>
          </a:p>
        </p:txBody>
      </p:sp>
    </p:spTree>
    <p:extLst>
      <p:ext uri="{BB962C8B-B14F-4D97-AF65-F5344CB8AC3E}">
        <p14:creationId xmlns:p14="http://schemas.microsoft.com/office/powerpoint/2010/main" val="223134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300" b="1" dirty="0" smtClean="0"/>
              <a:t>Think Pair Share</a:t>
            </a:r>
            <a:endParaRPr lang="en-US" sz="4400" b="1" dirty="0"/>
          </a:p>
        </p:txBody>
      </p:sp>
      <p:sp>
        <p:nvSpPr>
          <p:cNvPr id="3" name="Content Placeholder 2"/>
          <p:cNvSpPr>
            <a:spLocks noGrp="1"/>
          </p:cNvSpPr>
          <p:nvPr>
            <p:ph idx="1"/>
          </p:nvPr>
        </p:nvSpPr>
        <p:spPr>
          <a:xfrm>
            <a:off x="937136" y="1734772"/>
            <a:ext cx="10243206" cy="4331089"/>
          </a:xfrm>
        </p:spPr>
        <p:txBody>
          <a:bodyPr>
            <a:noAutofit/>
          </a:bodyPr>
          <a:lstStyle/>
          <a:p>
            <a:r>
              <a:rPr lang="fr-FR" sz="3200" b="1" dirty="0" err="1" smtClean="0"/>
              <a:t>Think</a:t>
            </a:r>
            <a:r>
              <a:rPr lang="fr-FR" sz="3200" b="1" dirty="0" smtClean="0"/>
              <a:t> about the Question (2 min)</a:t>
            </a:r>
          </a:p>
          <a:p>
            <a:pPr lvl="1"/>
            <a:r>
              <a:rPr lang="fr-FR" sz="3000" b="1" dirty="0" err="1" smtClean="0"/>
              <a:t>Write</a:t>
            </a:r>
            <a:r>
              <a:rPr lang="fr-FR" sz="3000" b="1" dirty="0" smtClean="0"/>
              <a:t> </a:t>
            </a:r>
            <a:r>
              <a:rPr lang="fr-FR" sz="3000" b="1" dirty="0" err="1" smtClean="0"/>
              <a:t>your</a:t>
            </a:r>
            <a:r>
              <a:rPr lang="fr-FR" sz="3000" b="1" dirty="0" smtClean="0"/>
              <a:t> </a:t>
            </a:r>
            <a:r>
              <a:rPr lang="fr-FR" sz="3000" b="1" dirty="0" err="1" smtClean="0"/>
              <a:t>responses</a:t>
            </a:r>
            <a:endParaRPr lang="fr-FR" sz="3000" b="1" dirty="0" smtClean="0"/>
          </a:p>
          <a:p>
            <a:r>
              <a:rPr lang="fr-FR" sz="3200" b="1" dirty="0" smtClean="0"/>
              <a:t>Pair </a:t>
            </a:r>
            <a:r>
              <a:rPr lang="en-US" sz="3200" b="1" dirty="0" smtClean="0"/>
              <a:t>negotiate shared responses</a:t>
            </a:r>
            <a:r>
              <a:rPr lang="fr-FR" sz="3200" b="1" dirty="0" smtClean="0"/>
              <a:t> about the Question (5 min)</a:t>
            </a:r>
          </a:p>
          <a:p>
            <a:pPr lvl="1"/>
            <a:r>
              <a:rPr lang="fr-FR" sz="3000" b="1" dirty="0" err="1" smtClean="0"/>
              <a:t>Write</a:t>
            </a:r>
            <a:r>
              <a:rPr lang="fr-FR" sz="3000" b="1" dirty="0" smtClean="0"/>
              <a:t> </a:t>
            </a:r>
            <a:r>
              <a:rPr lang="fr-FR" sz="3000" b="1" dirty="0" err="1" smtClean="0"/>
              <a:t>your</a:t>
            </a:r>
            <a:r>
              <a:rPr lang="fr-FR" sz="3000" b="1" dirty="0" smtClean="0"/>
              <a:t> pairs’ </a:t>
            </a:r>
            <a:r>
              <a:rPr lang="fr-FR" sz="3000" b="1" dirty="0" err="1" smtClean="0"/>
              <a:t>responses</a:t>
            </a:r>
            <a:r>
              <a:rPr lang="fr-FR" sz="3000" b="1" dirty="0" smtClean="0"/>
              <a:t>.</a:t>
            </a:r>
          </a:p>
          <a:p>
            <a:r>
              <a:rPr lang="fr-FR" sz="3200" b="1" dirty="0" err="1" smtClean="0"/>
              <a:t>Share</a:t>
            </a:r>
            <a:r>
              <a:rPr lang="fr-FR" sz="3200" b="1" dirty="0" smtClean="0"/>
              <a:t> </a:t>
            </a:r>
            <a:r>
              <a:rPr lang="fr-FR" sz="3200" b="1" dirty="0" err="1" smtClean="0"/>
              <a:t>with</a:t>
            </a:r>
            <a:r>
              <a:rPr lang="fr-FR" sz="3200" b="1" dirty="0" smtClean="0"/>
              <a:t> </a:t>
            </a:r>
            <a:r>
              <a:rPr lang="fr-FR" sz="3200" b="1" dirty="0" err="1" smtClean="0"/>
              <a:t>thewhole</a:t>
            </a:r>
            <a:r>
              <a:rPr lang="fr-FR" sz="3200" b="1" dirty="0" smtClean="0"/>
              <a:t> group </a:t>
            </a:r>
            <a:r>
              <a:rPr lang="fr-FR" sz="3200" b="1" dirty="0"/>
              <a:t>about the Question </a:t>
            </a:r>
            <a:r>
              <a:rPr lang="fr-FR" sz="3200" b="1" dirty="0" smtClean="0"/>
              <a:t>(15 </a:t>
            </a:r>
            <a:r>
              <a:rPr lang="fr-FR" sz="3200" b="1" dirty="0"/>
              <a:t>min)</a:t>
            </a:r>
          </a:p>
          <a:p>
            <a:pPr lvl="1"/>
            <a:r>
              <a:rPr lang="fr-FR" sz="3000" b="1" dirty="0" smtClean="0"/>
              <a:t>Group </a:t>
            </a:r>
            <a:r>
              <a:rPr lang="fr-FR" sz="3000" b="1" dirty="0" err="1" smtClean="0"/>
              <a:t>responses</a:t>
            </a:r>
            <a:r>
              <a:rPr lang="fr-FR" sz="3000" b="1" dirty="0" smtClean="0"/>
              <a:t> </a:t>
            </a:r>
            <a:r>
              <a:rPr lang="fr-FR" sz="3000" b="1" dirty="0" err="1" smtClean="0"/>
              <a:t>recorded</a:t>
            </a:r>
            <a:endParaRPr lang="fr-FR" sz="3000" b="1" dirty="0" smtClean="0"/>
          </a:p>
          <a:p>
            <a:pPr marL="201168" lvl="1" indent="0">
              <a:buNone/>
            </a:pPr>
            <a:endParaRPr lang="fr-FR" sz="3000" b="1" dirty="0"/>
          </a:p>
          <a:p>
            <a:pPr marL="201168" lvl="1" indent="0">
              <a:buNone/>
            </a:pPr>
            <a:r>
              <a:rPr lang="fr-FR" sz="3000" b="1" dirty="0" err="1" smtClean="0"/>
              <a:t>MindMaple</a:t>
            </a:r>
            <a:r>
              <a:rPr lang="fr-FR" sz="3000" b="1" smtClean="0"/>
              <a:t> </a:t>
            </a:r>
            <a:endParaRPr lang="fr-FR" sz="3000" b="1" dirty="0"/>
          </a:p>
          <a:p>
            <a:pPr marL="201168" lvl="1" indent="0">
              <a:buNone/>
            </a:pPr>
            <a:endParaRPr lang="fr-FR" sz="3000" b="1" dirty="0" smtClean="0"/>
          </a:p>
        </p:txBody>
      </p:sp>
    </p:spTree>
    <p:extLst>
      <p:ext uri="{BB962C8B-B14F-4D97-AF65-F5344CB8AC3E}">
        <p14:creationId xmlns:p14="http://schemas.microsoft.com/office/powerpoint/2010/main" val="8867968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b="1" dirty="0" smtClean="0"/>
              <a:t>RTOP</a:t>
            </a:r>
            <a:r>
              <a:rPr lang="en-US" sz="5300" b="1" dirty="0"/>
              <a:t>: Reformed Teaching Observation Protocol </a:t>
            </a:r>
            <a:endParaRPr lang="en-US" sz="4400" b="1" dirty="0"/>
          </a:p>
        </p:txBody>
      </p:sp>
      <p:sp>
        <p:nvSpPr>
          <p:cNvPr id="3" name="Content Placeholder 2"/>
          <p:cNvSpPr>
            <a:spLocks noGrp="1"/>
          </p:cNvSpPr>
          <p:nvPr>
            <p:ph idx="1"/>
          </p:nvPr>
        </p:nvSpPr>
        <p:spPr>
          <a:xfrm>
            <a:off x="937136" y="1734772"/>
            <a:ext cx="10243206" cy="4331089"/>
          </a:xfrm>
        </p:spPr>
        <p:txBody>
          <a:bodyPr>
            <a:noAutofit/>
          </a:bodyPr>
          <a:lstStyle/>
          <a:p>
            <a:pPr>
              <a:buFont typeface="Wingdings" charset="2"/>
              <a:buChar char="u"/>
            </a:pPr>
            <a:r>
              <a:rPr lang="en-US" sz="3200" dirty="0"/>
              <a:t>RTOP is a highly reliable instrument </a:t>
            </a:r>
          </a:p>
          <a:p>
            <a:pPr>
              <a:buFont typeface="Wingdings" charset="2"/>
              <a:buChar char="u"/>
            </a:pPr>
            <a:r>
              <a:rPr lang="en-US" sz="3200" dirty="0"/>
              <a:t>Strong predictive validity </a:t>
            </a:r>
          </a:p>
          <a:p>
            <a:pPr>
              <a:buFont typeface="Wingdings" charset="2"/>
              <a:buChar char="u"/>
            </a:pPr>
            <a:r>
              <a:rPr lang="en-US" sz="3200" dirty="0"/>
              <a:t>Over 400 K-20 science and mathematics classrooms </a:t>
            </a:r>
          </a:p>
          <a:p>
            <a:pPr>
              <a:buFont typeface="Wingdings" charset="2"/>
              <a:buChar char="u"/>
            </a:pPr>
            <a:r>
              <a:rPr lang="en-US" sz="3200" dirty="0"/>
              <a:t>RTOP both operationally defines and assesses reformed teaching in the classroom.</a:t>
            </a:r>
          </a:p>
          <a:p>
            <a:pPr>
              <a:buFont typeface="Wingdings" charset="2"/>
              <a:buChar char="u"/>
            </a:pPr>
            <a:r>
              <a:rPr lang="en-US" sz="3200" dirty="0"/>
              <a:t>RTOP scores were found to strongly correlate with student conceptual gains (Figure 1) showing that reformed teaching is also effective teaching.</a:t>
            </a:r>
          </a:p>
        </p:txBody>
      </p:sp>
    </p:spTree>
    <p:extLst>
      <p:ext uri="{BB962C8B-B14F-4D97-AF65-F5344CB8AC3E}">
        <p14:creationId xmlns:p14="http://schemas.microsoft.com/office/powerpoint/2010/main" val="34821337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ChangeAspect="1"/>
          </p:cNvGraphicFramePr>
          <p:nvPr>
            <p:extLst>
              <p:ext uri="{D42A27DB-BD31-4B8C-83A1-F6EECF244321}">
                <p14:modId xmlns:p14="http://schemas.microsoft.com/office/powerpoint/2010/main" val="1160813559"/>
              </p:ext>
            </p:extLst>
          </p:nvPr>
        </p:nvGraphicFramePr>
        <p:xfrm>
          <a:off x="1498644" y="925512"/>
          <a:ext cx="8675688" cy="5932488"/>
        </p:xfrm>
        <a:graphic>
          <a:graphicData uri="http://schemas.openxmlformats.org/presentationml/2006/ole">
            <mc:AlternateContent xmlns:mc="http://schemas.openxmlformats.org/markup-compatibility/2006">
              <mc:Choice xmlns:v="urn:schemas-microsoft-com:vml" Requires="v">
                <p:oleObj spid="_x0000_s1034" name="Worksheet" r:id="rId3" imgW="8674100" imgH="5930900" progId="Excel.Sheet.8">
                  <p:embed/>
                </p:oleObj>
              </mc:Choice>
              <mc:Fallback>
                <p:oleObj name="Worksheet" r:id="rId3" imgW="8674100" imgH="59309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644" y="925512"/>
                        <a:ext cx="8675688" cy="593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993028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So…What does reformed teaching look like?</a:t>
            </a:r>
            <a:endParaRPr lang="en-US" sz="4400" b="1" dirty="0"/>
          </a:p>
        </p:txBody>
      </p:sp>
      <p:sp>
        <p:nvSpPr>
          <p:cNvPr id="3" name="Content Placeholder 2"/>
          <p:cNvSpPr>
            <a:spLocks noGrp="1"/>
          </p:cNvSpPr>
          <p:nvPr>
            <p:ph idx="1"/>
          </p:nvPr>
        </p:nvSpPr>
        <p:spPr>
          <a:xfrm>
            <a:off x="937136" y="1870391"/>
            <a:ext cx="10243206" cy="4331089"/>
          </a:xfrm>
        </p:spPr>
        <p:txBody>
          <a:bodyPr>
            <a:noAutofit/>
          </a:bodyPr>
          <a:lstStyle/>
          <a:p>
            <a:pPr>
              <a:buFont typeface="Wingdings" charset="2"/>
              <a:buChar char="u"/>
            </a:pPr>
            <a:r>
              <a:rPr lang="en-US" sz="3200" dirty="0"/>
              <a:t>Hands on &amp; Minds on </a:t>
            </a:r>
          </a:p>
          <a:p>
            <a:pPr>
              <a:buFont typeface="Wingdings" charset="2"/>
              <a:buChar char="u"/>
            </a:pPr>
            <a:r>
              <a:rPr lang="en-US" sz="3200" dirty="0"/>
              <a:t>Student-centered</a:t>
            </a:r>
          </a:p>
          <a:p>
            <a:pPr>
              <a:buFont typeface="Wingdings" charset="2"/>
              <a:buChar char="u"/>
            </a:pPr>
            <a:r>
              <a:rPr lang="en-US" sz="3200" dirty="0"/>
              <a:t>Student dialog and discourse</a:t>
            </a:r>
          </a:p>
          <a:p>
            <a:pPr>
              <a:buFont typeface="Wingdings" charset="2"/>
              <a:buChar char="u"/>
            </a:pPr>
            <a:r>
              <a:rPr lang="en-US" sz="3200" dirty="0"/>
              <a:t>Reflection</a:t>
            </a:r>
          </a:p>
        </p:txBody>
      </p:sp>
    </p:spTree>
    <p:extLst>
      <p:ext uri="{BB962C8B-B14F-4D97-AF65-F5344CB8AC3E}">
        <p14:creationId xmlns:p14="http://schemas.microsoft.com/office/powerpoint/2010/main" val="1344242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b="1" dirty="0"/>
              <a:t>RTOP Instrument</a:t>
            </a:r>
            <a:endParaRPr lang="en-US" sz="4400" b="1" dirty="0"/>
          </a:p>
        </p:txBody>
      </p:sp>
      <p:sp>
        <p:nvSpPr>
          <p:cNvPr id="3" name="Content Placeholder 2"/>
          <p:cNvSpPr>
            <a:spLocks noGrp="1"/>
          </p:cNvSpPr>
          <p:nvPr>
            <p:ph idx="1"/>
          </p:nvPr>
        </p:nvSpPr>
        <p:spPr>
          <a:xfrm>
            <a:off x="937136" y="1870391"/>
            <a:ext cx="10243206" cy="4331089"/>
          </a:xfrm>
        </p:spPr>
        <p:txBody>
          <a:bodyPr>
            <a:noAutofit/>
          </a:bodyPr>
          <a:lstStyle/>
          <a:p>
            <a:pPr marL="0" indent="0">
              <a:buNone/>
            </a:pPr>
            <a:r>
              <a:rPr lang="en-US" sz="3200" dirty="0"/>
              <a:t>25 Items with 0-4 point scale</a:t>
            </a:r>
          </a:p>
          <a:p>
            <a:pPr>
              <a:buFont typeface="Wingdings" charset="2"/>
              <a:buChar char="u"/>
            </a:pPr>
            <a:r>
              <a:rPr lang="en-US" sz="3200" dirty="0"/>
              <a:t>Lesson Design and Implementation. </a:t>
            </a:r>
          </a:p>
          <a:p>
            <a:pPr>
              <a:buFont typeface="Wingdings" charset="2"/>
              <a:buChar char="u"/>
            </a:pPr>
            <a:r>
              <a:rPr lang="en-US" sz="3200" dirty="0"/>
              <a:t>Content (Subject)</a:t>
            </a:r>
          </a:p>
          <a:p>
            <a:pPr>
              <a:buFont typeface="Wingdings" charset="2"/>
              <a:buChar char="u"/>
            </a:pPr>
            <a:r>
              <a:rPr lang="en-US" sz="3200" dirty="0"/>
              <a:t>Content (PCK)</a:t>
            </a:r>
          </a:p>
          <a:p>
            <a:pPr>
              <a:buFont typeface="Wingdings" charset="2"/>
              <a:buChar char="u"/>
            </a:pPr>
            <a:r>
              <a:rPr lang="en-US" sz="3200" dirty="0"/>
              <a:t>Classroom Culture (Communicative Interactions)</a:t>
            </a:r>
          </a:p>
          <a:p>
            <a:pPr>
              <a:buFont typeface="Wingdings" charset="2"/>
              <a:buChar char="u"/>
            </a:pPr>
            <a:r>
              <a:rPr lang="en-US" sz="3200" dirty="0"/>
              <a:t>Classroom Culture (Student-Teacher Relationships)</a:t>
            </a:r>
          </a:p>
        </p:txBody>
      </p:sp>
    </p:spTree>
    <p:extLst>
      <p:ext uri="{BB962C8B-B14F-4D97-AF65-F5344CB8AC3E}">
        <p14:creationId xmlns:p14="http://schemas.microsoft.com/office/powerpoint/2010/main" val="41367354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Twenty-five RTOP items</a:t>
            </a:r>
            <a:br>
              <a:rPr lang="en-US" b="1" dirty="0"/>
            </a:br>
            <a:r>
              <a:rPr lang="en-US" b="1" dirty="0"/>
              <a:t> (scored 0-4): </a:t>
            </a:r>
            <a:endParaRPr lang="en-US" sz="4400" b="1" dirty="0"/>
          </a:p>
        </p:txBody>
      </p:sp>
      <p:sp>
        <p:nvSpPr>
          <p:cNvPr id="3" name="Content Placeholder 2"/>
          <p:cNvSpPr>
            <a:spLocks noGrp="1"/>
          </p:cNvSpPr>
          <p:nvPr>
            <p:ph idx="1"/>
          </p:nvPr>
        </p:nvSpPr>
        <p:spPr>
          <a:xfrm>
            <a:off x="937135" y="1870391"/>
            <a:ext cx="10733545" cy="4331089"/>
          </a:xfrm>
        </p:spPr>
        <p:txBody>
          <a:bodyPr>
            <a:noAutofit/>
          </a:bodyPr>
          <a:lstStyle/>
          <a:p>
            <a:pPr marL="0" indent="0">
              <a:buNone/>
            </a:pPr>
            <a:r>
              <a:rPr lang="en-US" sz="3200" dirty="0"/>
              <a:t>0	the behavior never occurred</a:t>
            </a:r>
          </a:p>
          <a:p>
            <a:pPr marL="0" indent="0">
              <a:buNone/>
            </a:pPr>
            <a:r>
              <a:rPr lang="en-US" sz="3200" dirty="0"/>
              <a:t>1	the behavior occurred at least once</a:t>
            </a:r>
          </a:p>
          <a:p>
            <a:pPr marL="0" indent="0">
              <a:buNone/>
            </a:pPr>
            <a:r>
              <a:rPr lang="en-US" sz="3200" dirty="0"/>
              <a:t>2	occurred more than once; very loosely describes the lesson</a:t>
            </a:r>
          </a:p>
          <a:p>
            <a:pPr marL="0" indent="0">
              <a:buNone/>
            </a:pPr>
            <a:r>
              <a:rPr lang="en-US" sz="3200" dirty="0"/>
              <a:t>3	a frequent behavior or fairly descriptive of the lesson</a:t>
            </a:r>
          </a:p>
          <a:p>
            <a:pPr marL="0" indent="0">
              <a:buNone/>
            </a:pPr>
            <a:r>
              <a:rPr lang="en-US" sz="3200" dirty="0"/>
              <a:t>4	pervasive or extremely descriptive of the lesson</a:t>
            </a:r>
          </a:p>
          <a:p>
            <a:pPr marL="0" indent="0">
              <a:buNone/>
            </a:pPr>
            <a:endParaRPr lang="en-US" sz="3200" dirty="0"/>
          </a:p>
        </p:txBody>
      </p:sp>
    </p:spTree>
    <p:extLst>
      <p:ext uri="{BB962C8B-B14F-4D97-AF65-F5344CB8AC3E}">
        <p14:creationId xmlns:p14="http://schemas.microsoft.com/office/powerpoint/2010/main" val="4576960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14669</TotalTime>
  <Words>802</Words>
  <Application>Microsoft Macintosh PowerPoint</Application>
  <PresentationFormat>Custom</PresentationFormat>
  <Paragraphs>71</Paragraphs>
  <Slides>12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Retrospect</vt:lpstr>
      <vt:lpstr>Worksheet</vt:lpstr>
      <vt:lpstr>The RTOP and its Role Improving Physics Teaching</vt:lpstr>
      <vt:lpstr>Abstract</vt:lpstr>
      <vt:lpstr>Introduction RTOP:</vt:lpstr>
      <vt:lpstr>Think Pair Share</vt:lpstr>
      <vt:lpstr>RTOP: Reformed Teaching Observation Protocol </vt:lpstr>
      <vt:lpstr>PowerPoint Presentation</vt:lpstr>
      <vt:lpstr>So…What does reformed teaching look like?</vt:lpstr>
      <vt:lpstr>RTOP Instrument</vt:lpstr>
      <vt:lpstr>Twenty-five RTOP items  (scored 0-4): </vt:lpstr>
      <vt:lpstr>Typical scores are:</vt:lpstr>
      <vt:lpstr>References: </vt:lpstr>
      <vt:lpstr>Final words: </vt:lpstr>
    </vt:vector>
  </TitlesOfParts>
  <Company>Buffalo State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Teachers Summer Academy</dc:title>
  <dc:creator>Abbott, David S.</dc:creator>
  <cp:lastModifiedBy>Dan MacIsaac</cp:lastModifiedBy>
  <cp:revision>82</cp:revision>
  <dcterms:created xsi:type="dcterms:W3CDTF">2015-07-14T17:08:49Z</dcterms:created>
  <dcterms:modified xsi:type="dcterms:W3CDTF">2016-05-27T22:56:59Z</dcterms:modified>
</cp:coreProperties>
</file>