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0" r:id="rId3"/>
    <p:sldId id="271" r:id="rId4"/>
    <p:sldId id="284" r:id="rId5"/>
    <p:sldId id="273" r:id="rId6"/>
    <p:sldId id="272" r:id="rId7"/>
    <p:sldId id="283"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bbott, David S." initials="ADS" lastIdx="5" clrIdx="0">
    <p:extLst/>
  </p:cmAuthor>
  <p:cmAuthor id="2" name="Kathleen Falconer" initials="" lastIdx="2"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94" d="100"/>
          <a:sy n="94" d="100"/>
        </p:scale>
        <p:origin x="-160" y="-11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interSettings" Target="printerSettings/printerSettings1.bin"/><Relationship Id="rId10"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16-01-11T19:17:54.688" idx="1">
    <p:pos x="10" y="10"/>
    <p:tex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t>5/28/16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t>5/28/16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t>5/28/16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t>5/28/16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dirty="0"/>
              <a:t>5/28/16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t>5/28/16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t>5/28/16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t>5/28/16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5/28/16</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t>5/28/16</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dirty="0"/>
              <a:t>5/28/16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5/28/16</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 Id="rId3" Type="http://schemas.openxmlformats.org/officeDocument/2006/relationships/comments" Target="../comments/commen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physicsed.buffalostate.edu/pubs/rtop/" TargetMode="External"/><Relationship Id="rId3" Type="http://schemas.openxmlformats.org/officeDocument/2006/relationships/hyperlink" Target="http://physicsed.buffalostate.edu/rtop/video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PhysicsEd.BuffaloState.edu/RTO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0051" y="1620731"/>
            <a:ext cx="10055747" cy="1451104"/>
          </a:xfrm>
        </p:spPr>
        <p:txBody>
          <a:bodyPr>
            <a:normAutofit fontScale="90000"/>
          </a:bodyPr>
          <a:lstStyle/>
          <a:p>
            <a:pPr algn="ctr"/>
            <a:r>
              <a:rPr lang="en-US" sz="5400" b="1" dirty="0" smtClean="0"/>
              <a:t>The RTOP and its Role Improving Physics Teaching 2</a:t>
            </a:r>
            <a:endParaRPr lang="en-US" sz="5400" b="1" dirty="0"/>
          </a:p>
        </p:txBody>
      </p:sp>
      <p:sp>
        <p:nvSpPr>
          <p:cNvPr id="3" name="Subtitle 2"/>
          <p:cNvSpPr>
            <a:spLocks noGrp="1"/>
          </p:cNvSpPr>
          <p:nvPr>
            <p:ph type="subTitle" idx="1"/>
          </p:nvPr>
        </p:nvSpPr>
        <p:spPr>
          <a:xfrm>
            <a:off x="1100051" y="4455620"/>
            <a:ext cx="10484816" cy="1143000"/>
          </a:xfrm>
        </p:spPr>
        <p:txBody>
          <a:bodyPr>
            <a:normAutofit lnSpcReduction="10000"/>
          </a:bodyPr>
          <a:lstStyle/>
          <a:p>
            <a:r>
              <a:rPr lang="en-US" dirty="0"/>
              <a:t>Kathleen Falconer &amp; </a:t>
            </a:r>
            <a:r>
              <a:rPr lang="en-US" dirty="0" smtClean="0"/>
              <a:t>Prof </a:t>
            </a:r>
            <a:r>
              <a:rPr lang="en-US" dirty="0"/>
              <a:t>Dan </a:t>
            </a:r>
            <a:r>
              <a:rPr lang="en-US" dirty="0" err="1"/>
              <a:t>MacIsaac</a:t>
            </a:r>
            <a:r>
              <a:rPr lang="en-US" dirty="0"/>
              <a:t> </a:t>
            </a:r>
            <a:r>
              <a:rPr lang="en-US" dirty="0" smtClean="0"/>
              <a:t/>
            </a:r>
            <a:br>
              <a:rPr lang="en-US" dirty="0" smtClean="0"/>
            </a:br>
            <a:r>
              <a:rPr lang="en-US" sz="2300" dirty="0" smtClean="0"/>
              <a:t>SUNY </a:t>
            </a:r>
            <a:r>
              <a:rPr lang="en-US" sz="2300" dirty="0"/>
              <a:t>Buffalo State College</a:t>
            </a:r>
          </a:p>
          <a:p>
            <a:pPr algn="ctr"/>
            <a:r>
              <a:rPr lang="en-US" dirty="0" err="1" smtClean="0"/>
              <a:t>falconka@buffalostate.edu</a:t>
            </a:r>
            <a:endParaRPr lang="en-US" dirty="0"/>
          </a:p>
        </p:txBody>
      </p:sp>
      <p:pic>
        <p:nvPicPr>
          <p:cNvPr id="6" name="Picture 5"/>
          <p:cNvPicPr>
            <a:picLocks noChangeAspect="1"/>
          </p:cNvPicPr>
          <p:nvPr/>
        </p:nvPicPr>
        <p:blipFill>
          <a:blip r:embed="rId2" cstate="print">
            <a:clrChange>
              <a:clrFrom>
                <a:srgbClr val="FFFFFE"/>
              </a:clrFrom>
              <a:clrTo>
                <a:srgbClr val="FFFFFE">
                  <a:alpha val="0"/>
                </a:srgbClr>
              </a:clrTo>
            </a:clrChange>
            <a:extLst>
              <a:ext uri="{28A0092B-C50C-407E-A947-70E740481C1C}">
                <a14:useLocalDpi xmlns:a14="http://schemas.microsoft.com/office/drawing/2010/main" val="0"/>
              </a:ext>
            </a:extLst>
          </a:blip>
          <a:srcRect/>
          <a:stretch>
            <a:fillRect/>
          </a:stretch>
        </p:blipFill>
        <p:spPr bwMode="auto">
          <a:xfrm>
            <a:off x="319088" y="440936"/>
            <a:ext cx="3101445" cy="6190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5422659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Abstract</a:t>
            </a:r>
            <a:endParaRPr lang="en-US" dirty="0"/>
          </a:p>
        </p:txBody>
      </p:sp>
      <p:sp>
        <p:nvSpPr>
          <p:cNvPr id="3" name="Content Placeholder 2"/>
          <p:cNvSpPr>
            <a:spLocks noGrp="1"/>
          </p:cNvSpPr>
          <p:nvPr>
            <p:ph idx="1"/>
          </p:nvPr>
        </p:nvSpPr>
        <p:spPr>
          <a:xfrm>
            <a:off x="1097279" y="1747102"/>
            <a:ext cx="10789535" cy="5012266"/>
          </a:xfrm>
        </p:spPr>
        <p:txBody>
          <a:bodyPr>
            <a:normAutofit/>
          </a:bodyPr>
          <a:lstStyle/>
          <a:p>
            <a:r>
              <a:rPr lang="en-US" sz="2400" dirty="0"/>
              <a:t>The Reformed Teaching Observation Protocol (RTOP) is considered the gold standard for research publications using science and mathematics teaching observation rubrics. The presenter is one of the author team for RTOP and will present the use of RTOP for reflecting on one’s own physics teaching by presenting short video vignettes of physics instruction that the audience can score with the RTOP instrument. Discussion of the rubric and associated research will follow. The first and second sessions will be partially repeated while viewing and scoring different video vignettes of physics teaching. </a:t>
            </a:r>
            <a:endParaRPr lang="en-US" sz="2400" dirty="0" smtClean="0"/>
          </a:p>
          <a:p>
            <a:r>
              <a:rPr lang="en-US" sz="2400" dirty="0" smtClean="0"/>
              <a:t>The </a:t>
            </a:r>
            <a:r>
              <a:rPr lang="en-US" sz="2400" dirty="0"/>
              <a:t>RTOP instrument and training manual, videos and a TPT publication on RTOP are all available from </a:t>
            </a:r>
            <a:endParaRPr lang="en-US" sz="2400" dirty="0" smtClean="0"/>
          </a:p>
          <a:p>
            <a:r>
              <a:rPr lang="en-US" sz="2400" dirty="0" smtClean="0">
                <a:hlinkClick r:id="rId2"/>
              </a:rPr>
              <a:t>http</a:t>
            </a:r>
            <a:r>
              <a:rPr lang="en-US" sz="2400" dirty="0">
                <a:hlinkClick r:id="rId2"/>
              </a:rPr>
              <a:t>://</a:t>
            </a:r>
            <a:r>
              <a:rPr lang="en-US" sz="2400" dirty="0" err="1">
                <a:hlinkClick r:id="rId2"/>
              </a:rPr>
              <a:t>physicsed.buffalostate.edu</a:t>
            </a:r>
            <a:r>
              <a:rPr lang="en-US" sz="2400" dirty="0">
                <a:hlinkClick r:id="rId2"/>
              </a:rPr>
              <a:t>/pubs/</a:t>
            </a:r>
            <a:r>
              <a:rPr lang="en-US" sz="2400" dirty="0" err="1">
                <a:hlinkClick r:id="rId2"/>
              </a:rPr>
              <a:t>rtop</a:t>
            </a:r>
            <a:r>
              <a:rPr lang="en-US" sz="2400" dirty="0">
                <a:hlinkClick r:id="rId2"/>
              </a:rPr>
              <a:t>/</a:t>
            </a:r>
            <a:r>
              <a:rPr lang="en-US" sz="2400" dirty="0"/>
              <a:t> </a:t>
            </a:r>
            <a:endParaRPr lang="en-US" sz="2400" dirty="0" smtClean="0"/>
          </a:p>
          <a:p>
            <a:r>
              <a:rPr lang="en-US" sz="2400" dirty="0" smtClean="0">
                <a:hlinkClick r:id="rId3"/>
              </a:rPr>
              <a:t>http</a:t>
            </a:r>
            <a:r>
              <a:rPr lang="en-US" sz="2400" dirty="0">
                <a:hlinkClick r:id="rId3"/>
              </a:rPr>
              <a:t>://</a:t>
            </a:r>
            <a:r>
              <a:rPr lang="en-US" sz="2400" dirty="0" err="1">
                <a:hlinkClick r:id="rId3"/>
              </a:rPr>
              <a:t>physicsed.buffalostate.edu</a:t>
            </a:r>
            <a:r>
              <a:rPr lang="en-US" sz="2400" dirty="0">
                <a:hlinkClick r:id="rId3"/>
              </a:rPr>
              <a:t>/</a:t>
            </a:r>
            <a:r>
              <a:rPr lang="en-US" sz="2400" dirty="0" err="1">
                <a:hlinkClick r:id="rId3"/>
              </a:rPr>
              <a:t>rtop</a:t>
            </a:r>
            <a:r>
              <a:rPr lang="en-US" sz="2400" dirty="0">
                <a:hlinkClick r:id="rId3"/>
              </a:rPr>
              <a:t>/videos/</a:t>
            </a:r>
            <a:endParaRPr lang="en-US" sz="2400" dirty="0"/>
          </a:p>
          <a:p>
            <a:endParaRPr lang="en-US" dirty="0"/>
          </a:p>
        </p:txBody>
      </p:sp>
    </p:spTree>
    <p:extLst>
      <p:ext uri="{BB962C8B-B14F-4D97-AF65-F5344CB8AC3E}">
        <p14:creationId xmlns:p14="http://schemas.microsoft.com/office/powerpoint/2010/main" val="93064668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Watch and Score RTOP Video 1</a:t>
            </a:r>
            <a:endParaRPr lang="en-US" b="1" dirty="0"/>
          </a:p>
        </p:txBody>
      </p:sp>
      <p:sp>
        <p:nvSpPr>
          <p:cNvPr id="3" name="Content Placeholder 2"/>
          <p:cNvSpPr>
            <a:spLocks noGrp="1"/>
          </p:cNvSpPr>
          <p:nvPr>
            <p:ph idx="1"/>
          </p:nvPr>
        </p:nvSpPr>
        <p:spPr>
          <a:xfrm>
            <a:off x="981625" y="1734773"/>
            <a:ext cx="10181553" cy="4023360"/>
          </a:xfrm>
        </p:spPr>
        <p:txBody>
          <a:bodyPr>
            <a:noAutofit/>
          </a:bodyPr>
          <a:lstStyle/>
          <a:p>
            <a:pPr marL="0" lvl="0" indent="0">
              <a:buNone/>
            </a:pPr>
            <a:r>
              <a:rPr lang="en-US" sz="3200" dirty="0" smtClean="0"/>
              <a:t>Watch and score the video individually (10+10 </a:t>
            </a:r>
            <a:r>
              <a:rPr lang="en-US" sz="3200" dirty="0"/>
              <a:t>min)</a:t>
            </a:r>
          </a:p>
          <a:p>
            <a:pPr>
              <a:buFont typeface="Wingdings" charset="2"/>
              <a:buChar char="u"/>
            </a:pPr>
            <a:r>
              <a:rPr lang="en-US" sz="2800" dirty="0"/>
              <a:t>Write your </a:t>
            </a:r>
            <a:r>
              <a:rPr lang="en-US" sz="2800" dirty="0" smtClean="0"/>
              <a:t>scores on the RTOP form</a:t>
            </a:r>
          </a:p>
          <a:p>
            <a:pPr>
              <a:buFont typeface="Wingdings" charset="2"/>
              <a:buChar char="u"/>
            </a:pPr>
            <a:r>
              <a:rPr lang="en-US" sz="2800" dirty="0" smtClean="0"/>
              <a:t>Tell me your score</a:t>
            </a:r>
          </a:p>
          <a:p>
            <a:pPr marL="0" lvl="0" indent="0">
              <a:buNone/>
            </a:pPr>
            <a:r>
              <a:rPr lang="en-US" sz="3200" dirty="0" smtClean="0"/>
              <a:t>Get into groups of 3 with high, medium and low</a:t>
            </a:r>
          </a:p>
          <a:p>
            <a:pPr lvl="0">
              <a:buFont typeface="Wingdings" charset="2"/>
              <a:buChar char="u"/>
            </a:pPr>
            <a:r>
              <a:rPr lang="en-US" sz="2800" dirty="0"/>
              <a:t>N</a:t>
            </a:r>
            <a:r>
              <a:rPr lang="en-US" sz="2800" dirty="0" smtClean="0"/>
              <a:t>egotiate </a:t>
            </a:r>
            <a:r>
              <a:rPr lang="en-US" sz="2800" dirty="0"/>
              <a:t>shared </a:t>
            </a:r>
            <a:r>
              <a:rPr lang="en-US" sz="2800" dirty="0" smtClean="0"/>
              <a:t>scores </a:t>
            </a:r>
            <a:r>
              <a:rPr lang="en-US" sz="2800" dirty="0"/>
              <a:t>about the </a:t>
            </a:r>
            <a:r>
              <a:rPr lang="en-US" sz="2800" dirty="0" smtClean="0"/>
              <a:t>video (20 </a:t>
            </a:r>
            <a:r>
              <a:rPr lang="en-US" sz="2800" dirty="0"/>
              <a:t>min)</a:t>
            </a:r>
          </a:p>
          <a:p>
            <a:pPr lvl="0">
              <a:buFont typeface="Wingdings" charset="2"/>
              <a:buChar char="u"/>
            </a:pPr>
            <a:r>
              <a:rPr lang="en-US" sz="2800" dirty="0"/>
              <a:t>Write your </a:t>
            </a:r>
            <a:r>
              <a:rPr lang="en-US" sz="2800" dirty="0" smtClean="0"/>
              <a:t>groups’ response.</a:t>
            </a:r>
            <a:endParaRPr lang="en-US" sz="2800" dirty="0"/>
          </a:p>
          <a:p>
            <a:pPr marL="0" lvl="0" indent="0">
              <a:buNone/>
            </a:pPr>
            <a:r>
              <a:rPr lang="en-US" sz="3200" dirty="0" smtClean="0"/>
              <a:t>Discussion of scores</a:t>
            </a:r>
            <a:endParaRPr lang="en-US" sz="3200" dirty="0"/>
          </a:p>
          <a:p>
            <a:pPr lvl="0">
              <a:buFont typeface="Wingdings" charset="2"/>
              <a:buChar char="u"/>
            </a:pPr>
            <a:r>
              <a:rPr lang="en-US" sz="2800" dirty="0"/>
              <a:t>Group responses recorded</a:t>
            </a:r>
          </a:p>
          <a:p>
            <a:pPr lvl="0"/>
            <a:endParaRPr lang="en-US" sz="3200" dirty="0"/>
          </a:p>
          <a:p>
            <a:pPr lvl="0"/>
            <a:endParaRPr lang="en-US" sz="3200" dirty="0"/>
          </a:p>
        </p:txBody>
      </p:sp>
    </p:spTree>
    <p:extLst>
      <p:ext uri="{BB962C8B-B14F-4D97-AF65-F5344CB8AC3E}">
        <p14:creationId xmlns:p14="http://schemas.microsoft.com/office/powerpoint/2010/main" val="2231344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Expert Score</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58817893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So…What does </a:t>
            </a:r>
            <a:r>
              <a:rPr lang="en-US" b="1" dirty="0" smtClean="0"/>
              <a:t>RTOP do for you as a teacher?</a:t>
            </a:r>
            <a:endParaRPr lang="en-US" sz="4400" b="1" dirty="0"/>
          </a:p>
        </p:txBody>
      </p:sp>
      <p:sp>
        <p:nvSpPr>
          <p:cNvPr id="3" name="Content Placeholder 2"/>
          <p:cNvSpPr>
            <a:spLocks noGrp="1"/>
          </p:cNvSpPr>
          <p:nvPr>
            <p:ph idx="1"/>
          </p:nvPr>
        </p:nvSpPr>
        <p:spPr>
          <a:xfrm>
            <a:off x="937136" y="1870391"/>
            <a:ext cx="10243206" cy="4331089"/>
          </a:xfrm>
        </p:spPr>
        <p:txBody>
          <a:bodyPr>
            <a:noAutofit/>
          </a:bodyPr>
          <a:lstStyle/>
          <a:p>
            <a:pPr>
              <a:buFont typeface="Wingdings" charset="2"/>
              <a:buChar char="u"/>
            </a:pPr>
            <a:r>
              <a:rPr lang="en-US" sz="3200" dirty="0" smtClean="0"/>
              <a:t>Insight into teaching practices </a:t>
            </a:r>
            <a:endParaRPr lang="en-US" sz="3200" dirty="0"/>
          </a:p>
          <a:p>
            <a:pPr>
              <a:buFont typeface="Wingdings" charset="2"/>
              <a:buChar char="u"/>
            </a:pPr>
            <a:r>
              <a:rPr lang="en-US" sz="3200" dirty="0" smtClean="0"/>
              <a:t>Focus for reflection, discussion and debate </a:t>
            </a:r>
            <a:endParaRPr lang="en-US" sz="3200" dirty="0"/>
          </a:p>
          <a:p>
            <a:pPr>
              <a:buFont typeface="Wingdings" charset="2"/>
              <a:buChar char="u"/>
            </a:pPr>
            <a:r>
              <a:rPr lang="en-US" sz="3200" dirty="0" smtClean="0"/>
              <a:t>Common language to facilitate </a:t>
            </a:r>
            <a:endParaRPr lang="en-US" sz="3200" dirty="0"/>
          </a:p>
          <a:p>
            <a:pPr>
              <a:buFont typeface="Wingdings" charset="2"/>
              <a:buChar char="u"/>
            </a:pPr>
            <a:r>
              <a:rPr lang="en-US" sz="3200" dirty="0" smtClean="0"/>
              <a:t>Tool for Lesson Planning</a:t>
            </a:r>
          </a:p>
          <a:p>
            <a:pPr>
              <a:buFont typeface="Wingdings" charset="2"/>
              <a:buChar char="u"/>
            </a:pPr>
            <a:r>
              <a:rPr lang="en-US" sz="3200" dirty="0" smtClean="0"/>
              <a:t>Defense of instructional change</a:t>
            </a:r>
          </a:p>
          <a:p>
            <a:pPr>
              <a:buFont typeface="Wingdings" charset="2"/>
              <a:buChar char="u"/>
            </a:pPr>
            <a:r>
              <a:rPr lang="en-US" sz="3200" dirty="0" smtClean="0"/>
              <a:t>Personal growth</a:t>
            </a:r>
            <a:endParaRPr lang="en-US" sz="3200" dirty="0"/>
          </a:p>
        </p:txBody>
      </p:sp>
    </p:spTree>
    <p:extLst>
      <p:ext uri="{BB962C8B-B14F-4D97-AF65-F5344CB8AC3E}">
        <p14:creationId xmlns:p14="http://schemas.microsoft.com/office/powerpoint/2010/main" val="13442427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300" b="1" dirty="0" smtClean="0"/>
              <a:t>Watch RTOP Video #4</a:t>
            </a:r>
            <a:endParaRPr lang="en-US" sz="4400" b="1" dirty="0"/>
          </a:p>
        </p:txBody>
      </p:sp>
      <p:sp>
        <p:nvSpPr>
          <p:cNvPr id="3" name="Content Placeholder 2"/>
          <p:cNvSpPr>
            <a:spLocks noGrp="1"/>
          </p:cNvSpPr>
          <p:nvPr>
            <p:ph idx="1"/>
          </p:nvPr>
        </p:nvSpPr>
        <p:spPr>
          <a:xfrm>
            <a:off x="937136" y="1734772"/>
            <a:ext cx="10243206" cy="4331089"/>
          </a:xfrm>
        </p:spPr>
        <p:txBody>
          <a:bodyPr>
            <a:noAutofit/>
          </a:bodyPr>
          <a:lstStyle/>
          <a:p>
            <a:pPr marL="201168" lvl="1" indent="0">
              <a:buNone/>
            </a:pPr>
            <a:endParaRPr lang="fr-FR" sz="3000" b="1" dirty="0"/>
          </a:p>
          <a:p>
            <a:pPr marL="201168" lvl="1" indent="0">
              <a:buNone/>
            </a:pPr>
            <a:endParaRPr lang="fr-FR" sz="3000" b="1" dirty="0" smtClean="0"/>
          </a:p>
        </p:txBody>
      </p:sp>
    </p:spTree>
    <p:extLst>
      <p:ext uri="{BB962C8B-B14F-4D97-AF65-F5344CB8AC3E}">
        <p14:creationId xmlns:p14="http://schemas.microsoft.com/office/powerpoint/2010/main" val="88679682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Final words</a:t>
            </a:r>
            <a:r>
              <a:rPr lang="en-US" b="1" dirty="0" smtClean="0"/>
              <a:t>: </a:t>
            </a:r>
            <a:endParaRPr lang="en-US" sz="4400" b="1" dirty="0"/>
          </a:p>
        </p:txBody>
      </p:sp>
      <p:sp>
        <p:nvSpPr>
          <p:cNvPr id="3" name="Content Placeholder 2"/>
          <p:cNvSpPr>
            <a:spLocks noGrp="1"/>
          </p:cNvSpPr>
          <p:nvPr>
            <p:ph idx="1"/>
          </p:nvPr>
        </p:nvSpPr>
        <p:spPr>
          <a:xfrm>
            <a:off x="937136" y="1734772"/>
            <a:ext cx="10243206" cy="4331089"/>
          </a:xfrm>
        </p:spPr>
        <p:txBody>
          <a:bodyPr>
            <a:noAutofit/>
          </a:bodyPr>
          <a:lstStyle/>
          <a:p>
            <a:endParaRPr lang="en-US" sz="2400" dirty="0"/>
          </a:p>
          <a:p>
            <a:pPr algn="ctr"/>
            <a:r>
              <a:rPr lang="en-US" sz="2800" b="1" dirty="0">
                <a:solidFill>
                  <a:schemeClr val="accent1"/>
                </a:solidFill>
              </a:rPr>
              <a:t>RTOP Website:</a:t>
            </a:r>
            <a:br>
              <a:rPr lang="en-US" sz="2800" b="1" dirty="0">
                <a:solidFill>
                  <a:schemeClr val="accent1"/>
                </a:solidFill>
              </a:rPr>
            </a:br>
            <a:r>
              <a:rPr lang="en-US" sz="2800" b="1" dirty="0">
                <a:solidFill>
                  <a:schemeClr val="accent1"/>
                </a:solidFill>
                <a:hlinkClick r:id="rId2"/>
              </a:rPr>
              <a:t>http://PhysicsEd.BuffaloState.edu/</a:t>
            </a:r>
            <a:r>
              <a:rPr lang="en-US" sz="2800" b="1" dirty="0" smtClean="0">
                <a:solidFill>
                  <a:schemeClr val="accent1"/>
                </a:solidFill>
                <a:hlinkClick r:id="rId2"/>
              </a:rPr>
              <a:t>RTOP</a:t>
            </a:r>
            <a:endParaRPr lang="en-US" sz="2800" b="1" dirty="0" smtClean="0">
              <a:solidFill>
                <a:schemeClr val="accent1"/>
              </a:solidFill>
            </a:endParaRPr>
          </a:p>
          <a:p>
            <a:pPr algn="ctr"/>
            <a:r>
              <a:rPr lang="en-US" sz="2800" b="1" dirty="0" smtClean="0">
                <a:solidFill>
                  <a:schemeClr val="accent1"/>
                </a:solidFill>
              </a:rPr>
              <a:t>Free and Available</a:t>
            </a:r>
          </a:p>
          <a:p>
            <a:pPr algn="ctr"/>
            <a:r>
              <a:rPr lang="en-US" sz="2800" b="1" dirty="0" smtClean="0">
                <a:solidFill>
                  <a:schemeClr val="accent1"/>
                </a:solidFill>
              </a:rPr>
              <a:t>Working on Spanish Translation in Mexico</a:t>
            </a:r>
            <a:endParaRPr lang="en-US" sz="2800" b="1" dirty="0">
              <a:solidFill>
                <a:schemeClr val="accent1"/>
              </a:solidFill>
            </a:endParaRPr>
          </a:p>
          <a:p>
            <a:pPr algn="ctr"/>
            <a:r>
              <a:rPr lang="en-US" sz="2800" b="1" dirty="0" smtClean="0">
                <a:solidFill>
                  <a:schemeClr val="accent1"/>
                </a:solidFill>
              </a:rPr>
              <a:t>Thanks </a:t>
            </a:r>
            <a:r>
              <a:rPr lang="en-US" sz="2800" b="1" dirty="0">
                <a:solidFill>
                  <a:schemeClr val="accent1"/>
                </a:solidFill>
              </a:rPr>
              <a:t>for your patient </a:t>
            </a:r>
            <a:r>
              <a:rPr lang="en-US" sz="2800" b="1" dirty="0" smtClean="0">
                <a:solidFill>
                  <a:schemeClr val="accent1"/>
                </a:solidFill>
              </a:rPr>
              <a:t>attention.</a:t>
            </a:r>
            <a:endParaRPr lang="en-US" sz="2800" b="1" dirty="0">
              <a:solidFill>
                <a:schemeClr val="accent1"/>
              </a:solidFill>
            </a:endParaRPr>
          </a:p>
          <a:p>
            <a:endParaRPr lang="en-US" sz="2400" dirty="0"/>
          </a:p>
        </p:txBody>
      </p:sp>
    </p:spTree>
    <p:extLst>
      <p:ext uri="{BB962C8B-B14F-4D97-AF65-F5344CB8AC3E}">
        <p14:creationId xmlns:p14="http://schemas.microsoft.com/office/powerpoint/2010/main" val="194231410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14712</TotalTime>
  <Words>262</Words>
  <Application>Microsoft Macintosh PowerPoint</Application>
  <PresentationFormat>Custom</PresentationFormat>
  <Paragraphs>32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Retrospect</vt:lpstr>
      <vt:lpstr>The RTOP and its Role Improving Physics Teaching 2</vt:lpstr>
      <vt:lpstr>Abstract</vt:lpstr>
      <vt:lpstr>Watch and Score RTOP Video 1</vt:lpstr>
      <vt:lpstr>Expert Score</vt:lpstr>
      <vt:lpstr>So…What does RTOP do for you as a teacher?</vt:lpstr>
      <vt:lpstr>Watch RTOP Video #4</vt:lpstr>
      <vt:lpstr>Final words: </vt:lpstr>
    </vt:vector>
  </TitlesOfParts>
  <Company>Buffalo State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Physics Teachers Summer Academy</dc:title>
  <dc:creator>Abbott, David S.</dc:creator>
  <cp:lastModifiedBy>Dan MacIsaac</cp:lastModifiedBy>
  <cp:revision>87</cp:revision>
  <dcterms:created xsi:type="dcterms:W3CDTF">2015-07-14T17:08:49Z</dcterms:created>
  <dcterms:modified xsi:type="dcterms:W3CDTF">2016-05-28T19:29:43Z</dcterms:modified>
</cp:coreProperties>
</file>