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4" r:id="rId15"/>
    <p:sldId id="286" r:id="rId16"/>
    <p:sldId id="281" r:id="rId17"/>
    <p:sldId id="285" r:id="rId18"/>
    <p:sldId id="282"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ott, David S." initials="ADS" lastIdx="5" clrIdx="0">
    <p:extLst/>
  </p:cmAuthor>
  <p:cmAuthor id="2" name="Kathleen Falconer"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4" d="100"/>
          <a:sy n="94" d="100"/>
        </p:scale>
        <p:origin x="-23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1-11T19:17:54.688"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6-01-11T19:17:54.688" idx="2">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5/28/16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5/28/16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5/28/16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5/28/16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5/28/16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5/28/16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5/28/16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v/VGbFB91eM34" TargetMode="External"/><Relationship Id="rId4" Type="http://schemas.openxmlformats.org/officeDocument/2006/relationships/hyperlink" Target="https://www.youtube.com/v/i_0DXxNeaQ0" TargetMode="External"/><Relationship Id="rId5" Type="http://schemas.openxmlformats.org/officeDocument/2006/relationships/hyperlink" Target="http://serc.carleton.edu/dmvideos/index.html" TargetMode="External"/><Relationship Id="rId1" Type="http://schemas.openxmlformats.org/officeDocument/2006/relationships/slideLayout" Target="../slideLayouts/slideLayout2.xml"/><Relationship Id="rId2" Type="http://schemas.openxmlformats.org/officeDocument/2006/relationships/hyperlink" Target="https://www.youtube.com/v/UHTF1-IhuC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v/eK5_vVWQuSY" TargetMode="External"/><Relationship Id="rId4" Type="http://schemas.openxmlformats.org/officeDocument/2006/relationships/hyperlink" Target="https://www.youtube.com/v/zyZRQ1btI6A" TargetMode="External"/><Relationship Id="rId5" Type="http://schemas.openxmlformats.org/officeDocument/2006/relationships/hyperlink" Target="https://www.youtube.com/v/TKF6nFzpHBU" TargetMode="External"/><Relationship Id="rId6" Type="http://schemas.openxmlformats.org/officeDocument/2006/relationships/hyperlink" Target="https://www.youtube.com/v/BTrD2XGf37w" TargetMode="External"/><Relationship Id="rId7" Type="http://schemas.openxmlformats.org/officeDocument/2006/relationships/hyperlink" Target="https://www.fourmilab.ch/gravitation/foobar/" TargetMode="External"/><Relationship Id="rId1" Type="http://schemas.openxmlformats.org/officeDocument/2006/relationships/slideLayout" Target="../slideLayouts/slideLayout2.xml"/><Relationship Id="rId2" Type="http://schemas.openxmlformats.org/officeDocument/2006/relationships/hyperlink" Target="http://lifters.online.fr/lifters/orville/index.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v/uiyMuHuCFo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rive.google.com/file/d/0B1KYNCQYy6LJLWNiWkMxcFJvSG8/view?ts=57425c64" TargetMode="External"/><Relationship Id="rId4" Type="http://schemas.openxmlformats.org/officeDocument/2006/relationships/hyperlink" Target="https://www.youtube.com/user/DanMacVids" TargetMode="External"/><Relationship Id="rId1" Type="http://schemas.openxmlformats.org/officeDocument/2006/relationships/slideLayout" Target="../slideLayouts/slideLayout2.xml"/><Relationship Id="rId2" Type="http://schemas.openxmlformats.org/officeDocument/2006/relationships/hyperlink" Target="https://www.youtube.com/v/ngct-ryamD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nmacisaac@gmail.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v/-n1pSHzdahc" TargetMode="External"/><Relationship Id="rId4" Type="http://schemas.openxmlformats.org/officeDocument/2006/relationships/hyperlink" Target="https://www.youtube.com/v/3wAjpMP5eyo" TargetMode="External"/><Relationship Id="rId5" Type="http://schemas.openxmlformats.org/officeDocument/2006/relationships/hyperlink" Target="https://www.youtube.com/v/Oe3St1GgoHQ" TargetMode="External"/><Relationship Id="rId6" Type="http://schemas.openxmlformats.org/officeDocument/2006/relationships/hyperlink" Target="http://www.wired.com/category/science/science-blogs/dotphysics/" TargetMode="External"/><Relationship Id="rId1" Type="http://schemas.openxmlformats.org/officeDocument/2006/relationships/slideLayout" Target="../slideLayouts/slideLayout2.xml"/><Relationship Id="rId2" Type="http://schemas.openxmlformats.org/officeDocument/2006/relationships/hyperlink" Target="https://www.youtube.com/v/hSghnclGso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v/hsJGw_c-Nn4" TargetMode="External"/><Relationship Id="rId4" Type="http://schemas.openxmlformats.org/officeDocument/2006/relationships/hyperlink" Target="https://www.youtube.com/v/hFAOXdXZ5TM" TargetMode="External"/><Relationship Id="rId1" Type="http://schemas.openxmlformats.org/officeDocument/2006/relationships/slideLayout" Target="../slideLayouts/slideLayout2.xml"/><Relationship Id="rId2" Type="http://schemas.openxmlformats.org/officeDocument/2006/relationships/hyperlink" Target="https://www.youtube.com/v/JBtEckh3L9Q&amp;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v/eVtCO84MDj8"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v/FPKen4QwY7I" TargetMode="External"/><Relationship Id="rId4" Type="http://schemas.openxmlformats.org/officeDocument/2006/relationships/hyperlink" Target="https://www.youtube.com/v/pnbJEg9r1o8" TargetMode="External"/><Relationship Id="rId1" Type="http://schemas.openxmlformats.org/officeDocument/2006/relationships/slideLayout" Target="../slideLayouts/slideLayout2.xml"/><Relationship Id="rId2" Type="http://schemas.openxmlformats.org/officeDocument/2006/relationships/hyperlink" Target="https://www.youtube.com/v/px3oVGXr4mo"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v/qg4l0HJs75o" TargetMode="External"/><Relationship Id="rId4" Type="http://schemas.openxmlformats.org/officeDocument/2006/relationships/hyperlink" Target="https://www.youtube.com/v/J9b0J29OzAU" TargetMode="External"/><Relationship Id="rId5" Type="http://schemas.openxmlformats.org/officeDocument/2006/relationships/hyperlink" Target="https://www.youtube.com/v/L5fVFA2sWt4" TargetMode="External"/><Relationship Id="rId6" Type="http://schemas.openxmlformats.org/officeDocument/2006/relationships/hyperlink" Target="https://www.youtube.com/v/nNyzwnQ2Qe8&amp;v" TargetMode="External"/><Relationship Id="rId7" Type="http://schemas.openxmlformats.org/officeDocument/2006/relationships/hyperlink" Target="https://www.youtube.com/v/J7vT8kdpfNI" TargetMode="External"/><Relationship Id="rId1" Type="http://schemas.openxmlformats.org/officeDocument/2006/relationships/slideLayout" Target="../slideLayouts/slideLayout2.xml"/><Relationship Id="rId2" Type="http://schemas.openxmlformats.org/officeDocument/2006/relationships/hyperlink" Target="https://www.youtube.com/v/tX-5WamTFY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620731"/>
            <a:ext cx="10055747" cy="1451104"/>
          </a:xfrm>
        </p:spPr>
        <p:txBody>
          <a:bodyPr>
            <a:normAutofit fontScale="90000"/>
          </a:bodyPr>
          <a:lstStyle/>
          <a:p>
            <a:pPr algn="ctr"/>
            <a:r>
              <a:rPr lang="en-US" sz="5400" b="1" dirty="0" smtClean="0"/>
              <a:t>Using Videos to Foster Physics Learning</a:t>
            </a:r>
            <a:endParaRPr lang="en-US" sz="5400" b="1" dirty="0"/>
          </a:p>
        </p:txBody>
      </p:sp>
      <p:sp>
        <p:nvSpPr>
          <p:cNvPr id="3" name="Subtitle 2"/>
          <p:cNvSpPr>
            <a:spLocks noGrp="1"/>
          </p:cNvSpPr>
          <p:nvPr>
            <p:ph type="subTitle" idx="1"/>
          </p:nvPr>
        </p:nvSpPr>
        <p:spPr>
          <a:xfrm>
            <a:off x="1100051" y="4455620"/>
            <a:ext cx="10484816" cy="1143000"/>
          </a:xfrm>
        </p:spPr>
        <p:txBody>
          <a:bodyPr>
            <a:normAutofit lnSpcReduction="10000"/>
          </a:bodyPr>
          <a:lstStyle/>
          <a:p>
            <a:r>
              <a:rPr lang="en-US" dirty="0" smtClean="0"/>
              <a:t>Prof Dan MacIsaac</a:t>
            </a:r>
            <a:r>
              <a:rPr lang="en-US" dirty="0"/>
              <a:t> </a:t>
            </a:r>
            <a:r>
              <a:rPr lang="en-US" dirty="0" smtClean="0"/>
              <a:t>&amp; </a:t>
            </a:r>
            <a:r>
              <a:rPr lang="en-US" dirty="0" err="1" smtClean="0"/>
              <a:t>Ms</a:t>
            </a:r>
            <a:r>
              <a:rPr lang="en-US" dirty="0" smtClean="0"/>
              <a:t> Kathleen Falconer, </a:t>
            </a:r>
            <a:br>
              <a:rPr lang="en-US" dirty="0" smtClean="0"/>
            </a:br>
            <a:r>
              <a:rPr lang="en-US" sz="2300" dirty="0" smtClean="0"/>
              <a:t>SUNY </a:t>
            </a:r>
            <a:r>
              <a:rPr lang="en-US" sz="2300" dirty="0"/>
              <a:t>Buffalo State College</a:t>
            </a:r>
          </a:p>
          <a:p>
            <a:pPr algn="ctr"/>
            <a:r>
              <a:rPr lang="en-US" dirty="0" err="1" smtClean="0"/>
              <a:t>danmacisaac@gmail.com</a:t>
            </a:r>
            <a:endParaRPr lang="en-US" dirty="0"/>
          </a:p>
        </p:txBody>
      </p:sp>
      <p:pic>
        <p:nvPicPr>
          <p:cNvPr id="6" name="Picture 5"/>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9088" y="440936"/>
            <a:ext cx="3101445" cy="61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2265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Active participation section of talk</a:t>
            </a:r>
            <a:r>
              <a:rPr lang="en-US" b="1" dirty="0" smtClean="0"/>
              <a:t>:</a:t>
            </a:r>
            <a:br>
              <a:rPr lang="en-US" b="1" dirty="0" smtClean="0"/>
            </a:br>
            <a:r>
              <a:rPr lang="en-US" sz="4000" b="1" dirty="0"/>
              <a:t>TIME TO SING OVERTONES :^) </a:t>
            </a:r>
            <a:r>
              <a:rPr lang="en-US" sz="4000" b="1" dirty="0" smtClean="0"/>
              <a:t> </a:t>
            </a:r>
            <a:endParaRPr lang="en-US" sz="4000" b="1" dirty="0"/>
          </a:p>
        </p:txBody>
      </p:sp>
      <p:sp>
        <p:nvSpPr>
          <p:cNvPr id="3" name="Content Placeholder 2"/>
          <p:cNvSpPr>
            <a:spLocks noGrp="1"/>
          </p:cNvSpPr>
          <p:nvPr>
            <p:ph idx="1"/>
          </p:nvPr>
        </p:nvSpPr>
        <p:spPr>
          <a:xfrm>
            <a:off x="937136" y="1734772"/>
            <a:ext cx="10243206" cy="4331089"/>
          </a:xfrm>
        </p:spPr>
        <p:txBody>
          <a:bodyPr>
            <a:noAutofit/>
          </a:bodyPr>
          <a:lstStyle/>
          <a:p>
            <a:r>
              <a:rPr lang="en-US" sz="2400" dirty="0"/>
              <a:t>Polyphonic Overtone Singing Explained Visually </a:t>
            </a:r>
            <a:endParaRPr lang="en-US" sz="2400" dirty="0" smtClean="0"/>
          </a:p>
          <a:p>
            <a:pPr>
              <a:spcBef>
                <a:spcPts val="0"/>
              </a:spcBef>
            </a:pPr>
            <a:r>
              <a:rPr lang="en-US" sz="2400" dirty="0" smtClean="0"/>
              <a:t>&lt;</a:t>
            </a:r>
            <a:r>
              <a:rPr lang="en-US" u="sng" dirty="0">
                <a:hlinkClick r:id="rId2"/>
              </a:rPr>
              <a:t>https://www.youtube.com/v/UHTF1-IhuC0</a:t>
            </a:r>
            <a:r>
              <a:rPr lang="en-US" sz="2400" dirty="0"/>
              <a:t>&gt;</a:t>
            </a:r>
          </a:p>
          <a:p>
            <a:r>
              <a:rPr lang="en-US" sz="2400" dirty="0"/>
              <a:t>How to sing OVERTONES &lt;</a:t>
            </a:r>
            <a:r>
              <a:rPr lang="en-US" u="sng" dirty="0">
                <a:hlinkClick r:id="rId3"/>
              </a:rPr>
              <a:t>https://www.youtube.com/v/VGbFB91eM34</a:t>
            </a:r>
            <a:r>
              <a:rPr lang="en-US" sz="2400" dirty="0"/>
              <a:t>&gt;</a:t>
            </a:r>
          </a:p>
          <a:p>
            <a:r>
              <a:rPr lang="en-US" sz="2400" dirty="0"/>
              <a:t>What is up with noises? (Vi Hart; 13.5min) </a:t>
            </a:r>
            <a:endParaRPr lang="en-US" sz="2400" dirty="0" smtClean="0"/>
          </a:p>
          <a:p>
            <a:pPr>
              <a:spcBef>
                <a:spcPts val="0"/>
              </a:spcBef>
            </a:pPr>
            <a:r>
              <a:rPr lang="en-US" sz="2400" dirty="0" smtClean="0"/>
              <a:t>&lt;</a:t>
            </a:r>
            <a:r>
              <a:rPr lang="en-US" u="sng" dirty="0">
                <a:hlinkClick r:id="rId4"/>
              </a:rPr>
              <a:t>https://www.youtube.com/v/i_0DXxNeaQ0</a:t>
            </a:r>
            <a:r>
              <a:rPr lang="en-US" sz="2400" dirty="0"/>
              <a:t>&gt;</a:t>
            </a:r>
            <a:br>
              <a:rPr lang="en-US" sz="2400" dirty="0"/>
            </a:br>
            <a:endParaRPr lang="en-US" sz="2400" dirty="0" smtClean="0"/>
          </a:p>
          <a:p>
            <a:pPr>
              <a:spcBef>
                <a:spcPts val="0"/>
              </a:spcBef>
            </a:pPr>
            <a:r>
              <a:rPr lang="en-US" sz="2400" dirty="0" smtClean="0"/>
              <a:t>Actual </a:t>
            </a:r>
            <a:r>
              <a:rPr lang="en-US" sz="2400" dirty="0"/>
              <a:t>Video Physics Labs</a:t>
            </a:r>
          </a:p>
          <a:p>
            <a:r>
              <a:rPr lang="en-US" sz="2400" dirty="0"/>
              <a:t>Direct Measurement Videos &lt;</a:t>
            </a:r>
            <a:r>
              <a:rPr lang="en-US" u="sng" dirty="0">
                <a:hlinkClick r:id="rId5"/>
              </a:rPr>
              <a:t>http://serc.carleton.edu/dmvideos/index.html</a:t>
            </a:r>
            <a:r>
              <a:rPr lang="en-US" sz="2400" dirty="0"/>
              <a:t>&gt;</a:t>
            </a:r>
          </a:p>
        </p:txBody>
      </p:sp>
    </p:spTree>
    <p:extLst>
      <p:ext uri="{BB962C8B-B14F-4D97-AF65-F5344CB8AC3E}">
        <p14:creationId xmlns:p14="http://schemas.microsoft.com/office/powerpoint/2010/main" val="16075477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Cool odd weird and interesting stuff that entertains and inspires my </a:t>
            </a:r>
            <a:r>
              <a:rPr lang="en-US" b="1" dirty="0" smtClean="0"/>
              <a:t>students:</a:t>
            </a:r>
            <a:endParaRPr lang="en-US" sz="4000" b="1" dirty="0"/>
          </a:p>
        </p:txBody>
      </p:sp>
      <p:sp>
        <p:nvSpPr>
          <p:cNvPr id="3" name="Content Placeholder 2"/>
          <p:cNvSpPr>
            <a:spLocks noGrp="1"/>
          </p:cNvSpPr>
          <p:nvPr>
            <p:ph idx="1"/>
          </p:nvPr>
        </p:nvSpPr>
        <p:spPr>
          <a:xfrm>
            <a:off x="937136" y="1734772"/>
            <a:ext cx="10243206" cy="4886386"/>
          </a:xfrm>
        </p:spPr>
        <p:txBody>
          <a:bodyPr>
            <a:noAutofit/>
          </a:bodyPr>
          <a:lstStyle/>
          <a:p>
            <a:r>
              <a:rPr lang="en-US" sz="2800" dirty="0"/>
              <a:t>C</a:t>
            </a:r>
            <a:r>
              <a:rPr lang="en-US" sz="2800" dirty="0" smtClean="0"/>
              <a:t>ourse Projects</a:t>
            </a:r>
          </a:p>
          <a:p>
            <a:pPr lvl="1">
              <a:buFont typeface="Wingdings" charset="2"/>
              <a:buChar char="u"/>
            </a:pPr>
            <a:r>
              <a:rPr lang="en-US" sz="2400" dirty="0" smtClean="0"/>
              <a:t>High </a:t>
            </a:r>
            <a:r>
              <a:rPr lang="en-US" sz="2400" dirty="0"/>
              <a:t>Voltage Adventure Club (Tesla Coils; Orville the Aeronaut</a:t>
            </a:r>
            <a:r>
              <a:rPr lang="en-US" sz="2400" dirty="0" smtClean="0"/>
              <a:t>)</a:t>
            </a:r>
          </a:p>
          <a:p>
            <a:pPr marL="201168" lvl="1" indent="0">
              <a:buNone/>
            </a:pPr>
            <a:r>
              <a:rPr lang="en-US" sz="2400" dirty="0"/>
              <a:t>&lt;</a:t>
            </a:r>
            <a:r>
              <a:rPr lang="en-US" sz="2000" dirty="0">
                <a:hlinkClick r:id="rId2"/>
              </a:rPr>
              <a:t>http://</a:t>
            </a:r>
            <a:r>
              <a:rPr lang="en-US" sz="2000" dirty="0" err="1">
                <a:hlinkClick r:id="rId2"/>
              </a:rPr>
              <a:t>lifters.online.fr</a:t>
            </a:r>
            <a:r>
              <a:rPr lang="en-US" sz="2000" dirty="0">
                <a:hlinkClick r:id="rId2"/>
              </a:rPr>
              <a:t>/lifters/</a:t>
            </a:r>
            <a:r>
              <a:rPr lang="en-US" sz="2000" dirty="0" err="1">
                <a:hlinkClick r:id="rId2"/>
              </a:rPr>
              <a:t>orville</a:t>
            </a:r>
            <a:r>
              <a:rPr lang="en-US" sz="2000" dirty="0">
                <a:hlinkClick r:id="rId2"/>
              </a:rPr>
              <a:t>/</a:t>
            </a:r>
            <a:r>
              <a:rPr lang="en-US" sz="2000" dirty="0" err="1">
                <a:hlinkClick r:id="rId2"/>
              </a:rPr>
              <a:t>index.htm</a:t>
            </a:r>
            <a:r>
              <a:rPr lang="en-US" sz="2400" dirty="0"/>
              <a:t>&gt;&lt;</a:t>
            </a:r>
            <a:r>
              <a:rPr lang="en-US" sz="2000" dirty="0">
                <a:hlinkClick r:id="rId3"/>
              </a:rPr>
              <a:t>https://</a:t>
            </a:r>
            <a:r>
              <a:rPr lang="en-US" sz="2000" dirty="0" err="1">
                <a:hlinkClick r:id="rId3"/>
              </a:rPr>
              <a:t>www.youtube.com</a:t>
            </a:r>
            <a:r>
              <a:rPr lang="en-US" sz="2000" dirty="0">
                <a:hlinkClick r:id="rId3"/>
              </a:rPr>
              <a:t>/v/eK5_vVWQuSY</a:t>
            </a:r>
            <a:r>
              <a:rPr lang="en-US" sz="2400" dirty="0"/>
              <a:t>&gt; </a:t>
            </a:r>
          </a:p>
          <a:p>
            <a:pPr lvl="1">
              <a:buFont typeface="Wingdings" charset="2"/>
              <a:buChar char="u"/>
            </a:pPr>
            <a:r>
              <a:rPr lang="en-US" sz="2400" dirty="0"/>
              <a:t>Homemade Jet Turbine Engines from truck turbochargers (story</a:t>
            </a:r>
            <a:r>
              <a:rPr lang="en-US" sz="2400" dirty="0" smtClean="0"/>
              <a:t>)</a:t>
            </a:r>
          </a:p>
          <a:p>
            <a:pPr marL="201168" lvl="1" indent="0">
              <a:buNone/>
            </a:pPr>
            <a:r>
              <a:rPr lang="en-US" sz="2400" dirty="0"/>
              <a:t>&lt;</a:t>
            </a:r>
            <a:r>
              <a:rPr lang="en-US" sz="2000" u="sng" dirty="0">
                <a:hlinkClick r:id="rId4"/>
              </a:rPr>
              <a:t>https://www.youtube.com/v/zyZRQ1btI6A</a:t>
            </a:r>
            <a:r>
              <a:rPr lang="en-US" sz="2400" dirty="0"/>
              <a:t>&gt; </a:t>
            </a:r>
          </a:p>
          <a:p>
            <a:pPr lvl="1">
              <a:buFont typeface="Wingdings" charset="2"/>
              <a:buChar char="u"/>
            </a:pPr>
            <a:r>
              <a:rPr lang="en-US" sz="2400" dirty="0"/>
              <a:t>guitar string iPhone waves (rolling shutter distortion and replication</a:t>
            </a:r>
            <a:r>
              <a:rPr lang="en-US" sz="2400" dirty="0" smtClean="0"/>
              <a:t>)</a:t>
            </a:r>
          </a:p>
          <a:p>
            <a:pPr marL="201168" lvl="1" indent="0">
              <a:buNone/>
            </a:pPr>
            <a:r>
              <a:rPr lang="en-US" sz="2400" dirty="0"/>
              <a:t>&lt;</a:t>
            </a:r>
            <a:r>
              <a:rPr lang="en-US" sz="2000" dirty="0">
                <a:hlinkClick r:id="rId5"/>
              </a:rPr>
              <a:t>https://</a:t>
            </a:r>
            <a:r>
              <a:rPr lang="en-US" sz="2000" dirty="0" err="1">
                <a:hlinkClick r:id="rId5"/>
              </a:rPr>
              <a:t>www.youtube.com</a:t>
            </a:r>
            <a:r>
              <a:rPr lang="en-US" sz="2000" dirty="0">
                <a:hlinkClick r:id="rId5"/>
              </a:rPr>
              <a:t>/v/TKF6nFzpHBU</a:t>
            </a:r>
            <a:r>
              <a:rPr lang="en-US" sz="2400" dirty="0" smtClean="0"/>
              <a:t>&gt;</a:t>
            </a:r>
            <a:endParaRPr lang="en-US" sz="2400" dirty="0"/>
          </a:p>
          <a:p>
            <a:pPr lvl="1">
              <a:buFont typeface="Wingdings" charset="2"/>
              <a:buChar char="u"/>
            </a:pPr>
            <a:r>
              <a:rPr lang="en-US" sz="2400" dirty="0"/>
              <a:t>acoustics of Alvin </a:t>
            </a:r>
            <a:r>
              <a:rPr lang="en-US" sz="2400" dirty="0" err="1"/>
              <a:t>Lucier</a:t>
            </a:r>
            <a:r>
              <a:rPr lang="en-US" sz="2400" dirty="0"/>
              <a:t> (“I am speaking in a room...” and replication</a:t>
            </a:r>
            <a:r>
              <a:rPr lang="en-US" sz="2400" dirty="0" smtClean="0"/>
              <a:t>)</a:t>
            </a:r>
          </a:p>
          <a:p>
            <a:pPr marL="201168" lvl="1" indent="0">
              <a:buNone/>
            </a:pPr>
            <a:r>
              <a:rPr lang="en-US" sz="2400" dirty="0"/>
              <a:t>&lt;</a:t>
            </a:r>
            <a:r>
              <a:rPr lang="en-US" sz="2000" dirty="0">
                <a:hlinkClick r:id="rId6"/>
              </a:rPr>
              <a:t>https://</a:t>
            </a:r>
            <a:r>
              <a:rPr lang="en-US" sz="2000" dirty="0" err="1">
                <a:hlinkClick r:id="rId6"/>
              </a:rPr>
              <a:t>www.youtube.com</a:t>
            </a:r>
            <a:r>
              <a:rPr lang="en-US" sz="2000" dirty="0">
                <a:hlinkClick r:id="rId6"/>
              </a:rPr>
              <a:t>/v/BTrD2XGf37w</a:t>
            </a:r>
            <a:r>
              <a:rPr lang="en-US" sz="2400" dirty="0"/>
              <a:t>&gt; </a:t>
            </a:r>
          </a:p>
          <a:p>
            <a:pPr lvl="1">
              <a:buFont typeface="Wingdings" charset="2"/>
              <a:buChar char="u"/>
            </a:pPr>
            <a:r>
              <a:rPr lang="en-US" sz="2400" dirty="0" smtClean="0"/>
              <a:t>Cavendish Balances online (qualitatively demonstrate </a:t>
            </a:r>
            <a:r>
              <a:rPr lang="en-US" sz="2400" dirty="0" err="1" smtClean="0"/>
              <a:t>F</a:t>
            </a:r>
            <a:r>
              <a:rPr lang="en-US" sz="2400" baseline="-25000" dirty="0" err="1" smtClean="0"/>
              <a:t>g</a:t>
            </a:r>
            <a:r>
              <a:rPr lang="en-US" sz="2400" dirty="0" smtClean="0"/>
              <a:t> due to small m</a:t>
            </a:r>
            <a:r>
              <a:rPr lang="en-US" sz="2400" baseline="-25000" dirty="0" smtClean="0"/>
              <a:t>1</a:t>
            </a:r>
            <a:r>
              <a:rPr lang="en-US" sz="2400" dirty="0" smtClean="0"/>
              <a:t> and m</a:t>
            </a:r>
            <a:r>
              <a:rPr lang="en-US" sz="2400" baseline="-25000" dirty="0" smtClean="0"/>
              <a:t>2</a:t>
            </a:r>
            <a:r>
              <a:rPr lang="en-US" sz="2400" dirty="0" smtClean="0"/>
              <a:t> in your basement&lt;</a:t>
            </a:r>
            <a:r>
              <a:rPr lang="en-US" sz="2000" dirty="0" smtClean="0">
                <a:hlinkClick r:id="rId7"/>
              </a:rPr>
              <a:t>https://www.fourmilab.ch/gravitation/foobar/</a:t>
            </a:r>
            <a:r>
              <a:rPr lang="en-US" sz="2000" dirty="0" smtClean="0"/>
              <a:t> </a:t>
            </a:r>
            <a:r>
              <a:rPr lang="en-US" sz="2400" dirty="0" smtClean="0"/>
              <a:t>&gt;</a:t>
            </a:r>
          </a:p>
          <a:p>
            <a:pPr lvl="1">
              <a:buFont typeface="Wingdings" charset="2"/>
              <a:buChar char="u"/>
            </a:pPr>
            <a:endParaRPr lang="en-US" sz="2400" u="none" strike="noStrike" dirty="0">
              <a:effectLst/>
            </a:endParaRPr>
          </a:p>
        </p:txBody>
      </p:sp>
    </p:spTree>
    <p:extLst>
      <p:ext uri="{BB962C8B-B14F-4D97-AF65-F5344CB8AC3E}">
        <p14:creationId xmlns:p14="http://schemas.microsoft.com/office/powerpoint/2010/main" val="12654420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Engagement:  </a:t>
            </a:r>
            <a:r>
              <a:rPr lang="en-US" sz="4000" b="1" dirty="0" smtClean="0"/>
              <a:t>Learner </a:t>
            </a:r>
            <a:r>
              <a:rPr lang="en-US" sz="4000" b="1" dirty="0"/>
              <a:t>generated videos (and maybe eventually YouTube videos) </a:t>
            </a:r>
          </a:p>
        </p:txBody>
      </p:sp>
      <p:sp>
        <p:nvSpPr>
          <p:cNvPr id="3" name="Content Placeholder 2"/>
          <p:cNvSpPr>
            <a:spLocks noGrp="1"/>
          </p:cNvSpPr>
          <p:nvPr>
            <p:ph idx="1"/>
          </p:nvPr>
        </p:nvSpPr>
        <p:spPr>
          <a:xfrm>
            <a:off x="937136" y="1734772"/>
            <a:ext cx="10243206" cy="4331089"/>
          </a:xfrm>
        </p:spPr>
        <p:txBody>
          <a:bodyPr>
            <a:noAutofit/>
          </a:bodyPr>
          <a:lstStyle/>
          <a:p>
            <a:r>
              <a:rPr lang="en-US" sz="2400" dirty="0"/>
              <a:t>Cellphones:  take video vignette &amp; email to self </a:t>
            </a:r>
            <a:endParaRPr lang="en-US" sz="2400" dirty="0" smtClean="0"/>
          </a:p>
          <a:p>
            <a:r>
              <a:rPr lang="en-US" sz="2400" dirty="0" smtClean="0"/>
              <a:t> </a:t>
            </a:r>
            <a:r>
              <a:rPr lang="en-US" sz="2400" dirty="0"/>
              <a:t>5min </a:t>
            </a:r>
            <a:r>
              <a:rPr lang="en-US" sz="2400" dirty="0" err="1"/>
              <a:t>Eg</a:t>
            </a:r>
            <a:r>
              <a:rPr lang="en-US" sz="2400" dirty="0"/>
              <a:t> “Slinky Drop” by Middle School </a:t>
            </a:r>
            <a:r>
              <a:rPr lang="en-US" sz="2400" dirty="0" smtClean="0"/>
              <a:t>students</a:t>
            </a:r>
            <a:endParaRPr lang="en-US" sz="2400" dirty="0"/>
          </a:p>
          <a:p>
            <a:r>
              <a:rPr lang="en-US" sz="2400" dirty="0"/>
              <a:t>Replicate the Muller slinky drop (6min) </a:t>
            </a:r>
            <a:endParaRPr lang="en-US" sz="2400" dirty="0" smtClean="0"/>
          </a:p>
          <a:p>
            <a:pPr>
              <a:spcBef>
                <a:spcPts val="0"/>
              </a:spcBef>
            </a:pPr>
            <a:r>
              <a:rPr lang="en-US" sz="2400" dirty="0" smtClean="0"/>
              <a:t>&lt;</a:t>
            </a:r>
            <a:r>
              <a:rPr lang="en-US" dirty="0">
                <a:hlinkClick r:id="rId2"/>
              </a:rPr>
              <a:t>https://</a:t>
            </a:r>
            <a:r>
              <a:rPr lang="en-US" dirty="0" err="1">
                <a:hlinkClick r:id="rId2"/>
              </a:rPr>
              <a:t>www.youtube.com</a:t>
            </a:r>
            <a:r>
              <a:rPr lang="en-US" dirty="0">
                <a:hlinkClick r:id="rId2"/>
              </a:rPr>
              <a:t>/v/uiyMuHuCFo4</a:t>
            </a:r>
            <a:r>
              <a:rPr lang="en-US" sz="2400" dirty="0"/>
              <a:t>&gt;</a:t>
            </a:r>
          </a:p>
        </p:txBody>
      </p:sp>
    </p:spTree>
    <p:extLst>
      <p:ext uri="{BB962C8B-B14F-4D97-AF65-F5344CB8AC3E}">
        <p14:creationId xmlns:p14="http://schemas.microsoft.com/office/powerpoint/2010/main" val="38408558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Teacher and student generated </a:t>
            </a:r>
            <a:r>
              <a:rPr lang="en-US" b="1" dirty="0" err="1"/>
              <a:t>ipad</a:t>
            </a:r>
            <a:r>
              <a:rPr lang="en-US" b="1" dirty="0"/>
              <a:t> video </a:t>
            </a:r>
            <a:r>
              <a:rPr lang="en-US" b="1" dirty="0" smtClean="0"/>
              <a:t>projects:</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pPr lvl="1">
              <a:buFont typeface="Wingdings" charset="2"/>
              <a:buChar char="u"/>
            </a:pPr>
            <a:r>
              <a:rPr lang="en-US" sz="2400" dirty="0"/>
              <a:t>research &amp; proposal, </a:t>
            </a:r>
          </a:p>
          <a:p>
            <a:pPr lvl="1">
              <a:buFont typeface="Wingdings" charset="2"/>
              <a:buChar char="u"/>
            </a:pPr>
            <a:r>
              <a:rPr lang="en-US" sz="2400" dirty="0"/>
              <a:t>storyboard, </a:t>
            </a:r>
          </a:p>
          <a:p>
            <a:pPr lvl="1">
              <a:buFont typeface="Wingdings" charset="2"/>
              <a:buChar char="u"/>
            </a:pPr>
            <a:r>
              <a:rPr lang="en-US" sz="2400" dirty="0"/>
              <a:t>question / </a:t>
            </a:r>
            <a:r>
              <a:rPr lang="en-US" sz="2400" dirty="0" smtClean="0"/>
              <a:t>observation</a:t>
            </a:r>
            <a:endParaRPr lang="en-US" sz="2400" dirty="0"/>
          </a:p>
          <a:p>
            <a:pPr lvl="1">
              <a:buFont typeface="Wingdings" charset="2"/>
              <a:buChar char="u"/>
            </a:pPr>
            <a:r>
              <a:rPr lang="en-US" sz="2400" dirty="0"/>
              <a:t>phenomenon videos / stills </a:t>
            </a:r>
          </a:p>
          <a:p>
            <a:pPr lvl="1">
              <a:buFont typeface="Wingdings" charset="2"/>
              <a:buChar char="u"/>
            </a:pPr>
            <a:r>
              <a:rPr lang="en-US" sz="2400" dirty="0"/>
              <a:t>‘scribble’</a:t>
            </a:r>
          </a:p>
          <a:p>
            <a:pPr lvl="1">
              <a:buFont typeface="Wingdings" charset="2"/>
              <a:buChar char="u"/>
            </a:pPr>
            <a:r>
              <a:rPr lang="en-US" sz="2400" dirty="0"/>
              <a:t>editing</a:t>
            </a:r>
          </a:p>
          <a:p>
            <a:pPr lvl="1">
              <a:buFont typeface="Wingdings" charset="2"/>
              <a:buChar char="u"/>
            </a:pPr>
            <a:r>
              <a:rPr lang="en-US" sz="2400" dirty="0"/>
              <a:t>voiceover and script</a:t>
            </a:r>
          </a:p>
          <a:p>
            <a:pPr lvl="1">
              <a:buFont typeface="Wingdings" charset="2"/>
              <a:buChar char="u"/>
            </a:pPr>
            <a:r>
              <a:rPr lang="en-US" sz="2400" dirty="0"/>
              <a:t>music and titles</a:t>
            </a:r>
          </a:p>
        </p:txBody>
      </p:sp>
    </p:spTree>
    <p:extLst>
      <p:ext uri="{BB962C8B-B14F-4D97-AF65-F5344CB8AC3E}">
        <p14:creationId xmlns:p14="http://schemas.microsoft.com/office/powerpoint/2010/main" val="31648073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iOS</a:t>
            </a:r>
            <a:r>
              <a:rPr lang="en-US" b="1" dirty="0"/>
              <a:t> Apps for Creating Learner-Generated Physics Videos</a:t>
            </a:r>
            <a:r>
              <a:rPr lang="en-US" dirty="0"/>
              <a:t> </a:t>
            </a:r>
            <a:endParaRPr lang="en-US"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6642595"/>
              </p:ext>
            </p:extLst>
          </p:nvPr>
        </p:nvGraphicFramePr>
        <p:xfrm>
          <a:off x="896092" y="1681098"/>
          <a:ext cx="10244140" cy="4486655"/>
        </p:xfrm>
        <a:graphic>
          <a:graphicData uri="http://schemas.openxmlformats.org/drawingml/2006/table">
            <a:tbl>
              <a:tblPr firstRow="1" bandRow="1">
                <a:tableStyleId>{5C22544A-7EE6-4342-B048-85BDC9FD1C3A}</a:tableStyleId>
              </a:tblPr>
              <a:tblGrid>
                <a:gridCol w="2048828"/>
                <a:gridCol w="2048828"/>
                <a:gridCol w="2048828"/>
                <a:gridCol w="2048828"/>
                <a:gridCol w="2048828"/>
              </a:tblGrid>
              <a:tr h="370840">
                <a:tc>
                  <a:txBody>
                    <a:bodyPr/>
                    <a:lstStyle/>
                    <a:p>
                      <a:pPr marL="0" marR="0">
                        <a:lnSpc>
                          <a:spcPct val="115000"/>
                        </a:lnSpc>
                        <a:spcBef>
                          <a:spcPts val="0"/>
                        </a:spcBef>
                        <a:spcAft>
                          <a:spcPts val="0"/>
                        </a:spcAft>
                      </a:pPr>
                      <a:r>
                        <a:rPr lang="en-US" sz="2400" b="1" dirty="0">
                          <a:solidFill>
                            <a:srgbClr val="000000"/>
                          </a:solidFill>
                          <a:effectLst/>
                          <a:latin typeface="Calibri"/>
                          <a:ea typeface="Times New Roman"/>
                          <a:cs typeface="Times New Roman"/>
                        </a:rPr>
                        <a:t>App</a:t>
                      </a:r>
                      <a:endParaRPr lang="en-US" sz="2400" dirty="0">
                        <a:solidFill>
                          <a:srgbClr val="000000"/>
                        </a:solidFill>
                        <a:effectLst/>
                        <a:latin typeface="Arial"/>
                        <a:ea typeface="Arial"/>
                      </a:endParaRPr>
                    </a:p>
                  </a:txBody>
                  <a:tcPr marL="68580" marR="68580" marT="0" marB="0" anchor="b"/>
                </a:tc>
                <a:tc>
                  <a:txBody>
                    <a:bodyPr/>
                    <a:lstStyle/>
                    <a:p>
                      <a:pPr marL="0" marR="0">
                        <a:lnSpc>
                          <a:spcPct val="115000"/>
                        </a:lnSpc>
                        <a:spcBef>
                          <a:spcPts val="0"/>
                        </a:spcBef>
                        <a:spcAft>
                          <a:spcPts val="0"/>
                        </a:spcAft>
                      </a:pPr>
                      <a:r>
                        <a:rPr lang="en-US" sz="2400" b="1" dirty="0">
                          <a:solidFill>
                            <a:srgbClr val="000000"/>
                          </a:solidFill>
                          <a:effectLst/>
                          <a:latin typeface="Calibri"/>
                          <a:ea typeface="Times New Roman"/>
                          <a:cs typeface="Times New Roman"/>
                        </a:rPr>
                        <a:t>Developer</a:t>
                      </a:r>
                      <a:endParaRPr lang="en-US" sz="2400" dirty="0">
                        <a:solidFill>
                          <a:srgbClr val="000000"/>
                        </a:solidFill>
                        <a:effectLst/>
                        <a:latin typeface="Arial"/>
                        <a:ea typeface="Arial"/>
                      </a:endParaRPr>
                    </a:p>
                  </a:txBody>
                  <a:tcPr marL="68580" marR="68580" marT="0" marB="0" anchor="b"/>
                </a:tc>
                <a:tc>
                  <a:txBody>
                    <a:bodyPr/>
                    <a:lstStyle/>
                    <a:p>
                      <a:pPr marL="0" marR="0">
                        <a:lnSpc>
                          <a:spcPct val="115000"/>
                        </a:lnSpc>
                        <a:spcBef>
                          <a:spcPts val="0"/>
                        </a:spcBef>
                        <a:spcAft>
                          <a:spcPts val="0"/>
                        </a:spcAft>
                      </a:pPr>
                      <a:r>
                        <a:rPr lang="en-US" sz="2400" b="1" dirty="0">
                          <a:solidFill>
                            <a:srgbClr val="000000"/>
                          </a:solidFill>
                          <a:effectLst/>
                          <a:latin typeface="Calibri"/>
                          <a:ea typeface="Times New Roman"/>
                          <a:cs typeface="Times New Roman"/>
                        </a:rPr>
                        <a:t>Price</a:t>
                      </a:r>
                      <a:endParaRPr lang="en-US" sz="2400" dirty="0">
                        <a:solidFill>
                          <a:srgbClr val="000000"/>
                        </a:solidFill>
                        <a:effectLst/>
                        <a:latin typeface="Arial"/>
                        <a:ea typeface="Arial"/>
                      </a:endParaRPr>
                    </a:p>
                  </a:txBody>
                  <a:tcPr marL="68580" marR="68580" marT="0" marB="0" anchor="b"/>
                </a:tc>
                <a:tc>
                  <a:txBody>
                    <a:bodyPr/>
                    <a:lstStyle/>
                    <a:p>
                      <a:pPr marL="0" marR="0">
                        <a:lnSpc>
                          <a:spcPct val="115000"/>
                        </a:lnSpc>
                        <a:spcBef>
                          <a:spcPts val="0"/>
                        </a:spcBef>
                        <a:spcAft>
                          <a:spcPts val="0"/>
                        </a:spcAft>
                      </a:pPr>
                      <a:r>
                        <a:rPr lang="en-US" sz="2400" b="1" dirty="0">
                          <a:solidFill>
                            <a:srgbClr val="000000"/>
                          </a:solidFill>
                          <a:effectLst/>
                          <a:latin typeface="Calibri"/>
                          <a:ea typeface="Times New Roman"/>
                          <a:cs typeface="Times New Roman"/>
                        </a:rPr>
                        <a:t>Description</a:t>
                      </a:r>
                      <a:endParaRPr lang="en-US" sz="2400" dirty="0">
                        <a:solidFill>
                          <a:srgbClr val="000000"/>
                        </a:solidFill>
                        <a:effectLst/>
                        <a:latin typeface="Arial"/>
                        <a:ea typeface="Arial"/>
                      </a:endParaRPr>
                    </a:p>
                  </a:txBody>
                  <a:tcPr marL="68580" marR="68580" marT="0" marB="0" anchor="b"/>
                </a:tc>
                <a:tc>
                  <a:txBody>
                    <a:bodyPr/>
                    <a:lstStyle/>
                    <a:p>
                      <a:pPr marL="0" marR="0">
                        <a:lnSpc>
                          <a:spcPct val="115000"/>
                        </a:lnSpc>
                        <a:spcBef>
                          <a:spcPts val="0"/>
                        </a:spcBef>
                        <a:spcAft>
                          <a:spcPts val="0"/>
                        </a:spcAft>
                      </a:pPr>
                      <a:r>
                        <a:rPr lang="en-US" sz="2400" b="1" dirty="0">
                          <a:solidFill>
                            <a:srgbClr val="000000"/>
                          </a:solidFill>
                          <a:effectLst/>
                          <a:latin typeface="Calibri"/>
                          <a:ea typeface="Times New Roman"/>
                          <a:cs typeface="Times New Roman"/>
                        </a:rPr>
                        <a:t>URL</a:t>
                      </a:r>
                      <a:endParaRPr lang="en-US" sz="2400" dirty="0">
                        <a:solidFill>
                          <a:srgbClr val="000000"/>
                        </a:solidFill>
                        <a:effectLst/>
                        <a:latin typeface="Arial"/>
                        <a:ea typeface="Arial"/>
                      </a:endParaRPr>
                    </a:p>
                  </a:txBody>
                  <a:tcPr marL="68580" marR="68580" marT="0" marB="0" anchor="b"/>
                </a:tc>
              </a:tr>
              <a:tr h="370840">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iMovie</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Apple</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$4.99                                       </a:t>
                      </a:r>
                      <a:r>
                        <a:rPr lang="en-US" sz="1400" dirty="0">
                          <a:solidFill>
                            <a:srgbClr val="000000"/>
                          </a:solidFill>
                          <a:effectLst/>
                          <a:latin typeface="Calibri"/>
                          <a:ea typeface="Times New Roman"/>
                          <a:cs typeface="Times New Roman"/>
                        </a:rPr>
                        <a:t>(Usually included with Apple Device)</a:t>
                      </a:r>
                      <a:endParaRPr lang="en-US" sz="14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Allows you to shoot, import, piece together, and export video clips with transitions, visual effects, sound effects, music, and voice recording.</a:t>
                      </a:r>
                      <a:endParaRPr lang="en-US" sz="110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https://</a:t>
                      </a:r>
                      <a:r>
                        <a:rPr lang="en-US" sz="1400" dirty="0" err="1">
                          <a:solidFill>
                            <a:srgbClr val="000000"/>
                          </a:solidFill>
                          <a:effectLst/>
                          <a:latin typeface="Calibri"/>
                          <a:ea typeface="Times New Roman"/>
                          <a:cs typeface="Times New Roman"/>
                        </a:rPr>
                        <a:t>itunes.apple.com</a:t>
                      </a:r>
                      <a:r>
                        <a:rPr lang="en-US" sz="1400" dirty="0">
                          <a:solidFill>
                            <a:srgbClr val="000000"/>
                          </a:solidFill>
                          <a:effectLst/>
                          <a:latin typeface="Calibri"/>
                          <a:ea typeface="Times New Roman"/>
                          <a:cs typeface="Times New Roman"/>
                        </a:rPr>
                        <a:t>/us/app/</a:t>
                      </a:r>
                      <a:r>
                        <a:rPr lang="en-US" sz="1400" dirty="0" err="1">
                          <a:solidFill>
                            <a:srgbClr val="000000"/>
                          </a:solidFill>
                          <a:effectLst/>
                          <a:latin typeface="Calibri"/>
                          <a:ea typeface="Times New Roman"/>
                          <a:cs typeface="Times New Roman"/>
                        </a:rPr>
                        <a:t>imovie</a:t>
                      </a:r>
                      <a:r>
                        <a:rPr lang="en-US" sz="1400" dirty="0">
                          <a:solidFill>
                            <a:srgbClr val="000000"/>
                          </a:solidFill>
                          <a:effectLst/>
                          <a:latin typeface="Calibri"/>
                          <a:ea typeface="Times New Roman"/>
                          <a:cs typeface="Times New Roman"/>
                        </a:rPr>
                        <a:t>/id377298193?mt=8</a:t>
                      </a:r>
                      <a:endParaRPr lang="en-US" sz="1400" dirty="0">
                        <a:solidFill>
                          <a:srgbClr val="000000"/>
                        </a:solidFill>
                        <a:effectLst/>
                        <a:latin typeface="Arial"/>
                        <a:ea typeface="Arial"/>
                      </a:endParaRPr>
                    </a:p>
                  </a:txBody>
                  <a:tcPr marL="68580" marR="68580" marT="0" marB="0" anchor="ctr"/>
                </a:tc>
              </a:tr>
              <a:tr h="370840">
                <a:tc>
                  <a:txBody>
                    <a:bodyPr/>
                    <a:lstStyle/>
                    <a:p>
                      <a:pPr marL="0" marR="0">
                        <a:lnSpc>
                          <a:spcPct val="115000"/>
                        </a:lnSpc>
                        <a:spcBef>
                          <a:spcPts val="0"/>
                        </a:spcBef>
                        <a:spcAft>
                          <a:spcPts val="0"/>
                        </a:spcAft>
                      </a:pPr>
                      <a:r>
                        <a:rPr lang="en-US" sz="2000" dirty="0" err="1">
                          <a:solidFill>
                            <a:srgbClr val="000000"/>
                          </a:solidFill>
                          <a:effectLst/>
                          <a:latin typeface="Calibri"/>
                          <a:ea typeface="Times New Roman"/>
                          <a:cs typeface="Times New Roman"/>
                        </a:rPr>
                        <a:t>iMotion</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2000" dirty="0" err="1">
                          <a:solidFill>
                            <a:srgbClr val="000000"/>
                          </a:solidFill>
                          <a:effectLst/>
                          <a:latin typeface="Calibri"/>
                          <a:ea typeface="Times New Roman"/>
                          <a:cs typeface="Times New Roman"/>
                        </a:rPr>
                        <a:t>Fingerlab</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Free</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1100">
                          <a:solidFill>
                            <a:srgbClr val="000000"/>
                          </a:solidFill>
                          <a:effectLst/>
                          <a:latin typeface="Calibri"/>
                          <a:ea typeface="Times New Roman"/>
                          <a:cs typeface="Times New Roman"/>
                        </a:rPr>
                        <a:t>Allows you to film video using stop-motion photography, customize the frame rate, and export the final product.</a:t>
                      </a:r>
                      <a:endParaRPr lang="en-US" sz="110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https://</a:t>
                      </a:r>
                      <a:r>
                        <a:rPr lang="en-US" sz="1400" dirty="0" err="1">
                          <a:solidFill>
                            <a:srgbClr val="000000"/>
                          </a:solidFill>
                          <a:effectLst/>
                          <a:latin typeface="Calibri"/>
                          <a:ea typeface="Times New Roman"/>
                          <a:cs typeface="Times New Roman"/>
                        </a:rPr>
                        <a:t>itunes.apple.com</a:t>
                      </a:r>
                      <a:r>
                        <a:rPr lang="en-US" sz="1400" dirty="0">
                          <a:solidFill>
                            <a:srgbClr val="000000"/>
                          </a:solidFill>
                          <a:effectLst/>
                          <a:latin typeface="Calibri"/>
                          <a:ea typeface="Times New Roman"/>
                          <a:cs typeface="Times New Roman"/>
                        </a:rPr>
                        <a:t>/us/app/</a:t>
                      </a:r>
                      <a:r>
                        <a:rPr lang="en-US" sz="1400" dirty="0" err="1">
                          <a:solidFill>
                            <a:srgbClr val="000000"/>
                          </a:solidFill>
                          <a:effectLst/>
                          <a:latin typeface="Calibri"/>
                          <a:ea typeface="Times New Roman"/>
                          <a:cs typeface="Times New Roman"/>
                        </a:rPr>
                        <a:t>imotion</a:t>
                      </a:r>
                      <a:r>
                        <a:rPr lang="en-US" sz="1400" dirty="0">
                          <a:solidFill>
                            <a:srgbClr val="000000"/>
                          </a:solidFill>
                          <a:effectLst/>
                          <a:latin typeface="Calibri"/>
                          <a:ea typeface="Times New Roman"/>
                          <a:cs typeface="Times New Roman"/>
                        </a:rPr>
                        <a:t>/id421365625?mt=8</a:t>
                      </a:r>
                      <a:endParaRPr lang="en-US" sz="1400" dirty="0">
                        <a:solidFill>
                          <a:srgbClr val="000000"/>
                        </a:solidFill>
                        <a:effectLst/>
                        <a:latin typeface="Arial"/>
                        <a:ea typeface="Arial"/>
                      </a:endParaRPr>
                    </a:p>
                  </a:txBody>
                  <a:tcPr marL="68580" marR="68580" marT="0" marB="0" anchor="ctr"/>
                </a:tc>
              </a:tr>
              <a:tr h="370840">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Video Physics</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2000" dirty="0" err="1">
                          <a:solidFill>
                            <a:srgbClr val="000000"/>
                          </a:solidFill>
                          <a:effectLst/>
                          <a:latin typeface="Calibri"/>
                          <a:ea typeface="Times New Roman"/>
                          <a:cs typeface="Times New Roman"/>
                        </a:rPr>
                        <a:t>Vernier</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$4.99 </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Allows you to import video, plot the positions of objects frame by frame, set a scale and origin, view the data, export it to Graphical Analysis, and export the video with the motion tracking effect.</a:t>
                      </a:r>
                      <a:endParaRPr lang="en-US" sz="11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https://</a:t>
                      </a:r>
                      <a:r>
                        <a:rPr lang="en-US" sz="1400" dirty="0" err="1">
                          <a:solidFill>
                            <a:srgbClr val="000000"/>
                          </a:solidFill>
                          <a:effectLst/>
                          <a:latin typeface="Calibri"/>
                          <a:ea typeface="Times New Roman"/>
                          <a:cs typeface="Times New Roman"/>
                        </a:rPr>
                        <a:t>itunes.apple.com</a:t>
                      </a:r>
                      <a:r>
                        <a:rPr lang="en-US" sz="1400" dirty="0">
                          <a:solidFill>
                            <a:srgbClr val="000000"/>
                          </a:solidFill>
                          <a:effectLst/>
                          <a:latin typeface="Calibri"/>
                          <a:ea typeface="Times New Roman"/>
                          <a:cs typeface="Times New Roman"/>
                        </a:rPr>
                        <a:t>/us/app/</a:t>
                      </a:r>
                      <a:r>
                        <a:rPr lang="en-US" sz="1400" dirty="0" err="1">
                          <a:solidFill>
                            <a:srgbClr val="000000"/>
                          </a:solidFill>
                          <a:effectLst/>
                          <a:latin typeface="Calibri"/>
                          <a:ea typeface="Times New Roman"/>
                          <a:cs typeface="Times New Roman"/>
                        </a:rPr>
                        <a:t>vernier</a:t>
                      </a:r>
                      <a:r>
                        <a:rPr lang="en-US" sz="1400" dirty="0">
                          <a:solidFill>
                            <a:srgbClr val="000000"/>
                          </a:solidFill>
                          <a:effectLst/>
                          <a:latin typeface="Calibri"/>
                          <a:ea typeface="Times New Roman"/>
                          <a:cs typeface="Times New Roman"/>
                        </a:rPr>
                        <a:t>-video-physics/id389784247?mt=8</a:t>
                      </a:r>
                      <a:endParaRPr lang="en-US" sz="1400" dirty="0">
                        <a:solidFill>
                          <a:srgbClr val="000000"/>
                        </a:solidFill>
                        <a:effectLst/>
                        <a:latin typeface="Arial"/>
                        <a:ea typeface="Arial"/>
                      </a:endParaRPr>
                    </a:p>
                  </a:txBody>
                  <a:tcPr marL="68580" marR="68580" marT="0" marB="0" anchor="ctr"/>
                </a:tc>
              </a:tr>
              <a:tr h="370840">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Graphical Analysis</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2000" dirty="0" err="1">
                          <a:solidFill>
                            <a:srgbClr val="000000"/>
                          </a:solidFill>
                          <a:effectLst/>
                          <a:latin typeface="Calibri"/>
                          <a:ea typeface="Times New Roman"/>
                          <a:cs typeface="Times New Roman"/>
                        </a:rPr>
                        <a:t>Vernier</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2000" dirty="0">
                          <a:solidFill>
                            <a:srgbClr val="000000"/>
                          </a:solidFill>
                          <a:effectLst/>
                          <a:latin typeface="Calibri"/>
                          <a:ea typeface="Times New Roman"/>
                          <a:cs typeface="Times New Roman"/>
                        </a:rPr>
                        <a:t>Free</a:t>
                      </a:r>
                      <a:endParaRPr lang="en-US" sz="20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1100" dirty="0">
                          <a:solidFill>
                            <a:srgbClr val="000000"/>
                          </a:solidFill>
                          <a:effectLst/>
                          <a:latin typeface="Calibri"/>
                          <a:ea typeface="Times New Roman"/>
                          <a:cs typeface="Times New Roman"/>
                        </a:rPr>
                        <a:t>Allows you to collect, graph, fit, perform statistics on, and export data from sensors or Video Physics.</a:t>
                      </a:r>
                      <a:endParaRPr lang="en-US" sz="1100" dirty="0">
                        <a:solidFill>
                          <a:srgbClr val="000000"/>
                        </a:solidFill>
                        <a:effectLst/>
                        <a:latin typeface="Arial"/>
                        <a:ea typeface="Arial"/>
                      </a:endParaRPr>
                    </a:p>
                  </a:txBody>
                  <a:tcPr marL="68580" marR="68580" marT="0" marB="0" anchor="ctr"/>
                </a:tc>
                <a:tc>
                  <a:txBody>
                    <a:bodyPr/>
                    <a:lstStyle/>
                    <a:p>
                      <a:pPr marL="0" marR="0">
                        <a:lnSpc>
                          <a:spcPct val="115000"/>
                        </a:lnSpc>
                        <a:spcBef>
                          <a:spcPts val="0"/>
                        </a:spcBef>
                        <a:spcAft>
                          <a:spcPts val="0"/>
                        </a:spcAft>
                      </a:pPr>
                      <a:r>
                        <a:rPr lang="en-US" sz="1400" dirty="0">
                          <a:solidFill>
                            <a:srgbClr val="000000"/>
                          </a:solidFill>
                          <a:effectLst/>
                          <a:latin typeface="Calibri"/>
                          <a:ea typeface="Times New Roman"/>
                          <a:cs typeface="Times New Roman"/>
                        </a:rPr>
                        <a:t>https://</a:t>
                      </a:r>
                      <a:r>
                        <a:rPr lang="en-US" sz="1400" dirty="0" err="1">
                          <a:solidFill>
                            <a:srgbClr val="000000"/>
                          </a:solidFill>
                          <a:effectLst/>
                          <a:latin typeface="Calibri"/>
                          <a:ea typeface="Times New Roman"/>
                          <a:cs typeface="Times New Roman"/>
                        </a:rPr>
                        <a:t>itunes.apple.com</a:t>
                      </a:r>
                      <a:r>
                        <a:rPr lang="en-US" sz="1400" dirty="0">
                          <a:solidFill>
                            <a:srgbClr val="000000"/>
                          </a:solidFill>
                          <a:effectLst/>
                          <a:latin typeface="Calibri"/>
                          <a:ea typeface="Times New Roman"/>
                          <a:cs typeface="Times New Roman"/>
                        </a:rPr>
                        <a:t>/us/app/</a:t>
                      </a:r>
                      <a:r>
                        <a:rPr lang="en-US" sz="1400" dirty="0" err="1">
                          <a:solidFill>
                            <a:srgbClr val="000000"/>
                          </a:solidFill>
                          <a:effectLst/>
                          <a:latin typeface="Calibri"/>
                          <a:ea typeface="Times New Roman"/>
                          <a:cs typeface="Times New Roman"/>
                        </a:rPr>
                        <a:t>vernier</a:t>
                      </a:r>
                      <a:r>
                        <a:rPr lang="en-US" sz="1400" dirty="0">
                          <a:solidFill>
                            <a:srgbClr val="000000"/>
                          </a:solidFill>
                          <a:effectLst/>
                          <a:latin typeface="Calibri"/>
                          <a:ea typeface="Times New Roman"/>
                          <a:cs typeface="Times New Roman"/>
                        </a:rPr>
                        <a:t>-graphical-analysis/id522996341?mt=8</a:t>
                      </a:r>
                      <a:endParaRPr lang="en-US" sz="1400" dirty="0">
                        <a:solidFill>
                          <a:srgbClr val="000000"/>
                        </a:solidFill>
                        <a:effectLst/>
                        <a:latin typeface="Arial"/>
                        <a:ea typeface="Arial"/>
                      </a:endParaRPr>
                    </a:p>
                  </a:txBody>
                  <a:tcPr marL="68580" marR="68580" marT="0" marB="0" anchor="ctr"/>
                </a:tc>
              </a:tr>
            </a:tbl>
          </a:graphicData>
        </a:graphic>
      </p:graphicFrame>
    </p:spTree>
    <p:extLst>
      <p:ext uri="{BB962C8B-B14F-4D97-AF65-F5344CB8AC3E}">
        <p14:creationId xmlns:p14="http://schemas.microsoft.com/office/powerpoint/2010/main" val="24862899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Pre-service </a:t>
            </a:r>
            <a:r>
              <a:rPr lang="en-US" dirty="0"/>
              <a:t>and </a:t>
            </a:r>
            <a:r>
              <a:rPr lang="en-US" dirty="0" smtClean="0"/>
              <a:t>In-service </a:t>
            </a:r>
            <a:r>
              <a:rPr lang="en-US" dirty="0"/>
              <a:t>Teacher </a:t>
            </a:r>
            <a:r>
              <a:rPr lang="en-US" dirty="0" smtClean="0"/>
              <a:t>Video Projects </a:t>
            </a:r>
            <a:r>
              <a:rPr lang="en-US" dirty="0"/>
              <a:t>(</a:t>
            </a:r>
            <a:r>
              <a:rPr lang="en-US" dirty="0" smtClean="0"/>
              <a:t>Univ. </a:t>
            </a:r>
            <a:r>
              <a:rPr lang="en-US" dirty="0"/>
              <a:t>Cologne collaboration project)</a:t>
            </a:r>
            <a:endParaRPr lang="en-US" dirty="0"/>
          </a:p>
        </p:txBody>
      </p:sp>
      <p:sp>
        <p:nvSpPr>
          <p:cNvPr id="3" name="Content Placeholder 2"/>
          <p:cNvSpPr>
            <a:spLocks noGrp="1"/>
          </p:cNvSpPr>
          <p:nvPr>
            <p:ph idx="1"/>
          </p:nvPr>
        </p:nvSpPr>
        <p:spPr>
          <a:xfrm>
            <a:off x="937136" y="1734772"/>
            <a:ext cx="10243206" cy="4331089"/>
          </a:xfrm>
        </p:spPr>
        <p:txBody>
          <a:bodyPr>
            <a:noAutofit/>
          </a:bodyPr>
          <a:lstStyle/>
          <a:p>
            <a:r>
              <a:rPr lang="en-US" sz="2400" dirty="0" smtClean="0"/>
              <a:t>AAPT </a:t>
            </a:r>
            <a:r>
              <a:rPr lang="en-US" sz="2400" dirty="0"/>
              <a:t>video workshops (BYOD or use our </a:t>
            </a:r>
            <a:r>
              <a:rPr lang="en-US" sz="2400" dirty="0" err="1"/>
              <a:t>iPads</a:t>
            </a:r>
            <a:r>
              <a:rPr lang="en-US" sz="2400" dirty="0"/>
              <a:t>) in SM16 and WM17</a:t>
            </a:r>
          </a:p>
          <a:p>
            <a:r>
              <a:rPr lang="en-US" sz="2400" dirty="0"/>
              <a:t>Examples by grad student teachers &amp; modeling instructors:  </a:t>
            </a:r>
          </a:p>
          <a:p>
            <a:r>
              <a:rPr lang="en-US" sz="2400" dirty="0"/>
              <a:t>Cartesian Diver Construction and Explanation (3min) </a:t>
            </a:r>
            <a:endParaRPr lang="en-US" sz="2400" dirty="0" smtClean="0"/>
          </a:p>
          <a:p>
            <a:pPr>
              <a:spcBef>
                <a:spcPts val="600"/>
              </a:spcBef>
            </a:pPr>
            <a:r>
              <a:rPr lang="en-US" sz="2400" dirty="0" smtClean="0"/>
              <a:t>&lt;</a:t>
            </a:r>
            <a:r>
              <a:rPr lang="en-US" u="sng" dirty="0" smtClean="0">
                <a:hlinkClick r:id="rId2"/>
              </a:rPr>
              <a:t>https</a:t>
            </a:r>
            <a:r>
              <a:rPr lang="en-US" u="sng" dirty="0">
                <a:hlinkClick r:id="rId2"/>
              </a:rPr>
              <a:t>://www.youtube.com/v/ngct-</a:t>
            </a:r>
            <a:r>
              <a:rPr lang="en-US" u="sng" dirty="0" smtClean="0">
                <a:hlinkClick r:id="rId2"/>
              </a:rPr>
              <a:t>ryamDc</a:t>
            </a:r>
            <a:r>
              <a:rPr lang="en-US" sz="2400" dirty="0" smtClean="0"/>
              <a:t>&gt;</a:t>
            </a:r>
          </a:p>
          <a:p>
            <a:pPr>
              <a:spcBef>
                <a:spcPts val="0"/>
              </a:spcBef>
            </a:pPr>
            <a:endParaRPr lang="en-US" sz="2400" dirty="0"/>
          </a:p>
          <a:p>
            <a:r>
              <a:rPr lang="en-US" sz="2400" dirty="0"/>
              <a:t>Half life determination of Ba-m decay (</a:t>
            </a:r>
            <a:r>
              <a:rPr lang="en-US" sz="2400" dirty="0" smtClean="0"/>
              <a:t>5min)  </a:t>
            </a:r>
            <a:endParaRPr lang="en-US" sz="2400" dirty="0" smtClean="0"/>
          </a:p>
          <a:p>
            <a:r>
              <a:rPr lang="en-US" sz="2400" dirty="0" smtClean="0"/>
              <a:t>&lt;</a:t>
            </a:r>
            <a:r>
              <a:rPr lang="en-US" u="sng" dirty="0" smtClean="0">
                <a:hlinkClick r:id="rId3"/>
              </a:rPr>
              <a:t>https</a:t>
            </a:r>
            <a:r>
              <a:rPr lang="en-US" u="sng" dirty="0" smtClean="0">
                <a:hlinkClick r:id="rId3"/>
              </a:rPr>
              <a:t>://drive.google.com/file/d/0B1KYNCQYy6LJLWNiWkMxcFJvSG8/view?ts=57425c64</a:t>
            </a:r>
            <a:r>
              <a:rPr lang="en-US" sz="2400" dirty="0" smtClean="0"/>
              <a:t>&gt;</a:t>
            </a:r>
          </a:p>
          <a:p>
            <a:r>
              <a:rPr lang="en-US" sz="2400" dirty="0"/>
              <a:t> </a:t>
            </a:r>
            <a:r>
              <a:rPr lang="en-US" sz="2400" dirty="0"/>
              <a:t>Still photos of making of Ba-m decay: ON DRIVE</a:t>
            </a:r>
            <a:r>
              <a:rPr lang="en-US" sz="2400" dirty="0"/>
              <a:t> </a:t>
            </a:r>
            <a:endParaRPr lang="en-US" sz="2400" dirty="0" smtClean="0"/>
          </a:p>
          <a:p>
            <a:r>
              <a:rPr lang="en-US" sz="2400" dirty="0"/>
              <a:t>Dan MacIsaac YouTube Channel &lt;</a:t>
            </a:r>
            <a:r>
              <a:rPr lang="en-US" dirty="0">
                <a:hlinkClick r:id="rId4"/>
              </a:rPr>
              <a:t>https://</a:t>
            </a:r>
            <a:r>
              <a:rPr lang="en-US" dirty="0" err="1">
                <a:hlinkClick r:id="rId4"/>
              </a:rPr>
              <a:t>www.youtube.com</a:t>
            </a:r>
            <a:r>
              <a:rPr lang="en-US" dirty="0">
                <a:hlinkClick r:id="rId4"/>
              </a:rPr>
              <a:t>/user/</a:t>
            </a:r>
            <a:r>
              <a:rPr lang="en-US" dirty="0" err="1">
                <a:hlinkClick r:id="rId4"/>
              </a:rPr>
              <a:t>DanMacVids</a:t>
            </a:r>
            <a:r>
              <a:rPr lang="en-US" sz="2400" dirty="0"/>
              <a:t>&gt;</a:t>
            </a:r>
            <a:endParaRPr lang="en-US" sz="2400" dirty="0" smtClean="0"/>
          </a:p>
        </p:txBody>
      </p:sp>
    </p:spTree>
    <p:extLst>
      <p:ext uri="{BB962C8B-B14F-4D97-AF65-F5344CB8AC3E}">
        <p14:creationId xmlns:p14="http://schemas.microsoft.com/office/powerpoint/2010/main" val="394354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Grade process as well as product: Strive </a:t>
            </a:r>
            <a:r>
              <a:rPr lang="en-US" b="1" dirty="0"/>
              <a:t>for a </a:t>
            </a:r>
            <a:r>
              <a:rPr lang="en-US" b="1" dirty="0"/>
              <a:t>local </a:t>
            </a:r>
            <a:r>
              <a:rPr lang="en-US" b="1" dirty="0" smtClean="0"/>
              <a:t>level </a:t>
            </a:r>
            <a:r>
              <a:rPr lang="en-US" b="1" dirty="0"/>
              <a:t>physics </a:t>
            </a:r>
            <a:r>
              <a:rPr lang="en-US" b="1" dirty="0" smtClean="0"/>
              <a:t>project report quality video</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endParaRPr lang="en-US" sz="2400" dirty="0" smtClean="0"/>
          </a:p>
          <a:p>
            <a:r>
              <a:rPr lang="en-US" sz="2400" dirty="0" smtClean="0"/>
              <a:t>videos </a:t>
            </a:r>
            <a:r>
              <a:rPr lang="en-US" sz="2400" dirty="0"/>
              <a:t>from </a:t>
            </a:r>
            <a:r>
              <a:rPr lang="en-US" sz="2400" dirty="0" err="1"/>
              <a:t>Veritasium</a:t>
            </a:r>
            <a:r>
              <a:rPr lang="en-US" sz="2400" dirty="0"/>
              <a:t> and </a:t>
            </a:r>
            <a:r>
              <a:rPr lang="en-US" sz="2400" dirty="0" err="1"/>
              <a:t>minutephysics</a:t>
            </a:r>
            <a:r>
              <a:rPr lang="en-US" sz="2400" dirty="0"/>
              <a:t> are made by talented experts </a:t>
            </a:r>
            <a:endParaRPr lang="en-US" sz="2400" dirty="0" smtClean="0"/>
          </a:p>
          <a:p>
            <a:pPr marL="201168" lvl="1" indent="0">
              <a:spcBef>
                <a:spcPts val="600"/>
              </a:spcBef>
              <a:buNone/>
            </a:pPr>
            <a:r>
              <a:rPr lang="en-US" sz="2200" dirty="0" smtClean="0"/>
              <a:t>-</a:t>
            </a:r>
            <a:r>
              <a:rPr lang="en-US" sz="2200" dirty="0"/>
              <a:t>- </a:t>
            </a:r>
            <a:r>
              <a:rPr lang="en-US" sz="2400" dirty="0"/>
              <a:t>accept a draft video with critique</a:t>
            </a:r>
          </a:p>
          <a:p>
            <a:r>
              <a:rPr lang="en-US" sz="2400" dirty="0"/>
              <a:t>Your video WON’T be perfect, and you WILL make mistakes but mistakes ARE the route to profound learning </a:t>
            </a:r>
          </a:p>
          <a:p>
            <a:r>
              <a:rPr lang="en-US" sz="2400" i="1" dirty="0"/>
              <a:t>“Watching a clear and correct explanation is NOT learning; but creating and refining your own clear and correct presentation fosters learning.”</a:t>
            </a:r>
            <a:endParaRPr lang="en-US" sz="2400" dirty="0"/>
          </a:p>
        </p:txBody>
      </p:sp>
    </p:spTree>
    <p:extLst>
      <p:ext uri="{BB962C8B-B14F-4D97-AF65-F5344CB8AC3E}">
        <p14:creationId xmlns:p14="http://schemas.microsoft.com/office/powerpoint/2010/main" val="136739937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Rubric</a:t>
            </a:r>
            <a:endParaRPr lang="en-US" b="1"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040788795"/>
              </p:ext>
            </p:extLst>
          </p:nvPr>
        </p:nvGraphicFramePr>
        <p:xfrm>
          <a:off x="2879725" y="1735138"/>
          <a:ext cx="6356350" cy="4330700"/>
        </p:xfrm>
        <a:graphic>
          <a:graphicData uri="http://schemas.openxmlformats.org/presentationml/2006/ole">
            <mc:AlternateContent xmlns:mc="http://schemas.openxmlformats.org/markup-compatibility/2006">
              <mc:Choice xmlns:v="urn:schemas-microsoft-com:vml" Requires="v">
                <p:oleObj spid="_x0000_s1033" name="Document" r:id="rId3" imgW="9207500" imgH="6273800" progId="Word.Document.12">
                  <p:embed/>
                </p:oleObj>
              </mc:Choice>
              <mc:Fallback>
                <p:oleObj name="Document" r:id="rId3" imgW="9207500" imgH="6273800" progId="Word.Document.12">
                  <p:embed/>
                  <p:pic>
                    <p:nvPicPr>
                      <p:cNvPr id="0" name=""/>
                      <p:cNvPicPr/>
                      <p:nvPr/>
                    </p:nvPicPr>
                    <p:blipFill>
                      <a:blip r:embed="rId4"/>
                      <a:stretch>
                        <a:fillRect/>
                      </a:stretch>
                    </p:blipFill>
                    <p:spPr>
                      <a:xfrm>
                        <a:off x="2879725" y="1735138"/>
                        <a:ext cx="6356350" cy="4330700"/>
                      </a:xfrm>
                      <a:prstGeom prst="rect">
                        <a:avLst/>
                      </a:prstGeom>
                    </p:spPr>
                  </p:pic>
                </p:oleObj>
              </mc:Fallback>
            </mc:AlternateContent>
          </a:graphicData>
        </a:graphic>
      </p:graphicFrame>
    </p:spTree>
    <p:extLst>
      <p:ext uri="{BB962C8B-B14F-4D97-AF65-F5344CB8AC3E}">
        <p14:creationId xmlns:p14="http://schemas.microsoft.com/office/powerpoint/2010/main" val="11054291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Summary: </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pPr lvl="1">
              <a:buFont typeface="Wingdings" charset="2"/>
              <a:buChar char="u"/>
            </a:pPr>
            <a:r>
              <a:rPr lang="en-US" sz="2800" dirty="0" smtClean="0"/>
              <a:t>limits</a:t>
            </a:r>
          </a:p>
          <a:p>
            <a:pPr lvl="1">
              <a:buFont typeface="Wingdings" charset="2"/>
              <a:buChar char="u"/>
            </a:pPr>
            <a:r>
              <a:rPr lang="en-US" sz="2800" dirty="0" smtClean="0"/>
              <a:t>insights</a:t>
            </a:r>
          </a:p>
          <a:p>
            <a:pPr lvl="1">
              <a:buFont typeface="Wingdings" charset="2"/>
              <a:buChar char="u"/>
            </a:pPr>
            <a:r>
              <a:rPr lang="en-US" sz="2800" dirty="0" smtClean="0"/>
              <a:t>difficult </a:t>
            </a:r>
            <a:r>
              <a:rPr lang="en-US" sz="2800" dirty="0"/>
              <a:t>to </a:t>
            </a:r>
            <a:r>
              <a:rPr lang="en-US" sz="2800" dirty="0" smtClean="0"/>
              <a:t>see</a:t>
            </a:r>
          </a:p>
          <a:p>
            <a:pPr lvl="1">
              <a:buFont typeface="Wingdings" charset="2"/>
              <a:buChar char="u"/>
            </a:pPr>
            <a:r>
              <a:rPr lang="en-US" sz="2800" dirty="0" smtClean="0"/>
              <a:t>cool </a:t>
            </a:r>
            <a:r>
              <a:rPr lang="en-US" sz="2800" dirty="0"/>
              <a:t>for me and students (motivation) to do physics </a:t>
            </a:r>
            <a:endParaRPr lang="en-US" sz="2800" dirty="0" smtClean="0"/>
          </a:p>
          <a:p>
            <a:pPr lvl="1">
              <a:buFont typeface="Wingdings" charset="2"/>
              <a:buChar char="u"/>
            </a:pPr>
            <a:r>
              <a:rPr lang="en-US" sz="2800" dirty="0" smtClean="0"/>
              <a:t>make </a:t>
            </a:r>
            <a:r>
              <a:rPr lang="en-US" sz="2800" dirty="0"/>
              <a:t>your own </a:t>
            </a:r>
            <a:r>
              <a:rPr lang="en-US" sz="2800" dirty="0" smtClean="0"/>
              <a:t>videos</a:t>
            </a:r>
            <a:endParaRPr lang="en-US" sz="2800" dirty="0"/>
          </a:p>
        </p:txBody>
      </p:sp>
    </p:spTree>
    <p:extLst>
      <p:ext uri="{BB962C8B-B14F-4D97-AF65-F5344CB8AC3E}">
        <p14:creationId xmlns:p14="http://schemas.microsoft.com/office/powerpoint/2010/main" val="280086544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Final words</a:t>
            </a:r>
            <a:r>
              <a:rPr lang="en-US" b="1" dirty="0" smtClean="0"/>
              <a:t>: </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pPr algn="ctr"/>
            <a:r>
              <a:rPr lang="en-US" sz="2400" dirty="0" smtClean="0">
                <a:solidFill>
                  <a:schemeClr val="accent1"/>
                </a:solidFill>
                <a:hlinkClick r:id="rId2"/>
              </a:rPr>
              <a:t>danmacisaac</a:t>
            </a:r>
            <a:r>
              <a:rPr lang="en-US" sz="2400" dirty="0">
                <a:solidFill>
                  <a:schemeClr val="accent1"/>
                </a:solidFill>
                <a:hlinkClick r:id="rId2"/>
              </a:rPr>
              <a:t>@</a:t>
            </a:r>
            <a:r>
              <a:rPr lang="en-US" sz="2400" dirty="0" smtClean="0">
                <a:solidFill>
                  <a:schemeClr val="accent1"/>
                </a:solidFill>
                <a:hlinkClick r:id="rId2"/>
              </a:rPr>
              <a:t>gmail.com</a:t>
            </a:r>
            <a:endParaRPr lang="en-US" sz="2400" dirty="0">
              <a:solidFill>
                <a:schemeClr val="accent1"/>
              </a:solidFill>
            </a:endParaRPr>
          </a:p>
          <a:p>
            <a:r>
              <a:rPr lang="en-US" sz="2400" dirty="0"/>
              <a:t>W</a:t>
            </a:r>
            <a:r>
              <a:rPr lang="en-US" sz="2400" dirty="0" smtClean="0"/>
              <a:t>atch </a:t>
            </a:r>
            <a:r>
              <a:rPr lang="en-US" sz="2400" i="1" dirty="0"/>
              <a:t>YouTube</a:t>
            </a:r>
            <a:r>
              <a:rPr lang="en-US" sz="2400" dirty="0"/>
              <a:t> </a:t>
            </a:r>
            <a:r>
              <a:rPr lang="en-US" sz="2400" dirty="0" smtClean="0"/>
              <a:t>videos and </a:t>
            </a:r>
            <a:r>
              <a:rPr lang="en-US" sz="2400" dirty="0"/>
              <a:t>keep an open mind</a:t>
            </a:r>
          </a:p>
          <a:p>
            <a:r>
              <a:rPr lang="en-US" sz="2400" dirty="0"/>
              <a:t>Read </a:t>
            </a:r>
            <a:r>
              <a:rPr lang="en-US" sz="2400" i="1" dirty="0" err="1"/>
              <a:t>Websights</a:t>
            </a:r>
            <a:r>
              <a:rPr lang="en-US" sz="2400" dirty="0"/>
              <a:t> </a:t>
            </a:r>
            <a:r>
              <a:rPr lang="en-US" sz="2400" dirty="0" smtClean="0"/>
              <a:t>in </a:t>
            </a:r>
            <a:r>
              <a:rPr lang="en-US" sz="2400" i="1" u="sng" dirty="0" smtClean="0"/>
              <a:t>The </a:t>
            </a:r>
            <a:r>
              <a:rPr lang="en-US" sz="2400" i="1" u="sng" dirty="0"/>
              <a:t>Physics </a:t>
            </a:r>
            <a:r>
              <a:rPr lang="en-US" sz="2400" i="1" u="sng" dirty="0" smtClean="0"/>
              <a:t>Teacher</a:t>
            </a:r>
            <a:r>
              <a:rPr lang="en-US" sz="2400" dirty="0" smtClean="0"/>
              <a:t> </a:t>
            </a:r>
            <a:r>
              <a:rPr lang="en-US" sz="2400" dirty="0"/>
              <a:t>or ask me </a:t>
            </a:r>
            <a:r>
              <a:rPr lang="en-US" sz="2400" dirty="0" smtClean="0"/>
              <a:t>for copies on </a:t>
            </a:r>
            <a:r>
              <a:rPr lang="en-US" sz="2400" i="1" dirty="0" err="1"/>
              <a:t>ResearchGate</a:t>
            </a:r>
            <a:endParaRPr lang="en-US" sz="2400" i="1" dirty="0"/>
          </a:p>
          <a:p>
            <a:r>
              <a:rPr lang="en-US" sz="2400" dirty="0"/>
              <a:t>AAPT video workshops (BYOD or use our </a:t>
            </a:r>
            <a:r>
              <a:rPr lang="en-US" sz="2400" dirty="0" smtClean="0"/>
              <a:t>provided </a:t>
            </a:r>
            <a:r>
              <a:rPr lang="en-US" sz="2400" dirty="0" err="1" smtClean="0"/>
              <a:t>iPads</a:t>
            </a:r>
            <a:r>
              <a:rPr lang="en-US" sz="2400" dirty="0"/>
              <a:t>) in </a:t>
            </a:r>
            <a:r>
              <a:rPr lang="en-US" sz="2400" dirty="0" smtClean="0"/>
              <a:t>AAPT National Meeting SM16 </a:t>
            </a:r>
            <a:r>
              <a:rPr lang="en-US" sz="2400" dirty="0"/>
              <a:t>and  WM17; keep watching online</a:t>
            </a:r>
          </a:p>
          <a:p>
            <a:r>
              <a:rPr lang="en-US" sz="2400" u="sng" dirty="0"/>
              <a:t>YouTube</a:t>
            </a:r>
            <a:r>
              <a:rPr lang="en-US" sz="2400" dirty="0"/>
              <a:t> channel Dan </a:t>
            </a:r>
            <a:r>
              <a:rPr lang="en-US" sz="2400" dirty="0" smtClean="0"/>
              <a:t>MacIsaac </a:t>
            </a:r>
          </a:p>
          <a:p>
            <a:endParaRPr lang="en-US" sz="2400" dirty="0"/>
          </a:p>
          <a:p>
            <a:pPr algn="ctr"/>
            <a:r>
              <a:rPr lang="en-US" sz="2800" b="1" dirty="0">
                <a:solidFill>
                  <a:schemeClr val="accent1"/>
                </a:solidFill>
              </a:rPr>
              <a:t>Thanks for your patient </a:t>
            </a:r>
            <a:r>
              <a:rPr lang="en-US" sz="2800" b="1" dirty="0" smtClean="0">
                <a:solidFill>
                  <a:schemeClr val="accent1"/>
                </a:solidFill>
              </a:rPr>
              <a:t>attention.</a:t>
            </a:r>
            <a:endParaRPr lang="en-US" sz="2800" b="1" dirty="0">
              <a:solidFill>
                <a:schemeClr val="accent1"/>
              </a:solidFill>
            </a:endParaRPr>
          </a:p>
          <a:p>
            <a:endParaRPr lang="en-US" sz="2400" dirty="0"/>
          </a:p>
        </p:txBody>
      </p:sp>
    </p:spTree>
    <p:extLst>
      <p:ext uri="{BB962C8B-B14F-4D97-AF65-F5344CB8AC3E}">
        <p14:creationId xmlns:p14="http://schemas.microsoft.com/office/powerpoint/2010/main" val="19423141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1620731"/>
            <a:ext cx="10055747" cy="1451104"/>
          </a:xfrm>
        </p:spPr>
        <p:txBody>
          <a:bodyPr>
            <a:normAutofit fontScale="90000"/>
          </a:bodyPr>
          <a:lstStyle/>
          <a:p>
            <a:pPr algn="ctr"/>
            <a:r>
              <a:rPr lang="en-US" sz="5400" b="1" dirty="0" smtClean="0"/>
              <a:t>Using Videos to Foster Physics Learning</a:t>
            </a:r>
            <a:br>
              <a:rPr lang="en-US" sz="5400" b="1" dirty="0" smtClean="0"/>
            </a:br>
            <a:r>
              <a:rPr lang="en-US" sz="5400" b="1" dirty="0" smtClean="0"/>
              <a:t>Acknowledgements</a:t>
            </a:r>
            <a:endParaRPr lang="en-US" sz="5400" b="1" dirty="0"/>
          </a:p>
        </p:txBody>
      </p:sp>
      <p:sp>
        <p:nvSpPr>
          <p:cNvPr id="3" name="Subtitle 2"/>
          <p:cNvSpPr>
            <a:spLocks noGrp="1"/>
          </p:cNvSpPr>
          <p:nvPr>
            <p:ph type="subTitle" idx="1"/>
          </p:nvPr>
        </p:nvSpPr>
        <p:spPr>
          <a:xfrm>
            <a:off x="1001405" y="3333682"/>
            <a:ext cx="10484816" cy="2596562"/>
          </a:xfrm>
        </p:spPr>
        <p:txBody>
          <a:bodyPr>
            <a:normAutofit lnSpcReduction="10000"/>
          </a:bodyPr>
          <a:lstStyle/>
          <a:p>
            <a:r>
              <a:rPr lang="en-US" sz="2300" b="1" dirty="0" smtClean="0"/>
              <a:t>SUNY </a:t>
            </a:r>
            <a:r>
              <a:rPr lang="en-US" sz="2300" b="1" dirty="0"/>
              <a:t>Buffalo State </a:t>
            </a:r>
            <a:r>
              <a:rPr lang="en-US" sz="2300" b="1" dirty="0" smtClean="0"/>
              <a:t>College</a:t>
            </a:r>
            <a:r>
              <a:rPr lang="en-US" sz="2300" dirty="0" smtClean="0"/>
              <a:t>:</a:t>
            </a:r>
          </a:p>
          <a:p>
            <a:r>
              <a:rPr lang="en-US" sz="2300" dirty="0" smtClean="0"/>
              <a:t>Mr. Andrew Roberts, Dr. </a:t>
            </a:r>
            <a:r>
              <a:rPr lang="en-US" sz="2300" dirty="0"/>
              <a:t>Dave Abbott, </a:t>
            </a:r>
            <a:r>
              <a:rPr lang="en-US" sz="2300" dirty="0" smtClean="0"/>
              <a:t>Prof David </a:t>
            </a:r>
            <a:r>
              <a:rPr lang="en-US" sz="2300" dirty="0" err="1" smtClean="0"/>
              <a:t>Ettestad</a:t>
            </a:r>
            <a:r>
              <a:rPr lang="en-US" sz="2300" dirty="0" smtClean="0"/>
              <a:t>, Prof David Henry</a:t>
            </a:r>
            <a:endParaRPr lang="en-US" sz="2300" dirty="0"/>
          </a:p>
          <a:p>
            <a:r>
              <a:rPr lang="en-US" b="1" dirty="0" smtClean="0"/>
              <a:t>University of Cologne</a:t>
            </a:r>
            <a:r>
              <a:rPr lang="en-US" dirty="0" smtClean="0"/>
              <a:t>, Germany / </a:t>
            </a:r>
            <a:r>
              <a:rPr lang="en-US" dirty="0" err="1" smtClean="0"/>
              <a:t>Uni-Koeln</a:t>
            </a:r>
            <a:r>
              <a:rPr lang="en-US" dirty="0" smtClean="0"/>
              <a:t>:</a:t>
            </a:r>
          </a:p>
          <a:p>
            <a:r>
              <a:rPr lang="en-US" dirty="0" smtClean="0"/>
              <a:t>Prof Andre </a:t>
            </a:r>
            <a:r>
              <a:rPr lang="en-US" dirty="0" err="1" smtClean="0"/>
              <a:t>Bresgnes</a:t>
            </a:r>
            <a:r>
              <a:rPr lang="en-US" dirty="0" smtClean="0"/>
              <a:t>, </a:t>
            </a:r>
            <a:r>
              <a:rPr lang="en-US" dirty="0" err="1" smtClean="0"/>
              <a:t>Dr</a:t>
            </a:r>
            <a:r>
              <a:rPr lang="en-US" dirty="0" smtClean="0"/>
              <a:t> </a:t>
            </a:r>
            <a:r>
              <a:rPr lang="en-US" dirty="0" err="1" smtClean="0"/>
              <a:t>Jeremias</a:t>
            </a:r>
            <a:r>
              <a:rPr lang="en-US" dirty="0" smtClean="0"/>
              <a:t> Weber, </a:t>
            </a:r>
            <a:r>
              <a:rPr lang="en-US" dirty="0" err="1" smtClean="0"/>
              <a:t>Mr</a:t>
            </a:r>
            <a:r>
              <a:rPr lang="en-US" dirty="0" smtClean="0"/>
              <a:t> Florian </a:t>
            </a:r>
            <a:r>
              <a:rPr lang="en-US" dirty="0" err="1" smtClean="0"/>
              <a:t>Genz</a:t>
            </a:r>
            <a:endParaRPr lang="en-US" dirty="0" smtClean="0"/>
          </a:p>
          <a:p>
            <a:r>
              <a:rPr lang="en-US" b="1" dirty="0" smtClean="0"/>
              <a:t>The </a:t>
            </a:r>
            <a:r>
              <a:rPr lang="en-US" b="1" dirty="0"/>
              <a:t>Physics </a:t>
            </a:r>
            <a:r>
              <a:rPr lang="en-US" b="1" dirty="0" smtClean="0"/>
              <a:t>Teacher</a:t>
            </a:r>
            <a:r>
              <a:rPr lang="en-US" dirty="0" smtClean="0"/>
              <a:t>, </a:t>
            </a:r>
            <a:r>
              <a:rPr lang="en-US" dirty="0"/>
              <a:t>Gary White, </a:t>
            </a:r>
            <a:r>
              <a:rPr lang="en-US" dirty="0" smtClean="0"/>
              <a:t>Editor</a:t>
            </a:r>
            <a:endParaRPr lang="en-US" dirty="0"/>
          </a:p>
          <a:p>
            <a:endParaRPr lang="en-US" dirty="0"/>
          </a:p>
        </p:txBody>
      </p:sp>
      <p:pic>
        <p:nvPicPr>
          <p:cNvPr id="6" name="Picture 5"/>
          <p:cNvPicPr>
            <a:picLocks noChangeAspect="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319088" y="440936"/>
            <a:ext cx="3101445" cy="61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04761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a:xfrm>
            <a:off x="1097279" y="1747102"/>
            <a:ext cx="10789535" cy="5012266"/>
          </a:xfrm>
        </p:spPr>
        <p:txBody>
          <a:bodyPr>
            <a:normAutofit fontScale="85000" lnSpcReduction="20000"/>
          </a:bodyPr>
          <a:lstStyle/>
          <a:p>
            <a:r>
              <a:rPr lang="en-US" sz="2600" dirty="0"/>
              <a:t>The presenter has edited the monthly “</a:t>
            </a:r>
            <a:r>
              <a:rPr lang="en-US" sz="2600" dirty="0" err="1"/>
              <a:t>Websights</a:t>
            </a:r>
            <a:r>
              <a:rPr lang="en-US" sz="2600" dirty="0"/>
              <a:t>” column from the AAPT publication “The Physics Teacher” since 2002, and coordinates physics teacher preparation programs at Buffalo State. </a:t>
            </a:r>
          </a:p>
          <a:p>
            <a:r>
              <a:rPr lang="en-US" sz="2600" dirty="0"/>
              <a:t>He will present some of the highlights of that column for use in teaching introductory physics, describe limitations and weaknesses associated with short video presentations, describe the use of videos for unusual and difficult to present phenomena, for engaging and stimulating student discussion, and present current efforts in learning physics by having students make their own short physics video vignettes. </a:t>
            </a:r>
          </a:p>
          <a:p>
            <a:r>
              <a:rPr lang="en-US" sz="2600" dirty="0"/>
              <a:t>Session 1 will emphasize examples and limitations of physics video vignettes. </a:t>
            </a:r>
          </a:p>
          <a:p>
            <a:r>
              <a:rPr lang="en-US" sz="2600" dirty="0"/>
              <a:t>Session 2 will focus on engaging students in discussion of unusual and difficult to present phenomena with video vignettes. </a:t>
            </a:r>
          </a:p>
          <a:p>
            <a:r>
              <a:rPr lang="en-US" sz="2600" dirty="0"/>
              <a:t>Session 3 will focus on making your own physics vignettes and having your students make them with smartphones and tablets. </a:t>
            </a:r>
          </a:p>
          <a:p>
            <a:r>
              <a:rPr lang="en-US" sz="2600" dirty="0"/>
              <a:t>Physics teachers are welcome to contact the presenter before the conference with questions regarding the use of videos to learn particular physics topics at </a:t>
            </a:r>
            <a:r>
              <a:rPr lang="en-US" sz="2600" dirty="0" err="1"/>
              <a:t>danmacisaac@gmail.com</a:t>
            </a:r>
            <a:r>
              <a:rPr lang="en-US" sz="2600" dirty="0"/>
              <a:t> </a:t>
            </a:r>
          </a:p>
          <a:p>
            <a:endParaRPr lang="en-US" dirty="0"/>
          </a:p>
        </p:txBody>
      </p:sp>
    </p:spTree>
    <p:extLst>
      <p:ext uri="{BB962C8B-B14F-4D97-AF65-F5344CB8AC3E}">
        <p14:creationId xmlns:p14="http://schemas.microsoft.com/office/powerpoint/2010/main" val="9306466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Introduction:  Why videos? </a:t>
            </a:r>
          </a:p>
        </p:txBody>
      </p:sp>
      <p:sp>
        <p:nvSpPr>
          <p:cNvPr id="3" name="Content Placeholder 2"/>
          <p:cNvSpPr>
            <a:spLocks noGrp="1"/>
          </p:cNvSpPr>
          <p:nvPr>
            <p:ph idx="1"/>
          </p:nvPr>
        </p:nvSpPr>
        <p:spPr>
          <a:xfrm>
            <a:off x="998788" y="1734773"/>
            <a:ext cx="10181553" cy="4023360"/>
          </a:xfrm>
        </p:spPr>
        <p:txBody>
          <a:bodyPr>
            <a:noAutofit/>
          </a:bodyPr>
          <a:lstStyle/>
          <a:p>
            <a:pPr lvl="0"/>
            <a:r>
              <a:rPr lang="en-US" sz="2400" dirty="0"/>
              <a:t>Engaging and fun, cool</a:t>
            </a:r>
          </a:p>
          <a:p>
            <a:pPr lvl="0"/>
            <a:r>
              <a:rPr lang="en-US" sz="2400" dirty="0"/>
              <a:t>Part of our (well, mine anyways) students’ culture</a:t>
            </a:r>
          </a:p>
          <a:p>
            <a:pPr lvl="0"/>
            <a:r>
              <a:rPr lang="en-US" sz="2400" dirty="0"/>
              <a:t>Brilliant short expositions from professional entertainers and pedagogues (danger)</a:t>
            </a:r>
          </a:p>
          <a:p>
            <a:pPr lvl="0"/>
            <a:r>
              <a:rPr lang="en-US" sz="2400" dirty="0"/>
              <a:t>Cool phenomena that are too difficult,  too fast or fleeting, too expensive, too dangerous, too inconvenient to stage in class and measure accurately (Beware fakes!)</a:t>
            </a:r>
          </a:p>
          <a:p>
            <a:pPr lvl="0"/>
            <a:r>
              <a:rPr lang="en-US" sz="2400" dirty="0"/>
              <a:t>Inspiring videos that excite us and lead to perform, replicate, vary or try related experiments and investigations of our own</a:t>
            </a:r>
          </a:p>
          <a:p>
            <a:pPr lvl="0"/>
            <a:r>
              <a:rPr lang="en-US" sz="2400" dirty="0"/>
              <a:t>Students can now construct learner generated videos as projects (identity, ownership, collaboration</a:t>
            </a:r>
            <a:r>
              <a:rPr lang="en-US" sz="2400" dirty="0" smtClean="0"/>
              <a:t>)</a:t>
            </a:r>
            <a:endParaRPr lang="en-US" sz="2400" dirty="0"/>
          </a:p>
        </p:txBody>
      </p:sp>
    </p:spTree>
    <p:extLst>
      <p:ext uri="{BB962C8B-B14F-4D97-AF65-F5344CB8AC3E}">
        <p14:creationId xmlns:p14="http://schemas.microsoft.com/office/powerpoint/2010/main" val="223134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b="1" dirty="0"/>
              <a:t>Humor and Engagement:</a:t>
            </a:r>
            <a:r>
              <a:rPr lang="en-US" b="1" dirty="0"/>
              <a:t>  </a:t>
            </a:r>
            <a:r>
              <a:rPr lang="en-US" b="1" dirty="0" smtClean="0"/>
              <a:t/>
            </a:r>
            <a:br>
              <a:rPr lang="en-US" b="1" dirty="0" smtClean="0"/>
            </a:br>
            <a:r>
              <a:rPr lang="en-US" sz="4400" b="1" dirty="0" smtClean="0"/>
              <a:t>Most </a:t>
            </a:r>
            <a:r>
              <a:rPr lang="en-US" sz="4400" b="1" dirty="0"/>
              <a:t>important of all -- have fun while learning! </a:t>
            </a:r>
          </a:p>
        </p:txBody>
      </p:sp>
      <p:sp>
        <p:nvSpPr>
          <p:cNvPr id="3" name="Content Placeholder 2"/>
          <p:cNvSpPr>
            <a:spLocks noGrp="1"/>
          </p:cNvSpPr>
          <p:nvPr>
            <p:ph idx="1"/>
          </p:nvPr>
        </p:nvSpPr>
        <p:spPr>
          <a:xfrm>
            <a:off x="937136" y="1734772"/>
            <a:ext cx="10243206" cy="4331089"/>
          </a:xfrm>
        </p:spPr>
        <p:txBody>
          <a:bodyPr>
            <a:noAutofit/>
          </a:bodyPr>
          <a:lstStyle/>
          <a:p>
            <a:r>
              <a:rPr lang="en-US" sz="2400" dirty="0"/>
              <a:t>Japanese water rocket man (1.25min) &lt;</a:t>
            </a:r>
            <a:r>
              <a:rPr lang="en-US" sz="1800" u="sng" dirty="0">
                <a:hlinkClick r:id="rId2"/>
              </a:rPr>
              <a:t>https://www.youtube.com/v/hSghnclGso8</a:t>
            </a:r>
            <a:r>
              <a:rPr lang="en-US" sz="2400" dirty="0"/>
              <a:t>&gt;</a:t>
            </a:r>
          </a:p>
          <a:p>
            <a:r>
              <a:rPr lang="en-US" sz="2400" dirty="0"/>
              <a:t>UK: </a:t>
            </a:r>
            <a:r>
              <a:rPr lang="en-US" sz="2400" dirty="0" err="1"/>
              <a:t>Brainiacs</a:t>
            </a:r>
            <a:r>
              <a:rPr lang="en-US" sz="2400" dirty="0"/>
              <a:t> and the Electric Fence (5min) &lt;</a:t>
            </a:r>
            <a:r>
              <a:rPr lang="en-US" u="sng" dirty="0">
                <a:hlinkClick r:id="rId3"/>
              </a:rPr>
              <a:t>https://www.youtube.com/v/-n1pSHzdahc</a:t>
            </a:r>
            <a:r>
              <a:rPr lang="en-US" sz="2400" dirty="0"/>
              <a:t>&gt;</a:t>
            </a:r>
          </a:p>
          <a:p>
            <a:r>
              <a:rPr lang="en-US" sz="2400" b="1" dirty="0"/>
              <a:t>CAVEAT: Expect to see fakes:</a:t>
            </a:r>
          </a:p>
          <a:p>
            <a:r>
              <a:rPr lang="en-US" sz="2400" dirty="0"/>
              <a:t>Famous Fake: Mountainside slip and slide &lt;</a:t>
            </a:r>
            <a:r>
              <a:rPr lang="en-US" u="sng" dirty="0">
                <a:hlinkClick r:id="rId4"/>
              </a:rPr>
              <a:t>https://www.youtube.com/v/3wAjpMP5eyo</a:t>
            </a:r>
            <a:r>
              <a:rPr lang="en-US" sz="2400" dirty="0"/>
              <a:t>&gt;</a:t>
            </a:r>
          </a:p>
          <a:p>
            <a:r>
              <a:rPr lang="en-US" sz="2400" dirty="0"/>
              <a:t>Others: running on water &lt;</a:t>
            </a:r>
            <a:r>
              <a:rPr lang="en-US" u="sng" dirty="0">
                <a:hlinkClick r:id="rId5"/>
              </a:rPr>
              <a:t>https://www.youtube.com/v/Oe3St1GgoHQ</a:t>
            </a:r>
            <a:r>
              <a:rPr lang="en-US" sz="2400" dirty="0"/>
              <a:t>&gt;</a:t>
            </a:r>
          </a:p>
          <a:p>
            <a:r>
              <a:rPr lang="en-US" sz="2400" dirty="0"/>
              <a:t>Impossible jumps, kicks, throws, bat accuracy </a:t>
            </a:r>
            <a:r>
              <a:rPr lang="en-US" sz="2400" dirty="0" smtClean="0"/>
              <a:t>etc. </a:t>
            </a:r>
            <a:r>
              <a:rPr lang="en-US" sz="2400" dirty="0"/>
              <a:t>by athletes</a:t>
            </a:r>
          </a:p>
          <a:p>
            <a:r>
              <a:rPr lang="en-US" sz="2400" dirty="0"/>
              <a:t>Analyzing fakes can be a great fun way to learn physics; </a:t>
            </a:r>
            <a:endParaRPr lang="en-US" sz="2400" dirty="0" smtClean="0"/>
          </a:p>
          <a:p>
            <a:r>
              <a:rPr lang="en-US" sz="2400" dirty="0" smtClean="0"/>
              <a:t>see </a:t>
            </a:r>
            <a:r>
              <a:rPr lang="en-US" sz="2400" dirty="0"/>
              <a:t>Rhett </a:t>
            </a:r>
            <a:r>
              <a:rPr lang="en-US" sz="2400" dirty="0" err="1"/>
              <a:t>Allain</a:t>
            </a:r>
            <a:r>
              <a:rPr lang="en-US" sz="2400" dirty="0"/>
              <a:t> and his </a:t>
            </a:r>
            <a:r>
              <a:rPr lang="en-US" sz="2400" dirty="0" err="1"/>
              <a:t>dotphysics</a:t>
            </a:r>
            <a:r>
              <a:rPr lang="en-US" sz="2400" dirty="0"/>
              <a:t> column:</a:t>
            </a:r>
          </a:p>
          <a:p>
            <a:pPr>
              <a:spcBef>
                <a:spcPts val="0"/>
              </a:spcBef>
            </a:pPr>
            <a:r>
              <a:rPr lang="en-US" sz="2400" dirty="0"/>
              <a:t>&lt;</a:t>
            </a:r>
            <a:r>
              <a:rPr lang="en-US" u="sng" dirty="0">
                <a:hlinkClick r:id="rId6"/>
              </a:rPr>
              <a:t>http://www.wired.com/category/science/science-blogs/dotphysics/</a:t>
            </a:r>
            <a:r>
              <a:rPr lang="en-US" sz="2400" dirty="0"/>
              <a:t>&gt;</a:t>
            </a:r>
          </a:p>
        </p:txBody>
      </p:sp>
    </p:spTree>
    <p:extLst>
      <p:ext uri="{BB962C8B-B14F-4D97-AF65-F5344CB8AC3E}">
        <p14:creationId xmlns:p14="http://schemas.microsoft.com/office/powerpoint/2010/main" val="8867968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a:t>
            </a:r>
            <a:r>
              <a:rPr lang="en-US" b="1" dirty="0" smtClean="0"/>
              <a:t>xposition Videos: </a:t>
            </a:r>
            <a:br>
              <a:rPr lang="en-US" b="1" dirty="0" smtClean="0"/>
            </a:br>
            <a:r>
              <a:rPr lang="en-US" sz="4400" b="1" dirty="0" smtClean="0"/>
              <a:t>The Good </a:t>
            </a:r>
            <a:endParaRPr lang="en-US" sz="4400" b="1" dirty="0"/>
          </a:p>
        </p:txBody>
      </p:sp>
      <p:sp>
        <p:nvSpPr>
          <p:cNvPr id="3" name="Content Placeholder 2"/>
          <p:cNvSpPr>
            <a:spLocks noGrp="1"/>
          </p:cNvSpPr>
          <p:nvPr>
            <p:ph idx="1"/>
          </p:nvPr>
        </p:nvSpPr>
        <p:spPr>
          <a:xfrm>
            <a:off x="937136" y="1870391"/>
            <a:ext cx="10243206" cy="4331089"/>
          </a:xfrm>
        </p:spPr>
        <p:txBody>
          <a:bodyPr>
            <a:noAutofit/>
          </a:bodyPr>
          <a:lstStyle/>
          <a:p>
            <a:r>
              <a:rPr lang="en-US" sz="2800" dirty="0"/>
              <a:t>Great insights from pull-it-all-together exposition videos </a:t>
            </a:r>
            <a:endParaRPr lang="en-US" sz="2800" dirty="0" smtClean="0"/>
          </a:p>
          <a:p>
            <a:r>
              <a:rPr lang="en-US" sz="2800" dirty="0" smtClean="0"/>
              <a:t>(</a:t>
            </a:r>
            <a:r>
              <a:rPr lang="en-US" sz="2800" dirty="0"/>
              <a:t>cf. </a:t>
            </a:r>
            <a:r>
              <a:rPr lang="en-US" sz="2800" dirty="0" err="1"/>
              <a:t>Veritasium</a:t>
            </a:r>
            <a:r>
              <a:rPr lang="en-US" sz="2800" dirty="0"/>
              <a:t>, </a:t>
            </a:r>
            <a:r>
              <a:rPr lang="en-US" sz="2800" dirty="0" err="1"/>
              <a:t>MinutePhysics</a:t>
            </a:r>
            <a:r>
              <a:rPr lang="en-US" sz="2800" dirty="0"/>
              <a:t> channels): </a:t>
            </a:r>
            <a:endParaRPr lang="en-US" sz="2800" dirty="0" smtClean="0"/>
          </a:p>
          <a:p>
            <a:r>
              <a:rPr lang="en-US" sz="2800" dirty="0"/>
              <a:t>PN Junctions; </a:t>
            </a:r>
            <a:r>
              <a:rPr lang="en-US" sz="2800" dirty="0" err="1"/>
              <a:t>Univ</a:t>
            </a:r>
            <a:r>
              <a:rPr lang="en-US" sz="2800" dirty="0"/>
              <a:t> of Grenada (10min) </a:t>
            </a:r>
            <a:r>
              <a:rPr lang="en-US" sz="2800" dirty="0" smtClean="0"/>
              <a:t/>
            </a:r>
            <a:br>
              <a:rPr lang="en-US" sz="2800" dirty="0" smtClean="0"/>
            </a:br>
            <a:r>
              <a:rPr lang="en-US" sz="2800" dirty="0" smtClean="0"/>
              <a:t>&lt;</a:t>
            </a:r>
            <a:r>
              <a:rPr lang="en-US" sz="2400" u="sng" dirty="0">
                <a:hlinkClick r:id="rId2"/>
              </a:rPr>
              <a:t>https://www.youtube.com/v/JBtEckh3L9Q&amp;v</a:t>
            </a:r>
            <a:r>
              <a:rPr lang="en-US" sz="2800" dirty="0"/>
              <a:t>&gt;</a:t>
            </a:r>
          </a:p>
          <a:p>
            <a:r>
              <a:rPr lang="en-US" sz="2800" dirty="0"/>
              <a:t>SPANISH VERSION: </a:t>
            </a:r>
            <a:r>
              <a:rPr lang="en-US" sz="2800" dirty="0" smtClean="0"/>
              <a:t>&lt;</a:t>
            </a:r>
            <a:r>
              <a:rPr lang="en-US" sz="2400" u="sng" dirty="0" smtClean="0">
                <a:hlinkClick r:id="rId3"/>
              </a:rPr>
              <a:t>https</a:t>
            </a:r>
            <a:r>
              <a:rPr lang="en-US" sz="2400" u="sng" dirty="0">
                <a:hlinkClick r:id="rId3"/>
              </a:rPr>
              <a:t>://www.youtube.com/v/hsJGw_c-</a:t>
            </a:r>
            <a:r>
              <a:rPr lang="en-US" sz="2400" u="sng" dirty="0" smtClean="0">
                <a:hlinkClick r:id="rId3"/>
              </a:rPr>
              <a:t>Nn4</a:t>
            </a:r>
            <a:r>
              <a:rPr lang="en-US" sz="2800" dirty="0" smtClean="0"/>
              <a:t>&gt;</a:t>
            </a:r>
            <a:endParaRPr lang="en-US" sz="2800" dirty="0"/>
          </a:p>
          <a:p>
            <a:r>
              <a:rPr lang="en-US" sz="2800" dirty="0"/>
              <a:t>Magnets: How do they work</a:t>
            </a:r>
            <a:r>
              <a:rPr lang="en-US" sz="2800" dirty="0" smtClean="0"/>
              <a:t>?; </a:t>
            </a:r>
            <a:r>
              <a:rPr lang="en-US" sz="2800" dirty="0" err="1" smtClean="0"/>
              <a:t>Veritasium</a:t>
            </a:r>
            <a:r>
              <a:rPr lang="en-US" sz="2800" dirty="0" smtClean="0"/>
              <a:t> (6.5min) </a:t>
            </a:r>
            <a:br>
              <a:rPr lang="en-US" sz="2800" dirty="0" smtClean="0"/>
            </a:br>
            <a:r>
              <a:rPr lang="en-US" sz="2800" dirty="0" smtClean="0"/>
              <a:t>&lt;</a:t>
            </a:r>
            <a:r>
              <a:rPr lang="en-US" sz="2400" u="sng" dirty="0" smtClean="0">
                <a:hlinkClick r:id="rId4"/>
              </a:rPr>
              <a:t>https</a:t>
            </a:r>
            <a:r>
              <a:rPr lang="en-US" sz="2400" u="sng" dirty="0">
                <a:hlinkClick r:id="rId4"/>
              </a:rPr>
              <a:t>://www.youtube.com/v/</a:t>
            </a:r>
            <a:r>
              <a:rPr lang="en-US" sz="2400" u="sng" dirty="0" smtClean="0">
                <a:hlinkClick r:id="rId4"/>
              </a:rPr>
              <a:t>hFAOXdXZ5TM</a:t>
            </a:r>
            <a:r>
              <a:rPr lang="en-US" sz="2800" dirty="0" smtClean="0"/>
              <a:t>&gt;</a:t>
            </a:r>
          </a:p>
          <a:p>
            <a:endParaRPr lang="en-US" sz="2400" dirty="0"/>
          </a:p>
        </p:txBody>
      </p:sp>
    </p:spTree>
    <p:extLst>
      <p:ext uri="{BB962C8B-B14F-4D97-AF65-F5344CB8AC3E}">
        <p14:creationId xmlns:p14="http://schemas.microsoft.com/office/powerpoint/2010/main" val="1344242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a:t>
            </a:r>
            <a:r>
              <a:rPr lang="en-US" b="1" dirty="0" smtClean="0"/>
              <a:t>xposition Videos: </a:t>
            </a:r>
            <a:br>
              <a:rPr lang="en-US" b="1" dirty="0" smtClean="0"/>
            </a:br>
            <a:r>
              <a:rPr lang="en-US" sz="4400" b="1" dirty="0" smtClean="0"/>
              <a:t>The Bad and the Ugly </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r>
              <a:rPr lang="en-US" sz="2800" b="1" dirty="0"/>
              <a:t>CAVEAT: Exposition doesn’t always work and can be dangerous!</a:t>
            </a:r>
          </a:p>
          <a:p>
            <a:r>
              <a:rPr lang="en-US" sz="2400" dirty="0"/>
              <a:t>There are strong learning limits to passively watching science videos, particularly when students are passingly familiar with the phenomenon and have strongly held beliefs (Nature of gravity; F=mv </a:t>
            </a:r>
            <a:r>
              <a:rPr lang="en-US" sz="2400" dirty="0" err="1"/>
              <a:t>etc</a:t>
            </a:r>
            <a:r>
              <a:rPr lang="en-US" sz="2400" dirty="0"/>
              <a:t>) </a:t>
            </a:r>
            <a:endParaRPr lang="en-US" sz="2400" dirty="0" smtClean="0"/>
          </a:p>
          <a:p>
            <a:r>
              <a:rPr lang="en-US" sz="2400" dirty="0" smtClean="0"/>
              <a:t>and </a:t>
            </a:r>
            <a:r>
              <a:rPr lang="en-US" sz="2400" u="sng" dirty="0"/>
              <a:t>WATCHING VIDEOS CAN ACTUALLY IMPEDE STUDENT LEARNING:</a:t>
            </a:r>
            <a:r>
              <a:rPr lang="en-US" sz="2400" dirty="0"/>
              <a:t>  </a:t>
            </a:r>
            <a:br>
              <a:rPr lang="en-US" sz="2400" dirty="0"/>
            </a:br>
            <a:r>
              <a:rPr lang="en-US" sz="2400" dirty="0" err="1"/>
              <a:t>Veritasium</a:t>
            </a:r>
            <a:r>
              <a:rPr lang="en-US" sz="2400" dirty="0"/>
              <a:t> and Khan critique (8min) &lt;</a:t>
            </a:r>
            <a:r>
              <a:rPr lang="en-US" u="sng" dirty="0">
                <a:hlinkClick r:id="rId2"/>
              </a:rPr>
              <a:t>https://www.youtube.com/v/eVtCO84MDj8</a:t>
            </a:r>
            <a:r>
              <a:rPr lang="en-US" sz="2400" dirty="0"/>
              <a:t>&gt;</a:t>
            </a:r>
          </a:p>
          <a:p>
            <a:r>
              <a:rPr lang="en-US" sz="2400" i="1" dirty="0"/>
              <a:t> “Watching a clear and correct explanation does NOT AT ALL necessarily foster learning.”</a:t>
            </a:r>
            <a:endParaRPr lang="en-US" sz="2400" dirty="0"/>
          </a:p>
        </p:txBody>
      </p:sp>
    </p:spTree>
    <p:extLst>
      <p:ext uri="{BB962C8B-B14F-4D97-AF65-F5344CB8AC3E}">
        <p14:creationId xmlns:p14="http://schemas.microsoft.com/office/powerpoint/2010/main" val="4533876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Phenomena otherwise </a:t>
            </a:r>
            <a:r>
              <a:rPr lang="en-US" b="1" dirty="0" err="1"/>
              <a:t>unviewable</a:t>
            </a:r>
            <a:r>
              <a:rPr lang="en-US" b="1" dirty="0"/>
              <a:t>, untimely, unsafe or too </a:t>
            </a:r>
            <a:r>
              <a:rPr lang="en-US" b="1" dirty="0" smtClean="0"/>
              <a:t>expensive</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r>
              <a:rPr lang="en-US" sz="2400" dirty="0"/>
              <a:t>J</a:t>
            </a:r>
            <a:r>
              <a:rPr lang="en-US" sz="2400" dirty="0" smtClean="0"/>
              <a:t>ust</a:t>
            </a:r>
            <a:r>
              <a:rPr lang="en-US" sz="2400" dirty="0"/>
              <a:t>-in</a:t>
            </a:r>
            <a:r>
              <a:rPr lang="en-US" sz="2400" dirty="0" smtClean="0"/>
              <a:t>-Time </a:t>
            </a:r>
            <a:r>
              <a:rPr lang="en-US" sz="2400" dirty="0"/>
              <a:t>V</a:t>
            </a:r>
            <a:r>
              <a:rPr lang="en-US" sz="2400" dirty="0" smtClean="0"/>
              <a:t>ideos</a:t>
            </a:r>
          </a:p>
          <a:p>
            <a:r>
              <a:rPr lang="en-US" sz="2400" dirty="0"/>
              <a:t>V</a:t>
            </a:r>
            <a:r>
              <a:rPr lang="en-US" sz="2400" dirty="0" smtClean="0"/>
              <a:t>isible </a:t>
            </a:r>
            <a:r>
              <a:rPr lang="en-US" sz="2400" dirty="0"/>
              <a:t>sound (replicate) What Does Sound Look Like (2.5m) </a:t>
            </a:r>
            <a:endParaRPr lang="en-US" sz="2400" dirty="0" smtClean="0"/>
          </a:p>
          <a:p>
            <a:pPr>
              <a:spcBef>
                <a:spcPts val="0"/>
              </a:spcBef>
            </a:pPr>
            <a:r>
              <a:rPr lang="en-US" sz="2400" dirty="0" smtClean="0"/>
              <a:t>&lt;</a:t>
            </a:r>
            <a:r>
              <a:rPr lang="en-US" u="sng" dirty="0">
                <a:hlinkClick r:id="rId2"/>
              </a:rPr>
              <a:t>https://www.youtube.com/v/px3oVGXr4mo</a:t>
            </a:r>
            <a:r>
              <a:rPr lang="en-US" sz="2400" dirty="0"/>
              <a:t>&gt;</a:t>
            </a:r>
          </a:p>
          <a:p>
            <a:r>
              <a:rPr lang="en-US" sz="2400" dirty="0"/>
              <a:t>Petroleum Education Institute (Safety) Stop Static (1.5min) </a:t>
            </a:r>
            <a:endParaRPr lang="en-US" sz="2400" dirty="0" smtClean="0"/>
          </a:p>
          <a:p>
            <a:pPr>
              <a:spcBef>
                <a:spcPts val="0"/>
              </a:spcBef>
            </a:pPr>
            <a:r>
              <a:rPr lang="en-US" sz="2400" dirty="0" smtClean="0"/>
              <a:t>&lt;</a:t>
            </a:r>
            <a:r>
              <a:rPr lang="en-US" u="sng" dirty="0">
                <a:hlinkClick r:id="rId3"/>
              </a:rPr>
              <a:t>https://www.youtube.com/v/FPKen4QwY7I</a:t>
            </a:r>
            <a:r>
              <a:rPr lang="en-US" sz="2400" dirty="0"/>
              <a:t>&gt;</a:t>
            </a:r>
          </a:p>
          <a:p>
            <a:r>
              <a:rPr lang="en-US" sz="2400" dirty="0"/>
              <a:t>Physics girl pool vortices (4min)  &lt;</a:t>
            </a:r>
            <a:r>
              <a:rPr lang="en-US" u="sng" dirty="0">
                <a:hlinkClick r:id="rId4"/>
              </a:rPr>
              <a:t>https://www.youtube.com/v/pnbJEg9r1o8</a:t>
            </a:r>
            <a:r>
              <a:rPr lang="en-US" sz="2400" dirty="0"/>
              <a:t>&gt;</a:t>
            </a:r>
          </a:p>
          <a:p>
            <a:r>
              <a:rPr lang="en-US" sz="2400" dirty="0"/>
              <a:t>pickup trucks and mortars/slingshots</a:t>
            </a:r>
          </a:p>
          <a:p>
            <a:r>
              <a:rPr lang="en-US" sz="2400" dirty="0"/>
              <a:t>animated / cartoon illustrations ‘scribbles’ like Cartesian Diver </a:t>
            </a:r>
          </a:p>
        </p:txBody>
      </p:sp>
    </p:spTree>
    <p:extLst>
      <p:ext uri="{BB962C8B-B14F-4D97-AF65-F5344CB8AC3E}">
        <p14:creationId xmlns:p14="http://schemas.microsoft.com/office/powerpoint/2010/main" val="40312149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Cool /odd </a:t>
            </a:r>
            <a:r>
              <a:rPr lang="en-US" b="1" dirty="0" smtClean="0"/>
              <a:t>/ humorous </a:t>
            </a:r>
            <a:r>
              <a:rPr lang="en-US" b="1" dirty="0"/>
              <a:t>how-to new phenomena that inspires </a:t>
            </a:r>
            <a:r>
              <a:rPr lang="en-US" b="1" i="1" u="sng" dirty="0"/>
              <a:t>ME</a:t>
            </a:r>
            <a:r>
              <a:rPr lang="en-US" b="1" dirty="0"/>
              <a:t> </a:t>
            </a:r>
            <a:r>
              <a:rPr lang="en-US" b="1" dirty="0" smtClean="0"/>
              <a:t> to </a:t>
            </a:r>
            <a:r>
              <a:rPr lang="en-US" b="1" dirty="0"/>
              <a:t>try to replicate </a:t>
            </a:r>
            <a:r>
              <a:rPr lang="en-US" b="1" dirty="0" smtClean="0"/>
              <a:t>(physics activity motivators): </a:t>
            </a:r>
            <a:endParaRPr lang="en-US" sz="4400" b="1" dirty="0"/>
          </a:p>
        </p:txBody>
      </p:sp>
      <p:sp>
        <p:nvSpPr>
          <p:cNvPr id="3" name="Content Placeholder 2"/>
          <p:cNvSpPr>
            <a:spLocks noGrp="1"/>
          </p:cNvSpPr>
          <p:nvPr>
            <p:ph idx="1"/>
          </p:nvPr>
        </p:nvSpPr>
        <p:spPr>
          <a:xfrm>
            <a:off x="937136" y="1734772"/>
            <a:ext cx="10243206" cy="4331089"/>
          </a:xfrm>
        </p:spPr>
        <p:txBody>
          <a:bodyPr>
            <a:noAutofit/>
          </a:bodyPr>
          <a:lstStyle/>
          <a:p>
            <a:r>
              <a:rPr lang="en-US" sz="2400" dirty="0"/>
              <a:t>(root) beer bottle shattering from U Utah (3min) </a:t>
            </a:r>
            <a:endParaRPr lang="en-US" sz="2400" dirty="0" smtClean="0"/>
          </a:p>
          <a:p>
            <a:pPr>
              <a:spcBef>
                <a:spcPts val="0"/>
              </a:spcBef>
            </a:pPr>
            <a:r>
              <a:rPr lang="en-US" sz="2400" dirty="0" smtClean="0"/>
              <a:t>&lt;</a:t>
            </a:r>
            <a:r>
              <a:rPr lang="en-US" dirty="0">
                <a:hlinkClick r:id="rId2"/>
              </a:rPr>
              <a:t>https://www.youtube.com/v/tX-5WamTFYg</a:t>
            </a:r>
            <a:r>
              <a:rPr lang="en-US" sz="2400" dirty="0"/>
              <a:t>&gt;</a:t>
            </a:r>
          </a:p>
          <a:p>
            <a:r>
              <a:rPr lang="en-US" sz="2400" dirty="0" err="1"/>
              <a:t>Homopolar</a:t>
            </a:r>
            <a:r>
              <a:rPr lang="en-US" sz="2400" dirty="0"/>
              <a:t> motor on Al foil (2.1m) &lt;</a:t>
            </a:r>
            <a:r>
              <a:rPr lang="en-US" dirty="0">
                <a:hlinkClick r:id="rId3"/>
              </a:rPr>
              <a:t>https://</a:t>
            </a:r>
            <a:r>
              <a:rPr lang="en-US" dirty="0" err="1">
                <a:hlinkClick r:id="rId3"/>
              </a:rPr>
              <a:t>www.youtube.com</a:t>
            </a:r>
            <a:r>
              <a:rPr lang="en-US" dirty="0">
                <a:hlinkClick r:id="rId3"/>
              </a:rPr>
              <a:t>/v/qg4l0HJs75o</a:t>
            </a:r>
            <a:r>
              <a:rPr lang="en-US" sz="2400" dirty="0"/>
              <a:t>&gt;</a:t>
            </a:r>
          </a:p>
          <a:p>
            <a:r>
              <a:rPr lang="en-US" sz="2400" dirty="0"/>
              <a:t>Faraday Train (2min) &lt;</a:t>
            </a:r>
            <a:r>
              <a:rPr lang="en-US" dirty="0">
                <a:hlinkClick r:id="rId4"/>
              </a:rPr>
              <a:t>https://</a:t>
            </a:r>
            <a:r>
              <a:rPr lang="en-US" dirty="0" err="1">
                <a:hlinkClick r:id="rId4"/>
              </a:rPr>
              <a:t>www.youtube.com</a:t>
            </a:r>
            <a:r>
              <a:rPr lang="en-US" dirty="0">
                <a:hlinkClick r:id="rId4"/>
              </a:rPr>
              <a:t>/v/J9b0J29OzAU</a:t>
            </a:r>
            <a:r>
              <a:rPr lang="en-US" sz="2400" dirty="0"/>
              <a:t>&gt;</a:t>
            </a:r>
          </a:p>
          <a:p>
            <a:r>
              <a:rPr lang="en-US" sz="2400" dirty="0" err="1"/>
              <a:t>Rimstar</a:t>
            </a:r>
            <a:r>
              <a:rPr lang="en-US" sz="2400" dirty="0"/>
              <a:t> </a:t>
            </a:r>
            <a:r>
              <a:rPr lang="en-US" sz="2400" dirty="0" err="1"/>
              <a:t>Xal</a:t>
            </a:r>
            <a:r>
              <a:rPr lang="en-US" sz="2400" dirty="0"/>
              <a:t> radio; Acoustic Propulsion (4min) </a:t>
            </a:r>
            <a:endParaRPr lang="en-US" sz="2400" dirty="0" smtClean="0"/>
          </a:p>
          <a:p>
            <a:pPr>
              <a:spcBef>
                <a:spcPts val="0"/>
              </a:spcBef>
            </a:pPr>
            <a:r>
              <a:rPr lang="en-US" sz="2400" dirty="0" smtClean="0"/>
              <a:t>&lt;</a:t>
            </a:r>
            <a:r>
              <a:rPr lang="en-US" dirty="0">
                <a:hlinkClick r:id="rId5"/>
              </a:rPr>
              <a:t>https://www.youtube.com/</a:t>
            </a:r>
            <a:r>
              <a:rPr lang="en-US" dirty="0" smtClean="0">
                <a:hlinkClick r:id="rId5"/>
              </a:rPr>
              <a:t>v/L5fVFA2sWt4</a:t>
            </a:r>
            <a:r>
              <a:rPr lang="en-US" sz="2400" dirty="0"/>
              <a:t>&gt;</a:t>
            </a:r>
          </a:p>
          <a:p>
            <a:r>
              <a:rPr lang="en-US" sz="2400" dirty="0"/>
              <a:t>Al foil match head rockets: (11.5min) </a:t>
            </a:r>
            <a:endParaRPr lang="en-US" sz="2400" dirty="0" smtClean="0"/>
          </a:p>
          <a:p>
            <a:pPr>
              <a:spcBef>
                <a:spcPts val="0"/>
              </a:spcBef>
            </a:pPr>
            <a:r>
              <a:rPr lang="en-US" sz="2400" dirty="0" smtClean="0"/>
              <a:t>&lt;</a:t>
            </a:r>
            <a:r>
              <a:rPr lang="en-US" dirty="0">
                <a:hlinkClick r:id="rId6"/>
              </a:rPr>
              <a:t>https://www.youtube.com/v/nNyzwnQ2Qe8&amp;v</a:t>
            </a:r>
            <a:r>
              <a:rPr lang="en-US" sz="2400" dirty="0"/>
              <a:t>&gt;</a:t>
            </a:r>
          </a:p>
          <a:p>
            <a:r>
              <a:rPr lang="en-US" sz="2400" dirty="0"/>
              <a:t>Cut a bottle with string (crazy Russian hacker): </a:t>
            </a:r>
            <a:endParaRPr lang="en-US" sz="2400" dirty="0" smtClean="0"/>
          </a:p>
          <a:p>
            <a:pPr>
              <a:spcBef>
                <a:spcPts val="0"/>
              </a:spcBef>
            </a:pPr>
            <a:r>
              <a:rPr lang="en-US" sz="2400" dirty="0"/>
              <a:t>&lt;</a:t>
            </a:r>
            <a:r>
              <a:rPr lang="en-US" dirty="0" smtClean="0">
                <a:hlinkClick r:id="rId7"/>
              </a:rPr>
              <a:t>https</a:t>
            </a:r>
            <a:r>
              <a:rPr lang="en-US" dirty="0">
                <a:hlinkClick r:id="rId7"/>
              </a:rPr>
              <a:t>://</a:t>
            </a:r>
            <a:r>
              <a:rPr lang="en-US" dirty="0" err="1">
                <a:hlinkClick r:id="rId7"/>
              </a:rPr>
              <a:t>www.youtube.com</a:t>
            </a:r>
            <a:r>
              <a:rPr lang="en-US" dirty="0">
                <a:hlinkClick r:id="rId7"/>
              </a:rPr>
              <a:t>/v/J7vT8kdpfNI</a:t>
            </a:r>
            <a:r>
              <a:rPr lang="en-US" sz="2400" dirty="0"/>
              <a:t>&gt;</a:t>
            </a:r>
          </a:p>
        </p:txBody>
      </p:sp>
    </p:spTree>
    <p:extLst>
      <p:ext uri="{BB962C8B-B14F-4D97-AF65-F5344CB8AC3E}">
        <p14:creationId xmlns:p14="http://schemas.microsoft.com/office/powerpoint/2010/main" val="2589673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15008</TotalTime>
  <Words>1597</Words>
  <Application>Microsoft Macintosh PowerPoint</Application>
  <PresentationFormat>Custom</PresentationFormat>
  <Paragraphs>154</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Retrospect</vt:lpstr>
      <vt:lpstr>Microsoft Word Document</vt:lpstr>
      <vt:lpstr>Using Videos to Foster Physics Learning</vt:lpstr>
      <vt:lpstr>Using Videos to Foster Physics Learning Acknowledgements</vt:lpstr>
      <vt:lpstr>Abstract</vt:lpstr>
      <vt:lpstr>Introduction:  Why videos? </vt:lpstr>
      <vt:lpstr>Humor and Engagement:   Most important of all -- have fun while learning! </vt:lpstr>
      <vt:lpstr>Exposition Videos:  The Good </vt:lpstr>
      <vt:lpstr>Exposition Videos:  The Bad and the Ugly </vt:lpstr>
      <vt:lpstr>Phenomena otherwise unviewable, untimely, unsafe or too expensive</vt:lpstr>
      <vt:lpstr>Cool /odd / humorous how-to new phenomena that inspires ME  to try to replicate (physics activity motivators): </vt:lpstr>
      <vt:lpstr>Active participation section of talk: TIME TO SING OVERTONES :^)  </vt:lpstr>
      <vt:lpstr>Cool odd weird and interesting stuff that entertains and inspires my students:</vt:lpstr>
      <vt:lpstr>Engagement:  Learner generated videos (and maybe eventually YouTube videos) </vt:lpstr>
      <vt:lpstr>Teacher and student generated ipad video projects:</vt:lpstr>
      <vt:lpstr>iOS Apps for Creating Learner-Generated Physics Videos </vt:lpstr>
      <vt:lpstr>Pre-service and In-service Teacher Video Projects (Univ. Cologne collaboration project)</vt:lpstr>
      <vt:lpstr>Grade process as well as product: Strive for a local level physics project report quality video</vt:lpstr>
      <vt:lpstr>Rubric</vt:lpstr>
      <vt:lpstr>Summary: </vt:lpstr>
      <vt:lpstr>Final words: </vt:lpstr>
    </vt:vector>
  </TitlesOfParts>
  <Company>Buffalo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Teachers Summer Academy</dc:title>
  <dc:creator>Abbott, David S.</dc:creator>
  <cp:lastModifiedBy>Dan MacIsaac</cp:lastModifiedBy>
  <cp:revision>87</cp:revision>
  <dcterms:created xsi:type="dcterms:W3CDTF">2015-07-14T17:08:49Z</dcterms:created>
  <dcterms:modified xsi:type="dcterms:W3CDTF">2016-05-28T19:33:24Z</dcterms:modified>
</cp:coreProperties>
</file>