
<file path=[Content_Types].xml><?xml version="1.0" encoding="utf-8"?>
<Types xmlns="http://schemas.openxmlformats.org/package/2006/content-types">
  <Override PartName="/docProps/core.xml" ContentType="application/vnd.openxmlformats-package.core-properties+xml"/>
  <Override PartName="/docProps/custom.xml" ContentType="application/vnd.openxmlformats-officedocument.custom-properties+xml"/>
  <Override PartName="/ppt/slideLayouts/slideLayout6.xml" ContentType="application/vnd.openxmlformats-officedocument.presentationml.slideLayout+xml"/>
  <Default Extension="rels" ContentType="application/vnd.openxmlformats-package.relationships+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Default Extension="wmf" ContentType="image/x-wmf"/>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theme/theme2.xml" ContentType="application/vnd.openxmlformats-officedocument.theme+xml"/>
  <Override PartName="/ppt/viewProps.xml" ContentType="application/vnd.openxmlformats-officedocument.presentationml.viewProps+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648" r:id="rId1"/>
  </p:sldMasterIdLst>
  <p:notesMasterIdLst>
    <p:notesMasterId r:id="rId3"/>
  </p:notesMasterIdLst>
  <p:sldIdLst>
    <p:sldId id="256" r:id="rId2"/>
  </p:sldIdLst>
  <p:sldSz cx="43891200" cy="32918400"/>
  <p:notesSz cx="6716713" cy="9239250"/>
  <p:defaultTex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FF"/>
    <a:srgbClr val="FFBF0B"/>
    <a:srgbClr val="3399FF"/>
    <a:srgbClr val="333399"/>
    <a:srgbClr val="000099"/>
    <a:srgbClr val="FF3300"/>
    <a:srgbClr val="FF0000"/>
    <a:srgbClr val="9F9FCF"/>
    <a:srgbClr val="CCECFF"/>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inimized">
    <p:restoredLeft sz="15620"/>
    <p:restoredTop sz="98261" autoAdjust="0"/>
  </p:normalViewPr>
  <p:slideViewPr>
    <p:cSldViewPr>
      <p:cViewPr>
        <p:scale>
          <a:sx n="50" d="100"/>
          <a:sy n="50" d="100"/>
        </p:scale>
        <p:origin x="3496" y="4928"/>
      </p:cViewPr>
      <p:guideLst>
        <p:guide orient="horz" pos="11088"/>
        <p:guide pos="134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37" d="100"/>
          <a:sy n="37" d="100"/>
        </p:scale>
        <p:origin x="-1488" y="-84"/>
      </p:cViewPr>
      <p:guideLst>
        <p:guide orient="horz" pos="2910"/>
        <p:guide pos="2115"/>
      </p:guideLst>
    </p:cSldViewPr>
  </p:notes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defRPr sz="1200">
                <a:effectLst/>
              </a:defRPr>
            </a:lvl1pPr>
          </a:lstStyle>
          <a:p>
            <a:endParaRPr lang="en-US"/>
          </a:p>
        </p:txBody>
      </p:sp>
      <p:sp>
        <p:nvSpPr>
          <p:cNvPr id="40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r">
              <a:defRPr sz="1200">
                <a:effectLst/>
              </a:defRPr>
            </a:lvl1pPr>
          </a:lstStyle>
          <a:p>
            <a:endParaRPr lang="en-US"/>
          </a:p>
        </p:txBody>
      </p:sp>
      <p:sp>
        <p:nvSpPr>
          <p:cNvPr id="4100" name="Rectangle 4"/>
          <p:cNvSpPr>
            <a:spLocks noGrp="1" noRot="1" noChangeAspect="1" noChangeArrowheads="1" noTextEdit="1"/>
          </p:cNvSpPr>
          <p:nvPr>
            <p:ph type="sldImg" idx="2"/>
          </p:nvPr>
        </p:nvSpPr>
        <p:spPr bwMode="auto">
          <a:xfrm>
            <a:off x="1016000" y="685800"/>
            <a:ext cx="4673600" cy="35052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419600"/>
            <a:ext cx="4876800" cy="41148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763000"/>
            <a:ext cx="28956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defRPr sz="1200">
                <a:effectLst/>
              </a:defRPr>
            </a:lvl1pPr>
          </a:lstStyle>
          <a:p>
            <a:endParaRPr lang="en-US"/>
          </a:p>
        </p:txBody>
      </p:sp>
      <p:sp>
        <p:nvSpPr>
          <p:cNvPr id="4103" name="Rectangle 7"/>
          <p:cNvSpPr>
            <a:spLocks noGrp="1" noChangeArrowheads="1"/>
          </p:cNvSpPr>
          <p:nvPr>
            <p:ph type="sldNum" sz="quarter" idx="5"/>
          </p:nvPr>
        </p:nvSpPr>
        <p:spPr bwMode="auto">
          <a:xfrm>
            <a:off x="3810000" y="8763000"/>
            <a:ext cx="28956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r">
              <a:defRPr sz="1200">
                <a:effectLst/>
              </a:defRPr>
            </a:lvl1pPr>
          </a:lstStyle>
          <a:p>
            <a:fld id="{52634601-F843-421B-8ECA-81F96577AB79}"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99801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00E8588-45BE-4149-A941-166E9F488EB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90D6EC-C6F3-4E83-8838-214E096EBA8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3750" y="2924175"/>
            <a:ext cx="9326563" cy="26336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90888" y="2924175"/>
            <a:ext cx="27830462" cy="26336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DD079C-B546-4D74-A2E3-CD721F20FE1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6BBE26-06BE-42BB-8F2D-C98AF7B2DC8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87D52C-F46A-4311-B276-9928EBD067A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90888" y="9513888"/>
            <a:ext cx="18578512" cy="19746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9513888"/>
            <a:ext cx="18578513" cy="19746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047583E-6873-45B4-817B-2C447B9ED12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B9B555D-80E6-40BA-99DA-C3B906AAD7B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9986A8B-8811-4C65-9F86-BA9E41FC338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3A351F4-43AC-4426-9702-2848E66EDFD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9291E14-7ADF-4ED6-9FA4-348AA5DAB85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AC4C1BC-DFEF-4405-87A5-E1E5B48A17E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0888" y="2924175"/>
            <a:ext cx="37309425" cy="5489575"/>
          </a:xfrm>
          <a:prstGeom prst="rect">
            <a:avLst/>
          </a:prstGeom>
          <a:noFill/>
          <a:ln w="9525">
            <a:noFill/>
            <a:miter lim="800000"/>
            <a:headEnd/>
            <a:tailEnd/>
          </a:ln>
          <a:effectLst/>
        </p:spPr>
        <p:txBody>
          <a:bodyPr vert="horz" wrap="square" lIns="307594" tIns="153799" rIns="307594" bIns="153799"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290888" y="9513888"/>
            <a:ext cx="37309425" cy="19746912"/>
          </a:xfrm>
          <a:prstGeom prst="rect">
            <a:avLst/>
          </a:prstGeom>
          <a:noFill/>
          <a:ln w="9525">
            <a:noFill/>
            <a:miter lim="800000"/>
            <a:headEnd/>
            <a:tailEnd/>
          </a:ln>
          <a:effectLst/>
        </p:spPr>
        <p:txBody>
          <a:bodyPr vert="horz" wrap="square" lIns="307594" tIns="153799" rIns="307594" bIns="15379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290888" y="29994225"/>
            <a:ext cx="9144000" cy="2190750"/>
          </a:xfrm>
          <a:prstGeom prst="rect">
            <a:avLst/>
          </a:prstGeom>
          <a:noFill/>
          <a:ln w="9525">
            <a:noFill/>
            <a:miter lim="800000"/>
            <a:headEnd/>
            <a:tailEnd/>
          </a:ln>
          <a:effectLst/>
        </p:spPr>
        <p:txBody>
          <a:bodyPr vert="horz" wrap="square" lIns="307594" tIns="153799" rIns="307594" bIns="153799" numCol="1" anchor="t" anchorCtr="0" compatLnSpc="1">
            <a:prstTxWarp prst="textNoShape">
              <a:avLst/>
            </a:prstTxWarp>
          </a:bodyPr>
          <a:lstStyle>
            <a:lvl1pPr defTabSz="3074988">
              <a:defRPr sz="4700">
                <a:effectLst/>
              </a:defRPr>
            </a:lvl1pPr>
          </a:lstStyle>
          <a:p>
            <a:endParaRPr lang="en-US"/>
          </a:p>
        </p:txBody>
      </p:sp>
      <p:sp>
        <p:nvSpPr>
          <p:cNvPr id="1029" name="Rectangle 5"/>
          <p:cNvSpPr>
            <a:spLocks noGrp="1" noChangeArrowheads="1"/>
          </p:cNvSpPr>
          <p:nvPr>
            <p:ph type="ftr" sz="quarter" idx="3"/>
          </p:nvPr>
        </p:nvSpPr>
        <p:spPr bwMode="auto">
          <a:xfrm>
            <a:off x="14997113" y="29994225"/>
            <a:ext cx="13896975" cy="2190750"/>
          </a:xfrm>
          <a:prstGeom prst="rect">
            <a:avLst/>
          </a:prstGeom>
          <a:noFill/>
          <a:ln w="9525">
            <a:noFill/>
            <a:miter lim="800000"/>
            <a:headEnd/>
            <a:tailEnd/>
          </a:ln>
          <a:effectLst/>
        </p:spPr>
        <p:txBody>
          <a:bodyPr vert="horz" wrap="square" lIns="307594" tIns="153799" rIns="307594" bIns="153799" numCol="1" anchor="t" anchorCtr="0" compatLnSpc="1">
            <a:prstTxWarp prst="textNoShape">
              <a:avLst/>
            </a:prstTxWarp>
          </a:bodyPr>
          <a:lstStyle>
            <a:lvl1pPr algn="ctr" defTabSz="3074988">
              <a:defRPr sz="4700">
                <a:effectLst/>
              </a:defRPr>
            </a:lvl1pPr>
          </a:lstStyle>
          <a:p>
            <a:endParaRPr lang="en-US"/>
          </a:p>
        </p:txBody>
      </p:sp>
      <p:sp>
        <p:nvSpPr>
          <p:cNvPr id="1030" name="Rectangle 6"/>
          <p:cNvSpPr>
            <a:spLocks noGrp="1" noChangeArrowheads="1"/>
          </p:cNvSpPr>
          <p:nvPr>
            <p:ph type="sldNum" sz="quarter" idx="4"/>
          </p:nvPr>
        </p:nvSpPr>
        <p:spPr bwMode="auto">
          <a:xfrm>
            <a:off x="31456313" y="29994225"/>
            <a:ext cx="9144000" cy="2190750"/>
          </a:xfrm>
          <a:prstGeom prst="rect">
            <a:avLst/>
          </a:prstGeom>
          <a:noFill/>
          <a:ln w="9525">
            <a:noFill/>
            <a:miter lim="800000"/>
            <a:headEnd/>
            <a:tailEnd/>
          </a:ln>
          <a:effectLst/>
        </p:spPr>
        <p:txBody>
          <a:bodyPr vert="horz" wrap="square" lIns="307594" tIns="153799" rIns="307594" bIns="153799" numCol="1" anchor="t" anchorCtr="0" compatLnSpc="1">
            <a:prstTxWarp prst="textNoShape">
              <a:avLst/>
            </a:prstTxWarp>
          </a:bodyPr>
          <a:lstStyle>
            <a:lvl1pPr algn="r" defTabSz="3074988">
              <a:defRPr sz="4700">
                <a:effectLst/>
              </a:defRPr>
            </a:lvl1pPr>
          </a:lstStyle>
          <a:p>
            <a:fld id="{EE5F356B-5F25-4DE3-8E87-864E563FD83B}" type="slidenum">
              <a:rPr lang="en-US"/>
              <a:pPr/>
              <a:t>‹#›</a:t>
            </a:fld>
            <a:endParaRPr lang="en-US"/>
          </a:p>
        </p:txBody>
      </p:sp>
      <p:pic>
        <p:nvPicPr>
          <p:cNvPr id="1031" name="Picture 7" descr="mp logo"/>
          <p:cNvPicPr>
            <a:picLocks noChangeAspect="1" noChangeArrowheads="1"/>
          </p:cNvPicPr>
          <p:nvPr/>
        </p:nvPicPr>
        <p:blipFill>
          <a:blip r:embed="rId13" cstate="print"/>
          <a:srcRect/>
          <a:stretch>
            <a:fillRect/>
          </a:stretch>
        </p:blipFill>
        <p:spPr bwMode="auto">
          <a:xfrm>
            <a:off x="40319325" y="32181800"/>
            <a:ext cx="2541588" cy="363538"/>
          </a:xfrm>
          <a:prstGeom prst="rect">
            <a:avLst/>
          </a:prstGeom>
          <a:noFill/>
        </p:spPr>
      </p:pic>
      <p:sp>
        <p:nvSpPr>
          <p:cNvPr id="1032" name="Rectangle 8"/>
          <p:cNvSpPr>
            <a:spLocks noChangeArrowheads="1"/>
          </p:cNvSpPr>
          <p:nvPr/>
        </p:nvSpPr>
        <p:spPr bwMode="auto">
          <a:xfrm>
            <a:off x="41005125" y="31851600"/>
            <a:ext cx="1187450" cy="366713"/>
          </a:xfrm>
          <a:prstGeom prst="rect">
            <a:avLst/>
          </a:prstGeom>
          <a:noFill/>
          <a:ln w="9525">
            <a:noFill/>
            <a:miter lim="800000"/>
            <a:headEnd/>
            <a:tailEnd/>
          </a:ln>
          <a:effectLst/>
        </p:spPr>
        <p:txBody>
          <a:bodyPr wrap="none">
            <a:spAutoFit/>
          </a:bodyPr>
          <a:lstStyle/>
          <a:p>
            <a:r>
              <a:rPr lang="en-US" sz="1800">
                <a:solidFill>
                  <a:srgbClr val="2B0E72"/>
                </a:solidFill>
                <a:effectLst/>
                <a:latin typeface="Arial" charset="0"/>
              </a:rPr>
              <a:t>printed by</a:t>
            </a:r>
            <a:endParaRPr lang="en-US" sz="1800">
              <a:solidFill>
                <a:srgbClr val="003399"/>
              </a:solidFill>
              <a:effectLst/>
              <a:latin typeface="Arial" charset="0"/>
            </a:endParaRPr>
          </a:p>
        </p:txBody>
      </p:sp>
      <p:sp>
        <p:nvSpPr>
          <p:cNvPr id="1033" name="Rectangle 9"/>
          <p:cNvSpPr>
            <a:spLocks noChangeArrowheads="1"/>
          </p:cNvSpPr>
          <p:nvPr/>
        </p:nvSpPr>
        <p:spPr bwMode="auto">
          <a:xfrm>
            <a:off x="40281225" y="32475488"/>
            <a:ext cx="2647950" cy="366712"/>
          </a:xfrm>
          <a:prstGeom prst="rect">
            <a:avLst/>
          </a:prstGeom>
          <a:noFill/>
          <a:ln w="9525">
            <a:noFill/>
            <a:miter lim="800000"/>
            <a:headEnd/>
            <a:tailEnd/>
          </a:ln>
          <a:effectLst/>
        </p:spPr>
        <p:txBody>
          <a:bodyPr wrap="none">
            <a:spAutoFit/>
          </a:bodyPr>
          <a:lstStyle/>
          <a:p>
            <a:r>
              <a:rPr lang="en-US" sz="1800">
                <a:solidFill>
                  <a:srgbClr val="2B0E72"/>
                </a:solidFill>
                <a:effectLst/>
                <a:latin typeface="Arial" charset="0"/>
              </a:rPr>
              <a:t>www.postersession.com</a:t>
            </a:r>
            <a:endParaRPr lang="en-US" sz="1800">
              <a:solidFill>
                <a:srgbClr val="003399"/>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074988" rtl="0" eaLnBrk="1" fontAlgn="base" hangingPunct="1">
        <a:spcBef>
          <a:spcPct val="0"/>
        </a:spcBef>
        <a:spcAft>
          <a:spcPct val="0"/>
        </a:spcAft>
        <a:defRPr sz="14800">
          <a:solidFill>
            <a:schemeClr val="tx2"/>
          </a:solidFill>
          <a:latin typeface="+mj-lt"/>
          <a:ea typeface="+mj-ea"/>
          <a:cs typeface="+mj-cs"/>
        </a:defRPr>
      </a:lvl1pPr>
      <a:lvl2pPr algn="ctr" defTabSz="3074988" rtl="0" eaLnBrk="1" fontAlgn="base" hangingPunct="1">
        <a:spcBef>
          <a:spcPct val="0"/>
        </a:spcBef>
        <a:spcAft>
          <a:spcPct val="0"/>
        </a:spcAft>
        <a:defRPr sz="14800">
          <a:solidFill>
            <a:schemeClr val="tx2"/>
          </a:solidFill>
          <a:latin typeface="Times New Roman" pitchFamily="18" charset="0"/>
        </a:defRPr>
      </a:lvl2pPr>
      <a:lvl3pPr algn="ctr" defTabSz="3074988" rtl="0" eaLnBrk="1" fontAlgn="base" hangingPunct="1">
        <a:spcBef>
          <a:spcPct val="0"/>
        </a:spcBef>
        <a:spcAft>
          <a:spcPct val="0"/>
        </a:spcAft>
        <a:defRPr sz="14800">
          <a:solidFill>
            <a:schemeClr val="tx2"/>
          </a:solidFill>
          <a:latin typeface="Times New Roman" pitchFamily="18" charset="0"/>
        </a:defRPr>
      </a:lvl3pPr>
      <a:lvl4pPr algn="ctr" defTabSz="3074988" rtl="0" eaLnBrk="1" fontAlgn="base" hangingPunct="1">
        <a:spcBef>
          <a:spcPct val="0"/>
        </a:spcBef>
        <a:spcAft>
          <a:spcPct val="0"/>
        </a:spcAft>
        <a:defRPr sz="14800">
          <a:solidFill>
            <a:schemeClr val="tx2"/>
          </a:solidFill>
          <a:latin typeface="Times New Roman" pitchFamily="18" charset="0"/>
        </a:defRPr>
      </a:lvl4pPr>
      <a:lvl5pPr algn="ctr" defTabSz="3074988" rtl="0" eaLnBrk="1" fontAlgn="base" hangingPunct="1">
        <a:spcBef>
          <a:spcPct val="0"/>
        </a:spcBef>
        <a:spcAft>
          <a:spcPct val="0"/>
        </a:spcAft>
        <a:defRPr sz="14800">
          <a:solidFill>
            <a:schemeClr val="tx2"/>
          </a:solidFill>
          <a:latin typeface="Times New Roman" pitchFamily="18" charset="0"/>
        </a:defRPr>
      </a:lvl5pPr>
      <a:lvl6pPr marL="457200" algn="ctr" defTabSz="3074988" rtl="0" eaLnBrk="1" fontAlgn="base" hangingPunct="1">
        <a:spcBef>
          <a:spcPct val="0"/>
        </a:spcBef>
        <a:spcAft>
          <a:spcPct val="0"/>
        </a:spcAft>
        <a:defRPr sz="14800">
          <a:solidFill>
            <a:schemeClr val="tx2"/>
          </a:solidFill>
          <a:latin typeface="Times New Roman" pitchFamily="18" charset="0"/>
        </a:defRPr>
      </a:lvl6pPr>
      <a:lvl7pPr marL="914400" algn="ctr" defTabSz="3074988" rtl="0" eaLnBrk="1" fontAlgn="base" hangingPunct="1">
        <a:spcBef>
          <a:spcPct val="0"/>
        </a:spcBef>
        <a:spcAft>
          <a:spcPct val="0"/>
        </a:spcAft>
        <a:defRPr sz="14800">
          <a:solidFill>
            <a:schemeClr val="tx2"/>
          </a:solidFill>
          <a:latin typeface="Times New Roman" pitchFamily="18" charset="0"/>
        </a:defRPr>
      </a:lvl7pPr>
      <a:lvl8pPr marL="1371600" algn="ctr" defTabSz="3074988" rtl="0" eaLnBrk="1" fontAlgn="base" hangingPunct="1">
        <a:spcBef>
          <a:spcPct val="0"/>
        </a:spcBef>
        <a:spcAft>
          <a:spcPct val="0"/>
        </a:spcAft>
        <a:defRPr sz="14800">
          <a:solidFill>
            <a:schemeClr val="tx2"/>
          </a:solidFill>
          <a:latin typeface="Times New Roman" pitchFamily="18" charset="0"/>
        </a:defRPr>
      </a:lvl8pPr>
      <a:lvl9pPr marL="1828800" algn="ctr" defTabSz="3074988" rtl="0" eaLnBrk="1" fontAlgn="base" hangingPunct="1">
        <a:spcBef>
          <a:spcPct val="0"/>
        </a:spcBef>
        <a:spcAft>
          <a:spcPct val="0"/>
        </a:spcAft>
        <a:defRPr sz="14800">
          <a:solidFill>
            <a:schemeClr val="tx2"/>
          </a:solidFill>
          <a:latin typeface="Times New Roman" pitchFamily="18" charset="0"/>
        </a:defRPr>
      </a:lvl9pPr>
    </p:titleStyle>
    <p:bodyStyle>
      <a:lvl1pPr marL="1150938" indent="-1150938" algn="l" defTabSz="3074988" rtl="0" eaLnBrk="1" fontAlgn="base" hangingPunct="1">
        <a:spcBef>
          <a:spcPct val="20000"/>
        </a:spcBef>
        <a:spcAft>
          <a:spcPct val="0"/>
        </a:spcAft>
        <a:buChar char="•"/>
        <a:defRPr sz="10700">
          <a:solidFill>
            <a:schemeClr val="tx1"/>
          </a:solidFill>
          <a:latin typeface="+mn-lt"/>
          <a:ea typeface="+mn-ea"/>
          <a:cs typeface="+mn-cs"/>
        </a:defRPr>
      </a:lvl1pPr>
      <a:lvl2pPr marL="2497138" indent="-960438" algn="l" defTabSz="3074988" rtl="0" eaLnBrk="1" fontAlgn="base" hangingPunct="1">
        <a:spcBef>
          <a:spcPct val="20000"/>
        </a:spcBef>
        <a:spcAft>
          <a:spcPct val="0"/>
        </a:spcAft>
        <a:buChar char="–"/>
        <a:defRPr sz="9500">
          <a:solidFill>
            <a:schemeClr val="tx1"/>
          </a:solidFill>
          <a:latin typeface="+mn-lt"/>
        </a:defRPr>
      </a:lvl2pPr>
      <a:lvl3pPr marL="3843338" indent="-768350" algn="l" defTabSz="3074988" rtl="0" eaLnBrk="1" fontAlgn="base" hangingPunct="1">
        <a:spcBef>
          <a:spcPct val="20000"/>
        </a:spcBef>
        <a:spcAft>
          <a:spcPct val="0"/>
        </a:spcAft>
        <a:buChar char="•"/>
        <a:defRPr sz="8100">
          <a:solidFill>
            <a:schemeClr val="tx1"/>
          </a:solidFill>
          <a:latin typeface="+mn-lt"/>
        </a:defRPr>
      </a:lvl3pPr>
      <a:lvl4pPr marL="5384800" indent="-773113" algn="l" defTabSz="3074988" rtl="0" eaLnBrk="1" fontAlgn="base" hangingPunct="1">
        <a:spcBef>
          <a:spcPct val="20000"/>
        </a:spcBef>
        <a:spcAft>
          <a:spcPct val="0"/>
        </a:spcAft>
        <a:buChar char="–"/>
        <a:defRPr sz="6500">
          <a:solidFill>
            <a:schemeClr val="tx1"/>
          </a:solidFill>
          <a:latin typeface="+mn-lt"/>
        </a:defRPr>
      </a:lvl4pPr>
      <a:lvl5pPr marL="6921500" indent="-768350" algn="l" defTabSz="3074988" rtl="0" eaLnBrk="1" fontAlgn="base" hangingPunct="1">
        <a:spcBef>
          <a:spcPct val="20000"/>
        </a:spcBef>
        <a:spcAft>
          <a:spcPct val="0"/>
        </a:spcAft>
        <a:buChar char="»"/>
        <a:defRPr sz="6500">
          <a:solidFill>
            <a:schemeClr val="tx1"/>
          </a:solidFill>
          <a:latin typeface="+mn-lt"/>
        </a:defRPr>
      </a:lvl5pPr>
      <a:lvl6pPr marL="7378700" indent="-768350" algn="l" defTabSz="3074988" rtl="0" eaLnBrk="1" fontAlgn="base" hangingPunct="1">
        <a:spcBef>
          <a:spcPct val="20000"/>
        </a:spcBef>
        <a:spcAft>
          <a:spcPct val="0"/>
        </a:spcAft>
        <a:buChar char="»"/>
        <a:defRPr sz="6500">
          <a:solidFill>
            <a:schemeClr val="tx1"/>
          </a:solidFill>
          <a:latin typeface="+mn-lt"/>
        </a:defRPr>
      </a:lvl6pPr>
      <a:lvl7pPr marL="7835900" indent="-768350" algn="l" defTabSz="3074988" rtl="0" eaLnBrk="1" fontAlgn="base" hangingPunct="1">
        <a:spcBef>
          <a:spcPct val="20000"/>
        </a:spcBef>
        <a:spcAft>
          <a:spcPct val="0"/>
        </a:spcAft>
        <a:buChar char="»"/>
        <a:defRPr sz="6500">
          <a:solidFill>
            <a:schemeClr val="tx1"/>
          </a:solidFill>
          <a:latin typeface="+mn-lt"/>
        </a:defRPr>
      </a:lvl7pPr>
      <a:lvl8pPr marL="8293100" indent="-768350" algn="l" defTabSz="3074988" rtl="0" eaLnBrk="1" fontAlgn="base" hangingPunct="1">
        <a:spcBef>
          <a:spcPct val="20000"/>
        </a:spcBef>
        <a:spcAft>
          <a:spcPct val="0"/>
        </a:spcAft>
        <a:buChar char="»"/>
        <a:defRPr sz="6500">
          <a:solidFill>
            <a:schemeClr val="tx1"/>
          </a:solidFill>
          <a:latin typeface="+mn-lt"/>
        </a:defRPr>
      </a:lvl8pPr>
      <a:lvl9pPr marL="8750300" indent="-768350" algn="l" defTabSz="3074988" rtl="0" eaLnBrk="1" fontAlgn="base" hangingPunct="1">
        <a:spcBef>
          <a:spcPct val="20000"/>
        </a:spcBef>
        <a:spcAft>
          <a:spcPct val="0"/>
        </a:spcAft>
        <a:buChar char="»"/>
        <a:defRPr sz="6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shadeToTitle="1">
        <a:solidFill>
          <a:schemeClr val="tx1"/>
        </a:solidFill>
        <a:effectLst/>
      </p:bgPr>
    </p:bg>
    <p:spTree>
      <p:nvGrpSpPr>
        <p:cNvPr id="1" name=""/>
        <p:cNvGrpSpPr/>
        <p:nvPr/>
      </p:nvGrpSpPr>
      <p:grpSpPr>
        <a:xfrm>
          <a:off x="0" y="0"/>
          <a:ext cx="0" cy="0"/>
          <a:chOff x="0" y="0"/>
          <a:chExt cx="0" cy="0"/>
        </a:xfrm>
      </p:grpSpPr>
      <p:sp>
        <p:nvSpPr>
          <p:cNvPr id="2194" name="Text Box 146"/>
          <p:cNvSpPr txBox="1">
            <a:spLocks noChangeArrowheads="1"/>
          </p:cNvSpPr>
          <p:nvPr/>
        </p:nvSpPr>
        <p:spPr bwMode="auto">
          <a:xfrm>
            <a:off x="762000" y="152400"/>
            <a:ext cx="42595800" cy="5829360"/>
          </a:xfrm>
          <a:prstGeom prst="rect">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ln w="9525">
            <a:solidFill>
              <a:schemeClr val="tx1"/>
            </a:solidFill>
            <a:miter lim="800000"/>
            <a:headEnd/>
            <a:tailEnd/>
          </a:ln>
          <a:effectLst/>
        </p:spPr>
        <p:txBody>
          <a:bodyPr wrap="square" lIns="61170" tIns="30584" rIns="61170" bIns="30584" anchor="ctr" anchorCtr="1">
            <a:noAutofit/>
          </a:bodyPr>
          <a:lstStyle/>
          <a:p>
            <a:pPr algn="ctr" defTabSz="612775"/>
            <a:r>
              <a:rPr lang="en-US" sz="8800" dirty="0" smtClean="0">
                <a:solidFill>
                  <a:schemeClr val="bg1"/>
                </a:solidFill>
                <a:effectLst/>
                <a:latin typeface="Arial Rounded MT Bold" pitchFamily="34" charset="0"/>
              </a:rPr>
              <a:t>Interdisciplinary Science and Engineering Partnership (ISEP)</a:t>
            </a:r>
          </a:p>
          <a:p>
            <a:pPr algn="ctr" defTabSz="612775"/>
            <a:r>
              <a:rPr lang="en-US" sz="8000" dirty="0" smtClean="0">
                <a:solidFill>
                  <a:schemeClr val="bg1"/>
                </a:solidFill>
                <a:effectLst/>
                <a:latin typeface="Arial Rounded MT Bold" pitchFamily="34" charset="0"/>
                <a:cs typeface="Arial" pitchFamily="34" charset="0"/>
              </a:rPr>
              <a:t>Targeted MSP: Transition from Middle to High School</a:t>
            </a:r>
            <a:endParaRPr lang="en-US" sz="6600" dirty="0">
              <a:solidFill>
                <a:schemeClr val="bg1"/>
              </a:solidFill>
              <a:effectLst/>
              <a:latin typeface="Arial Rounded MT Bold" pitchFamily="34" charset="0"/>
              <a:cs typeface="Arial" pitchFamily="34" charset="0"/>
            </a:endParaRPr>
          </a:p>
          <a:p>
            <a:pPr algn="ctr" defTabSz="612775"/>
            <a:r>
              <a:rPr lang="en-US" sz="6000" dirty="0" smtClean="0">
                <a:solidFill>
                  <a:schemeClr val="bg1"/>
                </a:solidFill>
                <a:effectLst/>
                <a:latin typeface="Arial Rounded MT Bold" pitchFamily="34" charset="0"/>
              </a:rPr>
              <a:t>Joseph A. </a:t>
            </a:r>
            <a:r>
              <a:rPr lang="en-US" sz="6000" dirty="0" err="1" smtClean="0">
                <a:solidFill>
                  <a:schemeClr val="bg1"/>
                </a:solidFill>
                <a:effectLst/>
                <a:latin typeface="Arial Rounded MT Bold" pitchFamily="34" charset="0"/>
              </a:rPr>
              <a:t>Gardella</a:t>
            </a:r>
            <a:r>
              <a:rPr lang="en-US" sz="6000" dirty="0" smtClean="0">
                <a:solidFill>
                  <a:schemeClr val="bg1"/>
                </a:solidFill>
                <a:effectLst/>
                <a:latin typeface="Arial Rounded MT Bold" pitchFamily="34" charset="0"/>
              </a:rPr>
              <a:t>, Jr., PI,  Karen L. King, Project Manager (University at Buffalo)</a:t>
            </a:r>
          </a:p>
          <a:p>
            <a:pPr algn="ctr" defTabSz="612775"/>
            <a:r>
              <a:rPr lang="en-US" sz="6000" dirty="0" smtClean="0">
                <a:solidFill>
                  <a:schemeClr val="bg1"/>
                </a:solidFill>
                <a:effectLst/>
                <a:latin typeface="Arial Rounded MT Bold" pitchFamily="34" charset="0"/>
              </a:rPr>
              <a:t>Daniel L. </a:t>
            </a:r>
            <a:r>
              <a:rPr lang="en-US" sz="6000" dirty="0" err="1" smtClean="0">
                <a:solidFill>
                  <a:schemeClr val="bg1"/>
                </a:solidFill>
                <a:effectLst/>
                <a:latin typeface="Arial Rounded MT Bold" pitchFamily="34" charset="0"/>
              </a:rPr>
              <a:t>MacIsaac</a:t>
            </a:r>
            <a:r>
              <a:rPr lang="en-US" sz="6000" dirty="0" smtClean="0">
                <a:solidFill>
                  <a:schemeClr val="bg1"/>
                </a:solidFill>
                <a:effectLst/>
                <a:latin typeface="Arial Rounded MT Bold" pitchFamily="34" charset="0"/>
              </a:rPr>
              <a:t>, </a:t>
            </a:r>
            <a:r>
              <a:rPr lang="en-US" sz="6000" dirty="0" err="1" smtClean="0">
                <a:solidFill>
                  <a:schemeClr val="bg1"/>
                </a:solidFill>
                <a:effectLst/>
                <a:latin typeface="Arial Rounded MT Bold" pitchFamily="34" charset="0"/>
              </a:rPr>
              <a:t>CoPI</a:t>
            </a:r>
            <a:r>
              <a:rPr lang="en-US" sz="6000" dirty="0" smtClean="0">
                <a:solidFill>
                  <a:schemeClr val="bg1"/>
                </a:solidFill>
                <a:effectLst/>
                <a:latin typeface="Arial Rounded MT Bold" pitchFamily="34" charset="0"/>
              </a:rPr>
              <a:t>, Catherine Lange, STEM Faculty (Buffalo State College)</a:t>
            </a:r>
          </a:p>
          <a:p>
            <a:pPr algn="ctr" defTabSz="612775"/>
            <a:r>
              <a:rPr lang="en-US" sz="6000" dirty="0" smtClean="0">
                <a:solidFill>
                  <a:schemeClr val="bg1"/>
                </a:solidFill>
                <a:effectLst/>
                <a:latin typeface="Arial Rounded MT Bold" pitchFamily="34" charset="0"/>
              </a:rPr>
              <a:t>Bryon J. McIntyre (Buffalo Schools District Parent Coordinating Council)</a:t>
            </a:r>
            <a:endParaRPr lang="en-US" sz="5400" dirty="0">
              <a:solidFill>
                <a:schemeClr val="bg1"/>
              </a:solidFill>
              <a:effectLst/>
              <a:latin typeface="Arial Rounded MT Bold" pitchFamily="34" charset="0"/>
            </a:endParaRPr>
          </a:p>
        </p:txBody>
      </p:sp>
      <p:sp>
        <p:nvSpPr>
          <p:cNvPr id="2196" name="Text Box 148"/>
          <p:cNvSpPr txBox="1">
            <a:spLocks noChangeArrowheads="1"/>
          </p:cNvSpPr>
          <p:nvPr/>
        </p:nvSpPr>
        <p:spPr bwMode="auto">
          <a:xfrm>
            <a:off x="19865975" y="4710113"/>
            <a:ext cx="431800" cy="1084262"/>
          </a:xfrm>
          <a:prstGeom prst="rect">
            <a:avLst/>
          </a:prstGeom>
          <a:noFill/>
          <a:ln w="9525">
            <a:noFill/>
            <a:miter lim="800000"/>
            <a:headEnd/>
            <a:tailEnd/>
          </a:ln>
          <a:effectLst/>
        </p:spPr>
        <p:txBody>
          <a:bodyPr wrap="none" lIns="215405" tIns="107703" rIns="215405" bIns="107703">
            <a:spAutoFit/>
          </a:bodyPr>
          <a:lstStyle/>
          <a:p>
            <a:pPr defTabSz="2154238"/>
            <a:endParaRPr lang="en-US" sz="5700">
              <a:effectLst/>
            </a:endParaRPr>
          </a:p>
        </p:txBody>
      </p:sp>
      <p:sp>
        <p:nvSpPr>
          <p:cNvPr id="2198" name="Text Box 150"/>
          <p:cNvSpPr txBox="1">
            <a:spLocks noChangeArrowheads="1"/>
          </p:cNvSpPr>
          <p:nvPr/>
        </p:nvSpPr>
        <p:spPr bwMode="auto">
          <a:xfrm>
            <a:off x="990600" y="6848536"/>
            <a:ext cx="12020550" cy="2511457"/>
          </a:xfrm>
          <a:prstGeom prst="rect">
            <a:avLst/>
          </a:prstGeom>
          <a:solidFill>
            <a:schemeClr val="bg1"/>
          </a:solidFill>
          <a:ln w="57150" cmpd="thinThick">
            <a:solidFill>
              <a:schemeClr val="tx1"/>
            </a:solidFill>
            <a:miter lim="800000"/>
            <a:headEnd/>
            <a:tailEnd/>
          </a:ln>
          <a:effectLst/>
        </p:spPr>
        <p:txBody>
          <a:bodyPr wrap="square" lIns="228600" tIns="100584" rIns="228600" bIns="100584">
            <a:spAutoFit/>
          </a:bodyPr>
          <a:lstStyle/>
          <a:p>
            <a:pPr marL="0" lvl="1" defTabSz="2154238">
              <a:buFont typeface="Symbol" pitchFamily="18" charset="2"/>
              <a:buNone/>
            </a:pPr>
            <a:r>
              <a:rPr lang="en-US" sz="3000" dirty="0" smtClean="0">
                <a:effectLst/>
                <a:latin typeface="Arial" pitchFamily="34" charset="0"/>
                <a:cs typeface="Arial" pitchFamily="34" charset="0"/>
              </a:rPr>
              <a:t>Effective STEM teaching in a high needs urban school district is supported by increased content knowledge, gained from interdisciplinary research experiences and supported by enhanced learning communities, supported by wrap around college/university STEM faculty and students in classroom and after-school programs.</a:t>
            </a:r>
            <a:endParaRPr lang="en-US" sz="3000" dirty="0">
              <a:effectLst/>
              <a:latin typeface="Arial" pitchFamily="34" charset="0"/>
              <a:cs typeface="Arial" pitchFamily="34" charset="0"/>
            </a:endParaRPr>
          </a:p>
        </p:txBody>
      </p:sp>
      <p:sp>
        <p:nvSpPr>
          <p:cNvPr id="2199" name="Text Box 151"/>
          <p:cNvSpPr txBox="1">
            <a:spLocks noChangeArrowheads="1"/>
          </p:cNvSpPr>
          <p:nvPr/>
        </p:nvSpPr>
        <p:spPr bwMode="auto">
          <a:xfrm>
            <a:off x="13392150" y="7810500"/>
            <a:ext cx="15773400" cy="7959102"/>
          </a:xfrm>
          <a:prstGeom prst="rect">
            <a:avLst/>
          </a:prstGeom>
          <a:solidFill>
            <a:schemeClr val="bg1"/>
          </a:solidFill>
          <a:ln w="57150" cmpd="thinThick">
            <a:noFill/>
            <a:miter lim="800000"/>
            <a:headEnd/>
            <a:tailEnd/>
          </a:ln>
          <a:effectLst/>
        </p:spPr>
        <p:txBody>
          <a:bodyPr wrap="square" lIns="228600" tIns="100584" rIns="228600" bIns="100584">
            <a:spAutoFit/>
          </a:bodyPr>
          <a:lstStyle/>
          <a:p>
            <a:r>
              <a:rPr lang="en-US" dirty="0">
                <a:effectLst/>
                <a:latin typeface="Arial" pitchFamily="34" charset="0"/>
                <a:cs typeface="Arial" pitchFamily="34" charset="0"/>
              </a:rPr>
              <a:t>Based on a synthesis of literature on teacher professional development, </a:t>
            </a:r>
            <a:r>
              <a:rPr lang="en-US" dirty="0" err="1">
                <a:effectLst/>
                <a:latin typeface="Arial" pitchFamily="34" charset="0"/>
                <a:cs typeface="Arial" pitchFamily="34" charset="0"/>
              </a:rPr>
              <a:t>Desimone</a:t>
            </a:r>
            <a:r>
              <a:rPr lang="en-US" dirty="0">
                <a:effectLst/>
                <a:latin typeface="Arial" pitchFamily="34" charset="0"/>
                <a:cs typeface="Arial" pitchFamily="34" charset="0"/>
              </a:rPr>
              <a:t> (2009) identified the following commonly agreed-on critical features of effective teacher professional development programs: (a) content focus – opportunities for teachers to enhance their content knowledge and pedagogical content knowledge; (b) active learning – opportunities for teachers to engage in active learning; (c) coherence – alignment with teachers’ personal beliefs and school and districts’ priorities; (d) duration – prolonged activity span; and (e) collective participation – learning communities within the same department, grade, or school. The above general features of effective teacher professional development are consistent with the science teacher professional development literature. For example, </a:t>
            </a:r>
            <a:r>
              <a:rPr lang="en-US" dirty="0" err="1">
                <a:effectLst/>
                <a:latin typeface="Arial" pitchFamily="34" charset="0"/>
                <a:cs typeface="Arial" pitchFamily="34" charset="0"/>
              </a:rPr>
              <a:t>Loucks</a:t>
            </a:r>
            <a:r>
              <a:rPr lang="en-US" dirty="0">
                <a:effectLst/>
                <a:latin typeface="Arial" pitchFamily="34" charset="0"/>
                <a:cs typeface="Arial" pitchFamily="34" charset="0"/>
              </a:rPr>
              <a:t>-Horsley, </a:t>
            </a:r>
            <a:r>
              <a:rPr lang="en-US" dirty="0" err="1">
                <a:effectLst/>
                <a:latin typeface="Arial" pitchFamily="34" charset="0"/>
                <a:cs typeface="Arial" pitchFamily="34" charset="0"/>
              </a:rPr>
              <a:t>Hewson</a:t>
            </a:r>
            <a:r>
              <a:rPr lang="en-US" dirty="0">
                <a:effectLst/>
                <a:latin typeface="Arial" pitchFamily="34" charset="0"/>
                <a:cs typeface="Arial" pitchFamily="34" charset="0"/>
              </a:rPr>
              <a:t>, Love, and Stiles (1998) defined seven principles of effective mathematics and science teachers’ professional development: (a) a well-defined image of effective classroom learning and teaching; (b) opportunities for teachers to build knowledge and skills; (c) modeling the strategies teachers will use with students; (d) building a learning community; (e) supporting teachers as leaders; (f) providing links to other parts of the education system; and (g) providing for continuous assessment and </a:t>
            </a:r>
            <a:r>
              <a:rPr lang="en-US" dirty="0" smtClean="0">
                <a:effectLst/>
                <a:latin typeface="Arial" pitchFamily="34" charset="0"/>
                <a:cs typeface="Arial" pitchFamily="34" charset="0"/>
              </a:rPr>
              <a:t>improvement. Based </a:t>
            </a:r>
            <a:r>
              <a:rPr lang="en-US" dirty="0">
                <a:effectLst/>
                <a:latin typeface="Arial" pitchFamily="34" charset="0"/>
              </a:rPr>
              <a:t>on the models of </a:t>
            </a:r>
            <a:r>
              <a:rPr lang="en-US" dirty="0" err="1">
                <a:effectLst/>
                <a:latin typeface="Arial" pitchFamily="34" charset="0"/>
              </a:rPr>
              <a:t>Desimone</a:t>
            </a:r>
            <a:r>
              <a:rPr lang="en-US" dirty="0">
                <a:effectLst/>
                <a:latin typeface="Arial" pitchFamily="34" charset="0"/>
              </a:rPr>
              <a:t> (2009) and the NSF’s Local Systematic Change (LSC) through Teacher Enhancement program in the 1990s (</a:t>
            </a:r>
            <a:r>
              <a:rPr lang="en-US" dirty="0" err="1">
                <a:effectLst/>
                <a:latin typeface="Arial" pitchFamily="34" charset="0"/>
              </a:rPr>
              <a:t>Banilower</a:t>
            </a:r>
            <a:r>
              <a:rPr lang="en-US" dirty="0">
                <a:effectLst/>
                <a:latin typeface="Arial" pitchFamily="34" charset="0"/>
              </a:rPr>
              <a:t>, Heck &amp; Weiss, 2007), the conceptual framework informing our MSP is shown in Figure </a:t>
            </a:r>
            <a:r>
              <a:rPr lang="en-US" dirty="0" smtClean="0">
                <a:effectLst/>
                <a:latin typeface="Arial" pitchFamily="34" charset="0"/>
              </a:rPr>
              <a:t>below. </a:t>
            </a:r>
            <a:r>
              <a:rPr lang="en-US" dirty="0">
                <a:effectLst/>
                <a:latin typeface="Arial" pitchFamily="34" charset="0"/>
              </a:rPr>
              <a:t>While there is a consensus on the critical features of effective science teacher professional development, much remains unknown about the mechanism through which these features interact to affect teachers’ knowledge and skills, which in turn affects student achievement. Particularly, the UB/BPS MSP focuses on interdisciplinary science inquiry. Research is needed to understand the processes and conditions in which science teachers develop interdisciplinary science inquiry knowledge, and how this knowledge may be translated into interdisciplinary pedagogical content knowledge (PCK) that ultimately improves student science learning. </a:t>
            </a:r>
            <a:endParaRPr lang="en-US" b="1" u="sng" dirty="0" smtClean="0">
              <a:effectLst/>
              <a:latin typeface="Arial" pitchFamily="34" charset="0"/>
            </a:endParaRPr>
          </a:p>
        </p:txBody>
      </p:sp>
      <p:sp>
        <p:nvSpPr>
          <p:cNvPr id="2200" name="Text Box 152"/>
          <p:cNvSpPr txBox="1">
            <a:spLocks noChangeArrowheads="1"/>
          </p:cNvSpPr>
          <p:nvPr/>
        </p:nvSpPr>
        <p:spPr bwMode="auto">
          <a:xfrm>
            <a:off x="30537150" y="24574500"/>
            <a:ext cx="12039600" cy="7515230"/>
          </a:xfrm>
          <a:prstGeom prst="rect">
            <a:avLst/>
          </a:prstGeom>
          <a:solidFill>
            <a:schemeClr val="bg1"/>
          </a:solidFill>
          <a:ln w="57150" cmpd="thinThick">
            <a:solidFill>
              <a:schemeClr val="tx1"/>
            </a:solidFill>
            <a:miter lim="800000"/>
            <a:headEnd/>
            <a:tailEnd/>
          </a:ln>
          <a:effectLst/>
        </p:spPr>
        <p:txBody>
          <a:bodyPr wrap="square" lIns="228600" tIns="100584" rIns="228600" bIns="100584">
            <a:noAutofit/>
          </a:bodyPr>
          <a:lstStyle/>
          <a:p>
            <a:r>
              <a:rPr lang="en-US" sz="2000" dirty="0" err="1" smtClean="0">
                <a:effectLst/>
                <a:latin typeface="Arial" pitchFamily="34" charset="0"/>
                <a:cs typeface="Arial" pitchFamily="34" charset="0"/>
              </a:rPr>
              <a:t>Abell</a:t>
            </a:r>
            <a:r>
              <a:rPr lang="en-US" sz="2000" dirty="0">
                <a:effectLst/>
                <a:latin typeface="Arial" pitchFamily="34" charset="0"/>
                <a:cs typeface="Arial" pitchFamily="34" charset="0"/>
              </a:rPr>
              <a:t>, S. K. (2007). Research on science teacher knowledge.  In S. </a:t>
            </a:r>
            <a:r>
              <a:rPr lang="en-US" sz="2000" dirty="0" err="1">
                <a:effectLst/>
                <a:latin typeface="Arial" pitchFamily="34" charset="0"/>
                <a:cs typeface="Arial" pitchFamily="34" charset="0"/>
              </a:rPr>
              <a:t>Abell</a:t>
            </a:r>
            <a:r>
              <a:rPr lang="en-US" sz="2000" dirty="0">
                <a:effectLst/>
                <a:latin typeface="Arial" pitchFamily="34" charset="0"/>
                <a:cs typeface="Arial" pitchFamily="34" charset="0"/>
              </a:rPr>
              <a:t> and N. </a:t>
            </a:r>
            <a:r>
              <a:rPr lang="en-US" sz="2000" dirty="0" err="1">
                <a:effectLst/>
                <a:latin typeface="Arial" pitchFamily="34" charset="0"/>
                <a:cs typeface="Arial" pitchFamily="34" charset="0"/>
              </a:rPr>
              <a:t>Leaderman</a:t>
            </a:r>
            <a:r>
              <a:rPr lang="en-US" sz="2000" dirty="0">
                <a:effectLst/>
                <a:latin typeface="Arial" pitchFamily="34" charset="0"/>
                <a:cs typeface="Arial" pitchFamily="34" charset="0"/>
              </a:rPr>
              <a:t> (eds.), </a:t>
            </a:r>
            <a:r>
              <a:rPr lang="en-US" sz="2000" i="1" dirty="0">
                <a:effectLst/>
                <a:latin typeface="Arial" pitchFamily="34" charset="0"/>
                <a:cs typeface="Arial" pitchFamily="34" charset="0"/>
              </a:rPr>
              <a:t>Handbook of research on science education, </a:t>
            </a:r>
            <a:r>
              <a:rPr lang="en-US" sz="2000" dirty="0">
                <a:effectLst/>
                <a:latin typeface="Arial" pitchFamily="34" charset="0"/>
                <a:cs typeface="Arial" pitchFamily="34" charset="0"/>
              </a:rPr>
              <a:t>pp1105-1149, New York: </a:t>
            </a:r>
            <a:r>
              <a:rPr lang="en-US" sz="2000" dirty="0" err="1">
                <a:effectLst/>
                <a:latin typeface="Arial" pitchFamily="34" charset="0"/>
                <a:cs typeface="Arial" pitchFamily="34" charset="0"/>
              </a:rPr>
              <a:t>Routledge</a:t>
            </a:r>
            <a:r>
              <a:rPr lang="en-US" sz="2000" dirty="0">
                <a:effectLst/>
                <a:latin typeface="Arial" pitchFamily="34" charset="0"/>
                <a:cs typeface="Arial" pitchFamily="34" charset="0"/>
              </a:rPr>
              <a:t>. </a:t>
            </a:r>
          </a:p>
          <a:p>
            <a:r>
              <a:rPr lang="en-US" sz="2000" dirty="0" err="1">
                <a:effectLst/>
                <a:latin typeface="Arial" pitchFamily="34" charset="0"/>
                <a:cs typeface="Arial" pitchFamily="34" charset="0"/>
              </a:rPr>
              <a:t>Desimone</a:t>
            </a:r>
            <a:r>
              <a:rPr lang="en-US" sz="2000" dirty="0">
                <a:effectLst/>
                <a:latin typeface="Arial" pitchFamily="34" charset="0"/>
                <a:cs typeface="Arial" pitchFamily="34" charset="0"/>
              </a:rPr>
              <a:t>, L. M. (2009). Improving impact studies of teachers' professional development: Toward better conceptualizations and measures. </a:t>
            </a:r>
            <a:r>
              <a:rPr lang="en-US" sz="2000" i="1" dirty="0">
                <a:effectLst/>
                <a:latin typeface="Arial" pitchFamily="34" charset="0"/>
                <a:cs typeface="Arial" pitchFamily="34" charset="0"/>
              </a:rPr>
              <a:t>Educational Researcher</a:t>
            </a:r>
            <a:r>
              <a:rPr lang="en-US" sz="2000" dirty="0">
                <a:effectLst/>
                <a:latin typeface="Arial" pitchFamily="34" charset="0"/>
                <a:cs typeface="Arial" pitchFamily="34" charset="0"/>
              </a:rPr>
              <a:t>, 38(3), 181-199.</a:t>
            </a:r>
          </a:p>
          <a:p>
            <a:r>
              <a:rPr lang="en-US" sz="2000" dirty="0" err="1">
                <a:effectLst/>
                <a:latin typeface="Arial" pitchFamily="34" charset="0"/>
                <a:cs typeface="Arial" pitchFamily="34" charset="0"/>
              </a:rPr>
              <a:t>DuFour</a:t>
            </a:r>
            <a:r>
              <a:rPr lang="en-US" sz="2000" dirty="0">
                <a:effectLst/>
                <a:latin typeface="Arial" pitchFamily="34" charset="0"/>
                <a:cs typeface="Arial" pitchFamily="34" charset="0"/>
              </a:rPr>
              <a:t>, Richard, </a:t>
            </a:r>
            <a:r>
              <a:rPr lang="en-US" sz="2000" dirty="0" err="1">
                <a:effectLst/>
                <a:latin typeface="Arial" pitchFamily="34" charset="0"/>
                <a:cs typeface="Arial" pitchFamily="34" charset="0"/>
              </a:rPr>
              <a:t>Eaker</a:t>
            </a:r>
            <a:r>
              <a:rPr lang="en-US" sz="2000" dirty="0">
                <a:effectLst/>
                <a:latin typeface="Arial" pitchFamily="34" charset="0"/>
                <a:cs typeface="Arial" pitchFamily="34" charset="0"/>
              </a:rPr>
              <a:t>, R., and </a:t>
            </a:r>
            <a:r>
              <a:rPr lang="en-US" sz="2000" dirty="0" err="1">
                <a:effectLst/>
                <a:latin typeface="Arial" pitchFamily="34" charset="0"/>
                <a:cs typeface="Arial" pitchFamily="34" charset="0"/>
              </a:rPr>
              <a:t>DuFour</a:t>
            </a:r>
            <a:r>
              <a:rPr lang="en-US" sz="2000" dirty="0">
                <a:effectLst/>
                <a:latin typeface="Arial" pitchFamily="34" charset="0"/>
                <a:cs typeface="Arial" pitchFamily="34" charset="0"/>
              </a:rPr>
              <a:t>, Rebecca, Editors, (2005) </a:t>
            </a:r>
            <a:r>
              <a:rPr lang="en-US" sz="2000" i="1" dirty="0">
                <a:effectLst/>
                <a:latin typeface="Arial" pitchFamily="34" charset="0"/>
                <a:cs typeface="Arial" pitchFamily="34" charset="0"/>
              </a:rPr>
              <a:t>On Common Ground: The Power of Professional Learning Communities</a:t>
            </a:r>
            <a:r>
              <a:rPr lang="en-US" sz="2000" dirty="0">
                <a:effectLst/>
                <a:latin typeface="Arial" pitchFamily="34" charset="0"/>
                <a:cs typeface="Arial" pitchFamily="34" charset="0"/>
              </a:rPr>
              <a:t>, Solution Tree, National Educational Services: Bloomington, </a:t>
            </a:r>
            <a:r>
              <a:rPr lang="en-US" sz="2000" dirty="0" smtClean="0">
                <a:effectLst/>
                <a:latin typeface="Arial" pitchFamily="34" charset="0"/>
                <a:cs typeface="Arial" pitchFamily="34" charset="0"/>
              </a:rPr>
              <a:t>IN.</a:t>
            </a:r>
            <a:endParaRPr lang="en-US" sz="2000" dirty="0">
              <a:effectLst/>
              <a:latin typeface="Arial" pitchFamily="34" charset="0"/>
              <a:cs typeface="Arial" pitchFamily="34" charset="0"/>
            </a:endParaRPr>
          </a:p>
          <a:p>
            <a:r>
              <a:rPr lang="en-US" sz="2000" dirty="0">
                <a:effectLst/>
                <a:latin typeface="Arial" pitchFamily="34" charset="0"/>
                <a:cs typeface="Arial" pitchFamily="34" charset="0"/>
              </a:rPr>
              <a:t>Epstein, J. L. &amp; Sanders, M. G. (2006). Prospects for change: Preparing educators for school, family, and community partnerships. </a:t>
            </a:r>
            <a:r>
              <a:rPr lang="en-US" sz="2000" i="1" dirty="0">
                <a:effectLst/>
                <a:latin typeface="Arial" pitchFamily="34" charset="0"/>
                <a:cs typeface="Arial" pitchFamily="34" charset="0"/>
              </a:rPr>
              <a:t>Peabody Journal of Education</a:t>
            </a:r>
            <a:r>
              <a:rPr lang="en-US" sz="2000" dirty="0">
                <a:effectLst/>
                <a:latin typeface="Arial" pitchFamily="34" charset="0"/>
                <a:cs typeface="Arial" pitchFamily="34" charset="0"/>
              </a:rPr>
              <a:t>, 81(2), </a:t>
            </a:r>
            <a:r>
              <a:rPr lang="en-US" sz="2000" dirty="0" smtClean="0">
                <a:effectLst/>
                <a:latin typeface="Arial" pitchFamily="34" charset="0"/>
                <a:cs typeface="Arial" pitchFamily="34" charset="0"/>
              </a:rPr>
              <a:t>81-120.</a:t>
            </a:r>
          </a:p>
          <a:p>
            <a:r>
              <a:rPr lang="en-US" sz="2000" dirty="0" err="1" smtClean="0">
                <a:effectLst/>
                <a:latin typeface="Arial" pitchFamily="34" charset="0"/>
                <a:cs typeface="Arial" pitchFamily="34" charset="0"/>
              </a:rPr>
              <a:t>Gardella</a:t>
            </a:r>
            <a:r>
              <a:rPr lang="en-US" sz="2000" dirty="0" smtClean="0">
                <a:effectLst/>
                <a:latin typeface="Arial" pitchFamily="34" charset="0"/>
                <a:cs typeface="Arial" pitchFamily="34" charset="0"/>
              </a:rPr>
              <a:t> </a:t>
            </a:r>
            <a:r>
              <a:rPr lang="en-US" sz="2000" dirty="0">
                <a:effectLst/>
                <a:latin typeface="Arial" pitchFamily="34" charset="0"/>
                <a:cs typeface="Arial" pitchFamily="34" charset="0"/>
              </a:rPr>
              <a:t>Jr., J.A. </a:t>
            </a:r>
            <a:r>
              <a:rPr lang="en-US" sz="2000" dirty="0" err="1">
                <a:effectLst/>
                <a:latin typeface="Arial" pitchFamily="34" charset="0"/>
                <a:cs typeface="Arial" pitchFamily="34" charset="0"/>
              </a:rPr>
              <a:t>Maciejewski</a:t>
            </a:r>
            <a:r>
              <a:rPr lang="en-US" sz="2000" dirty="0">
                <a:effectLst/>
                <a:latin typeface="Arial" pitchFamily="34" charset="0"/>
                <a:cs typeface="Arial" pitchFamily="34" charset="0"/>
              </a:rPr>
              <a:t>, H.M. and Huber, M.B. "Service Learning in urban, high needs schools: Building from science education to the University at Buffalo/Buffalo Public Schools Partnership", Chapter in </a:t>
            </a:r>
            <a:r>
              <a:rPr lang="en-US" sz="2000" i="1" dirty="0">
                <a:effectLst/>
                <a:latin typeface="Arial" pitchFamily="34" charset="0"/>
                <a:cs typeface="Arial" pitchFamily="34" charset="0"/>
              </a:rPr>
              <a:t>Civic Service: Service-Learning with State and Local Government Partners</a:t>
            </a:r>
            <a:r>
              <a:rPr lang="en-US" sz="2000" dirty="0">
                <a:effectLst/>
                <a:latin typeface="Arial" pitchFamily="34" charset="0"/>
                <a:cs typeface="Arial" pitchFamily="34" charset="0"/>
              </a:rPr>
              <a:t>, David </a:t>
            </a:r>
            <a:r>
              <a:rPr lang="en-US" sz="2000" dirty="0" err="1">
                <a:effectLst/>
                <a:latin typeface="Arial" pitchFamily="34" charset="0"/>
                <a:cs typeface="Arial" pitchFamily="34" charset="0"/>
              </a:rPr>
              <a:t>Redlawsk</a:t>
            </a:r>
            <a:r>
              <a:rPr lang="en-US" sz="2000" dirty="0">
                <a:effectLst/>
                <a:latin typeface="Arial" pitchFamily="34" charset="0"/>
                <a:cs typeface="Arial" pitchFamily="34" charset="0"/>
              </a:rPr>
              <a:t> and Thomas Rice, Editors, </a:t>
            </a:r>
            <a:r>
              <a:rPr lang="en-US" sz="2000" dirty="0" err="1">
                <a:effectLst/>
                <a:latin typeface="Arial" pitchFamily="34" charset="0"/>
                <a:cs typeface="Arial" pitchFamily="34" charset="0"/>
              </a:rPr>
              <a:t>Jossey</a:t>
            </a:r>
            <a:r>
              <a:rPr lang="en-US" sz="2000" dirty="0">
                <a:effectLst/>
                <a:latin typeface="Arial" pitchFamily="34" charset="0"/>
                <a:cs typeface="Arial" pitchFamily="34" charset="0"/>
              </a:rPr>
              <a:t> Bass, San Francisco, CA, 2009, </a:t>
            </a:r>
            <a:r>
              <a:rPr lang="en-US" sz="2000" dirty="0" err="1">
                <a:effectLst/>
                <a:latin typeface="Arial" pitchFamily="34" charset="0"/>
                <a:cs typeface="Arial" pitchFamily="34" charset="0"/>
              </a:rPr>
              <a:t>pp</a:t>
            </a:r>
            <a:r>
              <a:rPr lang="en-US" sz="2000" dirty="0">
                <a:effectLst/>
                <a:latin typeface="Arial" pitchFamily="34" charset="0"/>
                <a:cs typeface="Arial" pitchFamily="34" charset="0"/>
              </a:rPr>
              <a:t> 189-212.</a:t>
            </a:r>
          </a:p>
          <a:p>
            <a:r>
              <a:rPr lang="en-US" sz="2000" dirty="0" err="1" smtClean="0">
                <a:effectLst/>
                <a:latin typeface="Arial" pitchFamily="34" charset="0"/>
                <a:cs typeface="Arial" pitchFamily="34" charset="0"/>
              </a:rPr>
              <a:t>Geddis</a:t>
            </a:r>
            <a:r>
              <a:rPr lang="en-US" sz="2000" dirty="0">
                <a:effectLst/>
                <a:latin typeface="Arial" pitchFamily="34" charset="0"/>
                <a:cs typeface="Arial" pitchFamily="34" charset="0"/>
              </a:rPr>
              <a:t>, A. N. (1993). Transforming subject-matter knowledge: The role of pedagogical content knowledge in learning to reflect on teaching. </a:t>
            </a:r>
            <a:r>
              <a:rPr lang="en-US" sz="2000" i="1" dirty="0">
                <a:effectLst/>
                <a:latin typeface="Arial" pitchFamily="34" charset="0"/>
                <a:cs typeface="Arial" pitchFamily="34" charset="0"/>
              </a:rPr>
              <a:t>International Journal of Science Education, 15</a:t>
            </a:r>
            <a:r>
              <a:rPr lang="en-US" sz="2000" dirty="0">
                <a:effectLst/>
                <a:latin typeface="Arial" pitchFamily="34" charset="0"/>
                <a:cs typeface="Arial" pitchFamily="34" charset="0"/>
              </a:rPr>
              <a:t>, </a:t>
            </a:r>
            <a:r>
              <a:rPr lang="en-US" sz="2000" dirty="0" smtClean="0">
                <a:effectLst/>
                <a:latin typeface="Arial" pitchFamily="34" charset="0"/>
                <a:cs typeface="Arial" pitchFamily="34" charset="0"/>
              </a:rPr>
              <a:t>673-683.</a:t>
            </a:r>
            <a:endParaRPr lang="en-US" sz="2000" dirty="0">
              <a:effectLst/>
              <a:latin typeface="Arial" pitchFamily="34" charset="0"/>
              <a:cs typeface="Arial" pitchFamily="34" charset="0"/>
            </a:endParaRPr>
          </a:p>
          <a:p>
            <a:r>
              <a:rPr lang="en-US" sz="2000" dirty="0" err="1">
                <a:effectLst/>
                <a:latin typeface="Arial" pitchFamily="34" charset="0"/>
                <a:cs typeface="Arial" pitchFamily="34" charset="0"/>
              </a:rPr>
              <a:t>Loughran</a:t>
            </a:r>
            <a:r>
              <a:rPr lang="en-US" sz="2000" dirty="0">
                <a:effectLst/>
                <a:latin typeface="Arial" pitchFamily="34" charset="0"/>
                <a:cs typeface="Arial" pitchFamily="34" charset="0"/>
              </a:rPr>
              <a:t>, J., </a:t>
            </a:r>
            <a:r>
              <a:rPr lang="en-US" sz="2000" dirty="0" err="1">
                <a:effectLst/>
                <a:latin typeface="Arial" pitchFamily="34" charset="0"/>
                <a:cs typeface="Arial" pitchFamily="34" charset="0"/>
              </a:rPr>
              <a:t>Mulhall</a:t>
            </a:r>
            <a:r>
              <a:rPr lang="en-US" sz="2000" dirty="0">
                <a:effectLst/>
                <a:latin typeface="Arial" pitchFamily="34" charset="0"/>
                <a:cs typeface="Arial" pitchFamily="34" charset="0"/>
              </a:rPr>
              <a:t>, P., &amp; Berry, A. (2004). In search of pedagogical content </a:t>
            </a:r>
          </a:p>
          <a:p>
            <a:r>
              <a:rPr lang="en-US" sz="2000" dirty="0">
                <a:effectLst/>
                <a:latin typeface="Arial" pitchFamily="34" charset="0"/>
                <a:cs typeface="Arial" pitchFamily="34" charset="0"/>
              </a:rPr>
              <a:t>Knowledge in science: Developing ways of articulating and documenting professional practice. </a:t>
            </a:r>
            <a:r>
              <a:rPr lang="en-US" sz="2000" i="1" dirty="0">
                <a:effectLst/>
                <a:latin typeface="Arial" pitchFamily="34" charset="0"/>
                <a:cs typeface="Arial" pitchFamily="34" charset="0"/>
              </a:rPr>
              <a:t>Journal of Research in Science</a:t>
            </a:r>
            <a:r>
              <a:rPr lang="en-US" sz="2000" dirty="0">
                <a:effectLst/>
                <a:latin typeface="Arial" pitchFamily="34" charset="0"/>
                <a:cs typeface="Arial" pitchFamily="34" charset="0"/>
              </a:rPr>
              <a:t> </a:t>
            </a:r>
            <a:r>
              <a:rPr lang="en-US" sz="2000" i="1" dirty="0">
                <a:effectLst/>
                <a:latin typeface="Arial" pitchFamily="34" charset="0"/>
                <a:cs typeface="Arial" pitchFamily="34" charset="0"/>
              </a:rPr>
              <a:t>Teaching, 41</a:t>
            </a:r>
            <a:r>
              <a:rPr lang="en-US" sz="2000" dirty="0">
                <a:effectLst/>
                <a:latin typeface="Arial" pitchFamily="34" charset="0"/>
                <a:cs typeface="Arial" pitchFamily="34" charset="0"/>
              </a:rPr>
              <a:t>(4), 370-391. </a:t>
            </a:r>
          </a:p>
          <a:p>
            <a:r>
              <a:rPr lang="en-US" sz="2000" dirty="0">
                <a:effectLst/>
                <a:latin typeface="Arial" pitchFamily="34" charset="0"/>
                <a:cs typeface="Arial" pitchFamily="34" charset="0"/>
              </a:rPr>
              <a:t>Peterson, R., &amp; </a:t>
            </a:r>
            <a:r>
              <a:rPr lang="en-US" sz="2000" dirty="0" err="1">
                <a:effectLst/>
                <a:latin typeface="Arial" pitchFamily="34" charset="0"/>
                <a:cs typeface="Arial" pitchFamily="34" charset="0"/>
              </a:rPr>
              <a:t>Treagust</a:t>
            </a:r>
            <a:r>
              <a:rPr lang="en-US" sz="2000" dirty="0">
                <a:effectLst/>
                <a:latin typeface="Arial" pitchFamily="34" charset="0"/>
                <a:cs typeface="Arial" pitchFamily="34" charset="0"/>
              </a:rPr>
              <a:t>, D. (1995). Developing </a:t>
            </a:r>
            <a:r>
              <a:rPr lang="en-US" sz="2000" dirty="0" err="1">
                <a:effectLst/>
                <a:latin typeface="Arial" pitchFamily="34" charset="0"/>
                <a:cs typeface="Arial" pitchFamily="34" charset="0"/>
              </a:rPr>
              <a:t>preservice</a:t>
            </a:r>
            <a:r>
              <a:rPr lang="en-US" sz="2000" dirty="0">
                <a:effectLst/>
                <a:latin typeface="Arial" pitchFamily="34" charset="0"/>
                <a:cs typeface="Arial" pitchFamily="34" charset="0"/>
              </a:rPr>
              <a:t> teachers’ pedagogical reasoning ability. Research in Science Education, 25, 291-305.</a:t>
            </a:r>
          </a:p>
          <a:p>
            <a:r>
              <a:rPr lang="en-US" sz="2000" dirty="0">
                <a:effectLst/>
                <a:latin typeface="Arial" pitchFamily="34" charset="0"/>
                <a:cs typeface="Arial" pitchFamily="34" charset="0"/>
              </a:rPr>
              <a:t>Schulman, L. (1986). Those who understand: Knowledge growth in teaching. </a:t>
            </a:r>
            <a:r>
              <a:rPr lang="fr-FR" sz="2000" i="1" dirty="0" err="1">
                <a:effectLst/>
                <a:latin typeface="Arial" pitchFamily="34" charset="0"/>
                <a:cs typeface="Arial" pitchFamily="34" charset="0"/>
              </a:rPr>
              <a:t>Educational</a:t>
            </a:r>
            <a:r>
              <a:rPr lang="fr-FR" sz="2000" i="1" dirty="0">
                <a:effectLst/>
                <a:latin typeface="Arial" pitchFamily="34" charset="0"/>
                <a:cs typeface="Arial" pitchFamily="34" charset="0"/>
              </a:rPr>
              <a:t>                         </a:t>
            </a:r>
            <a:r>
              <a:rPr lang="fr-FR" sz="2000" i="1" dirty="0" err="1">
                <a:effectLst/>
                <a:latin typeface="Arial" pitchFamily="34" charset="0"/>
                <a:cs typeface="Arial" pitchFamily="34" charset="0"/>
              </a:rPr>
              <a:t>Researcher</a:t>
            </a:r>
            <a:r>
              <a:rPr lang="fr-FR" sz="2000" i="1" dirty="0">
                <a:effectLst/>
                <a:latin typeface="Arial" pitchFamily="34" charset="0"/>
                <a:cs typeface="Arial" pitchFamily="34" charset="0"/>
              </a:rPr>
              <a:t>, 15</a:t>
            </a:r>
            <a:r>
              <a:rPr lang="fr-FR" sz="2000" dirty="0">
                <a:effectLst/>
                <a:latin typeface="Arial" pitchFamily="34" charset="0"/>
                <a:cs typeface="Arial" pitchFamily="34" charset="0"/>
              </a:rPr>
              <a:t>(2), 4-14.</a:t>
            </a:r>
            <a:endParaRPr lang="en-US" sz="2000" dirty="0">
              <a:effectLst/>
              <a:latin typeface="Arial" pitchFamily="34" charset="0"/>
              <a:cs typeface="Arial" pitchFamily="34" charset="0"/>
            </a:endParaRPr>
          </a:p>
          <a:p>
            <a:r>
              <a:rPr lang="fr-FR" sz="2000" dirty="0">
                <a:effectLst/>
                <a:latin typeface="Arial" pitchFamily="34" charset="0"/>
                <a:cs typeface="Arial" pitchFamily="34" charset="0"/>
              </a:rPr>
              <a:t>van </a:t>
            </a:r>
            <a:r>
              <a:rPr lang="fr-FR" sz="2000" dirty="0" err="1">
                <a:effectLst/>
                <a:latin typeface="Arial" pitchFamily="34" charset="0"/>
                <a:cs typeface="Arial" pitchFamily="34" charset="0"/>
              </a:rPr>
              <a:t>Driel</a:t>
            </a:r>
            <a:r>
              <a:rPr lang="fr-FR" sz="2000" dirty="0">
                <a:effectLst/>
                <a:latin typeface="Arial" pitchFamily="34" charset="0"/>
                <a:cs typeface="Arial" pitchFamily="34" charset="0"/>
              </a:rPr>
              <a:t>, J., </a:t>
            </a:r>
            <a:r>
              <a:rPr lang="fr-FR" sz="2000" dirty="0" err="1">
                <a:effectLst/>
                <a:latin typeface="Arial" pitchFamily="34" charset="0"/>
                <a:cs typeface="Arial" pitchFamily="34" charset="0"/>
              </a:rPr>
              <a:t>Verloop</a:t>
            </a:r>
            <a:r>
              <a:rPr lang="fr-FR" sz="2000" dirty="0">
                <a:effectLst/>
                <a:latin typeface="Arial" pitchFamily="34" charset="0"/>
                <a:cs typeface="Arial" pitchFamily="34" charset="0"/>
              </a:rPr>
              <a:t>, N., &amp; de Vos, W. (1998). </a:t>
            </a:r>
            <a:r>
              <a:rPr lang="en-US" sz="2000" dirty="0">
                <a:effectLst/>
                <a:latin typeface="Arial" pitchFamily="34" charset="0"/>
                <a:cs typeface="Arial" pitchFamily="34" charset="0"/>
              </a:rPr>
              <a:t>Developing science teachers’  pedagogical content knowledge. Journal of Research in Science Teaching, 35(6</a:t>
            </a:r>
            <a:r>
              <a:rPr lang="en-US" sz="2000">
                <a:effectLst/>
                <a:latin typeface="Arial" pitchFamily="34" charset="0"/>
                <a:cs typeface="Arial" pitchFamily="34" charset="0"/>
              </a:rPr>
              <a:t>), </a:t>
            </a:r>
            <a:r>
              <a:rPr lang="en-US" sz="2000" smtClean="0">
                <a:effectLst/>
                <a:latin typeface="Arial" pitchFamily="34" charset="0"/>
                <a:cs typeface="Arial" pitchFamily="34" charset="0"/>
              </a:rPr>
              <a:t>673-696.</a:t>
            </a:r>
            <a:endParaRPr lang="en-US" sz="2000" dirty="0" smtClean="0">
              <a:effectLst/>
              <a:latin typeface="Arial" pitchFamily="34" charset="0"/>
              <a:cs typeface="Arial" pitchFamily="34" charset="0"/>
            </a:endParaRPr>
          </a:p>
          <a:p>
            <a:r>
              <a:rPr lang="en-US" sz="2000" dirty="0" smtClean="0">
                <a:effectLst/>
              </a:rPr>
              <a:t>.</a:t>
            </a:r>
            <a:endParaRPr lang="en-US" sz="2000" dirty="0">
              <a:effectLst/>
            </a:endParaRPr>
          </a:p>
          <a:p>
            <a:endParaRPr lang="en-US" sz="3200" dirty="0">
              <a:effectLst/>
            </a:endParaRPr>
          </a:p>
        </p:txBody>
      </p:sp>
      <p:sp>
        <p:nvSpPr>
          <p:cNvPr id="2212" name="Text Box 164"/>
          <p:cNvSpPr txBox="1">
            <a:spLocks noChangeArrowheads="1"/>
          </p:cNvSpPr>
          <p:nvPr/>
        </p:nvSpPr>
        <p:spPr bwMode="auto">
          <a:xfrm>
            <a:off x="13315950" y="6088440"/>
            <a:ext cx="15849600" cy="1569660"/>
          </a:xfrm>
          <a:prstGeom prst="rect">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ln w="9525">
            <a:solidFill>
              <a:schemeClr val="tx1"/>
            </a:solidFill>
            <a:miter lim="800000"/>
            <a:headEnd/>
            <a:tailEnd/>
          </a:ln>
          <a:effectLst/>
        </p:spPr>
        <p:txBody>
          <a:bodyPr>
            <a:spAutoFit/>
          </a:bodyPr>
          <a:lstStyle/>
          <a:p>
            <a:pPr algn="ctr"/>
            <a:r>
              <a:rPr lang="en-US" sz="4800" dirty="0" smtClean="0">
                <a:solidFill>
                  <a:schemeClr val="bg1"/>
                </a:solidFill>
                <a:effectLst/>
                <a:latin typeface="Arial Rounded MT Bold" pitchFamily="34" charset="0"/>
              </a:rPr>
              <a:t>PROFESSIONAL DEVELOPMENT TO EFFECTIVE</a:t>
            </a:r>
          </a:p>
          <a:p>
            <a:pPr algn="ctr"/>
            <a:r>
              <a:rPr lang="en-US" sz="4800" dirty="0" smtClean="0">
                <a:solidFill>
                  <a:schemeClr val="bg1"/>
                </a:solidFill>
                <a:effectLst/>
                <a:latin typeface="Arial Rounded MT Bold" pitchFamily="34" charset="0"/>
              </a:rPr>
              <a:t>STEM TEACHING: THEORY OF ACTION</a:t>
            </a:r>
            <a:endParaRPr lang="en-US" sz="3600" dirty="0">
              <a:solidFill>
                <a:schemeClr val="bg1"/>
              </a:solidFill>
              <a:effectLst/>
              <a:latin typeface="Arial Rounded MT Bold" pitchFamily="34" charset="0"/>
            </a:endParaRPr>
          </a:p>
        </p:txBody>
      </p:sp>
      <p:sp>
        <p:nvSpPr>
          <p:cNvPr id="2213" name="Text Box 165"/>
          <p:cNvSpPr txBox="1">
            <a:spLocks noChangeArrowheads="1"/>
          </p:cNvSpPr>
          <p:nvPr/>
        </p:nvSpPr>
        <p:spPr bwMode="auto">
          <a:xfrm>
            <a:off x="30234710" y="6288882"/>
            <a:ext cx="12627790" cy="830997"/>
          </a:xfrm>
          <a:prstGeom prst="rect">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ln w="9525">
            <a:solidFill>
              <a:schemeClr val="tx1"/>
            </a:solidFill>
            <a:miter lim="800000"/>
            <a:headEnd/>
            <a:tailEnd/>
          </a:ln>
          <a:effectLst/>
        </p:spPr>
        <p:txBody>
          <a:bodyPr wrap="square">
            <a:spAutoFit/>
          </a:bodyPr>
          <a:lstStyle/>
          <a:p>
            <a:pPr algn="ctr"/>
            <a:r>
              <a:rPr lang="en-US" sz="4800" dirty="0" smtClean="0">
                <a:solidFill>
                  <a:schemeClr val="bg1"/>
                </a:solidFill>
                <a:effectLst/>
                <a:latin typeface="Arial Rounded MT Bold" pitchFamily="34" charset="0"/>
              </a:rPr>
              <a:t>CHALLENGE</a:t>
            </a:r>
            <a:r>
              <a:rPr lang="en-US" sz="4800" b="1" dirty="0" smtClean="0">
                <a:solidFill>
                  <a:schemeClr val="bg1"/>
                </a:solidFill>
                <a:effectLst/>
                <a:latin typeface="Arial Rounded MT Bold" pitchFamily="34" charset="0"/>
              </a:rPr>
              <a:t>S</a:t>
            </a:r>
            <a:endParaRPr lang="en-US" sz="3600" b="1" dirty="0">
              <a:solidFill>
                <a:schemeClr val="bg1"/>
              </a:solidFill>
              <a:effectLst/>
              <a:latin typeface="Arial Rounded MT Bold" pitchFamily="34" charset="0"/>
            </a:endParaRPr>
          </a:p>
        </p:txBody>
      </p:sp>
      <p:sp>
        <p:nvSpPr>
          <p:cNvPr id="2214" name="Text Box 166"/>
          <p:cNvSpPr txBox="1">
            <a:spLocks noChangeArrowheads="1"/>
          </p:cNvSpPr>
          <p:nvPr/>
        </p:nvSpPr>
        <p:spPr bwMode="auto">
          <a:xfrm>
            <a:off x="30556200" y="17297400"/>
            <a:ext cx="12039600" cy="833437"/>
          </a:xfrm>
          <a:prstGeom prst="rect">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ln w="9525">
            <a:solidFill>
              <a:schemeClr val="tx1"/>
            </a:solidFill>
            <a:miter lim="800000"/>
            <a:headEnd/>
            <a:tailEnd/>
          </a:ln>
          <a:effectLst/>
        </p:spPr>
        <p:txBody>
          <a:bodyPr>
            <a:spAutoFit/>
          </a:bodyPr>
          <a:lstStyle/>
          <a:p>
            <a:pPr algn="ctr"/>
            <a:r>
              <a:rPr lang="en-US" sz="4800" dirty="0" smtClean="0">
                <a:solidFill>
                  <a:schemeClr val="bg1"/>
                </a:solidFill>
                <a:effectLst/>
                <a:latin typeface="Arial Rounded MT Bold" pitchFamily="34" charset="0"/>
              </a:rPr>
              <a:t>STATUS/STRATEGIC PLAN</a:t>
            </a:r>
            <a:endParaRPr lang="en-US" sz="3600" dirty="0">
              <a:solidFill>
                <a:schemeClr val="bg1"/>
              </a:solidFill>
              <a:effectLst/>
              <a:latin typeface="Arial Rounded MT Bold" pitchFamily="34" charset="0"/>
            </a:endParaRPr>
          </a:p>
        </p:txBody>
      </p:sp>
      <p:sp>
        <p:nvSpPr>
          <p:cNvPr id="2215" name="Text Box 167"/>
          <p:cNvSpPr txBox="1">
            <a:spLocks noChangeArrowheads="1"/>
          </p:cNvSpPr>
          <p:nvPr/>
        </p:nvSpPr>
        <p:spPr bwMode="auto">
          <a:xfrm>
            <a:off x="30518100" y="23622000"/>
            <a:ext cx="12039600" cy="830997"/>
          </a:xfrm>
          <a:prstGeom prst="rect">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ln w="9525">
            <a:solidFill>
              <a:schemeClr val="tx1"/>
            </a:solidFill>
            <a:miter lim="800000"/>
            <a:headEnd/>
            <a:tailEnd/>
          </a:ln>
          <a:effectLst/>
        </p:spPr>
        <p:txBody>
          <a:bodyPr>
            <a:spAutoFit/>
          </a:bodyPr>
          <a:lstStyle/>
          <a:p>
            <a:pPr algn="ctr"/>
            <a:r>
              <a:rPr lang="en-US" sz="4800" dirty="0" smtClean="0">
                <a:solidFill>
                  <a:schemeClr val="bg1"/>
                </a:solidFill>
                <a:effectLst/>
                <a:latin typeface="Arial Rounded MT Bold" pitchFamily="34" charset="0"/>
              </a:rPr>
              <a:t>BIBLIOGRAPHY</a:t>
            </a:r>
            <a:endParaRPr lang="en-US" sz="3600" dirty="0">
              <a:solidFill>
                <a:schemeClr val="bg1"/>
              </a:solidFill>
              <a:effectLst/>
              <a:latin typeface="Arial Rounded MT Bold" pitchFamily="34" charset="0"/>
            </a:endParaRPr>
          </a:p>
        </p:txBody>
      </p:sp>
      <p:sp>
        <p:nvSpPr>
          <p:cNvPr id="32" name="Text Box 151"/>
          <p:cNvSpPr txBox="1">
            <a:spLocks noChangeArrowheads="1"/>
          </p:cNvSpPr>
          <p:nvPr/>
        </p:nvSpPr>
        <p:spPr bwMode="auto">
          <a:xfrm>
            <a:off x="13373099" y="15769602"/>
            <a:ext cx="15792449" cy="5465477"/>
          </a:xfrm>
          <a:prstGeom prst="rect">
            <a:avLst/>
          </a:prstGeom>
          <a:solidFill>
            <a:schemeClr val="bg1"/>
          </a:solidFill>
          <a:ln w="57150" cmpd="thinThick">
            <a:noFill/>
            <a:miter lim="800000"/>
            <a:headEnd/>
            <a:tailEnd/>
          </a:ln>
          <a:effectLst/>
        </p:spPr>
        <p:txBody>
          <a:bodyPr wrap="square" lIns="228600" tIns="100584" rIns="228600" bIns="100584" numCol="2" spcCol="457200">
            <a:noAutofit/>
          </a:bodyPr>
          <a:lstStyle/>
          <a:p>
            <a:r>
              <a:rPr lang="en-US" i="1" dirty="0" smtClean="0">
                <a:effectLst/>
                <a:latin typeface="Arial" pitchFamily="34" charset="0"/>
                <a:cs typeface="Arial" pitchFamily="34" charset="0"/>
              </a:rPr>
              <a:t>	ISEP Research Questions</a:t>
            </a:r>
          </a:p>
          <a:p>
            <a:pPr marL="457200" indent="-457200">
              <a:buFont typeface="+mj-lt"/>
              <a:buAutoNum type="arabicParenR"/>
            </a:pPr>
            <a:r>
              <a:rPr lang="en-US" i="1" dirty="0" smtClean="0">
                <a:effectLst/>
                <a:latin typeface="Arial" pitchFamily="34" charset="0"/>
                <a:cs typeface="Arial" pitchFamily="34" charset="0"/>
              </a:rPr>
              <a:t>What are science teachers’ conceptions of interdisciplinary science inquiry? How do their conceptions change through intensive summer research and ongoing professional developments? </a:t>
            </a:r>
            <a:endParaRPr lang="en-US" dirty="0" smtClean="0">
              <a:effectLst/>
              <a:latin typeface="Arial" pitchFamily="34" charset="0"/>
              <a:cs typeface="Arial" pitchFamily="34" charset="0"/>
            </a:endParaRPr>
          </a:p>
          <a:p>
            <a:pPr marL="457200" indent="-457200">
              <a:buFont typeface="+mj-lt"/>
              <a:buAutoNum type="arabicParenR"/>
            </a:pPr>
            <a:r>
              <a:rPr lang="en-US" i="1" dirty="0" smtClean="0">
                <a:effectLst/>
                <a:latin typeface="Arial" pitchFamily="34" charset="0"/>
                <a:cs typeface="Arial" pitchFamily="34" charset="0"/>
              </a:rPr>
              <a:t>How </a:t>
            </a:r>
            <a:r>
              <a:rPr lang="en-US" i="1" dirty="0">
                <a:effectLst/>
                <a:latin typeface="Arial" pitchFamily="34" charset="0"/>
                <a:cs typeface="Arial" pitchFamily="34" charset="0"/>
              </a:rPr>
              <a:t>do science teachers translate interdisciplinary science inquiry experiences and understanding gained in university research laboratories into their classroom inquiry instructional practices, i.e. how do science teachers develop interdisciplinary science inquiry PCK?</a:t>
            </a:r>
            <a:endParaRPr lang="en-US" dirty="0">
              <a:effectLst/>
              <a:latin typeface="Arial" pitchFamily="34" charset="0"/>
              <a:cs typeface="Arial" pitchFamily="34" charset="0"/>
            </a:endParaRPr>
          </a:p>
          <a:p>
            <a:pPr marL="457200" indent="-457200">
              <a:buFont typeface="+mj-lt"/>
              <a:buAutoNum type="arabicParenR"/>
            </a:pPr>
            <a:r>
              <a:rPr lang="en-US" i="1" dirty="0" smtClean="0">
                <a:effectLst/>
                <a:latin typeface="Arial" pitchFamily="34" charset="0"/>
                <a:cs typeface="Arial" pitchFamily="34" charset="0"/>
              </a:rPr>
              <a:t>How </a:t>
            </a:r>
            <a:r>
              <a:rPr lang="en-US" i="1" dirty="0">
                <a:effectLst/>
                <a:latin typeface="Arial" pitchFamily="34" charset="0"/>
                <a:cs typeface="Arial" pitchFamily="34" charset="0"/>
              </a:rPr>
              <a:t>do professional learning communities (</a:t>
            </a:r>
            <a:r>
              <a:rPr lang="en-US" i="1" dirty="0" smtClean="0">
                <a:effectLst/>
                <a:latin typeface="Arial" pitchFamily="34" charset="0"/>
                <a:cs typeface="Arial" pitchFamily="34" charset="0"/>
              </a:rPr>
              <a:t>PLCs) </a:t>
            </a:r>
            <a:r>
              <a:rPr lang="en-US" i="1" dirty="0">
                <a:effectLst/>
                <a:latin typeface="Arial" pitchFamily="34" charset="0"/>
                <a:cs typeface="Arial" pitchFamily="34" charset="0"/>
              </a:rPr>
              <a:t>support teacher development of interdisciplinary science inquiry PCK? </a:t>
            </a:r>
            <a:endParaRPr lang="en-US" dirty="0">
              <a:effectLst/>
              <a:latin typeface="Arial" pitchFamily="34" charset="0"/>
              <a:cs typeface="Arial" pitchFamily="34" charset="0"/>
            </a:endParaRPr>
          </a:p>
          <a:p>
            <a:pPr marL="914400"/>
            <a:endParaRPr lang="en-US" dirty="0">
              <a:effectLst/>
              <a:latin typeface="Arial" pitchFamily="34" charset="0"/>
              <a:cs typeface="Arial" pitchFamily="34" charset="0"/>
            </a:endParaRPr>
          </a:p>
          <a:p>
            <a:pPr algn="just">
              <a:lnSpc>
                <a:spcPct val="150000"/>
              </a:lnSpc>
            </a:pPr>
            <a:endParaRPr lang="en-US" sz="3000" b="1" u="sng" dirty="0" smtClean="0">
              <a:effectLst/>
            </a:endParaRPr>
          </a:p>
        </p:txBody>
      </p:sp>
      <p:pic>
        <p:nvPicPr>
          <p:cNvPr id="2" name="Picture 2" descr="G:\bridge_photo.jp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09649" y="27888426"/>
            <a:ext cx="6307753" cy="420130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27" name="Picture 3" descr="G:\Untitled-13.jpg"/>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3373099" y="21149354"/>
            <a:ext cx="15849601" cy="949733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 name="Picture 4" descr="G:\Untitled-1.jpg"/>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09650" y="9430007"/>
            <a:ext cx="11734800" cy="1877862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29" name="Picture 5" descr="G:\Untitled-14.jpg"/>
          <p:cNvPicPr>
            <a:picLocks noChangeAspect="1" noChangeArrowheads="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347763" y="28257921"/>
            <a:ext cx="5415737" cy="388896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0" name="Picture 6" descr="G:\Untitled-12.jpg"/>
          <p:cNvPicPr>
            <a:picLocks noChangeAspect="1" noChangeArrowheads="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3373099" y="30335986"/>
            <a:ext cx="15849601" cy="177453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3" name="Text Box 165"/>
          <p:cNvSpPr txBox="1">
            <a:spLocks noChangeArrowheads="1"/>
          </p:cNvSpPr>
          <p:nvPr/>
        </p:nvSpPr>
        <p:spPr bwMode="auto">
          <a:xfrm>
            <a:off x="971550" y="6110348"/>
            <a:ext cx="12039600" cy="833438"/>
          </a:xfrm>
          <a:prstGeom prst="rect">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ln w="9525">
            <a:solidFill>
              <a:schemeClr val="tx1"/>
            </a:solidFill>
            <a:miter lim="800000"/>
            <a:headEnd/>
            <a:tailEnd/>
          </a:ln>
          <a:effectLst/>
        </p:spPr>
        <p:txBody>
          <a:bodyPr>
            <a:spAutoFit/>
          </a:bodyPr>
          <a:lstStyle/>
          <a:p>
            <a:pPr algn="ctr"/>
            <a:r>
              <a:rPr lang="en-US" sz="4800" dirty="0" smtClean="0">
                <a:solidFill>
                  <a:schemeClr val="bg1"/>
                </a:solidFill>
                <a:effectLst/>
                <a:latin typeface="Arial Rounded MT Bold" pitchFamily="34" charset="0"/>
              </a:rPr>
              <a:t>EFFECTIVE STEM TEACHING</a:t>
            </a:r>
            <a:endParaRPr lang="en-US" sz="3600" dirty="0">
              <a:solidFill>
                <a:schemeClr val="bg1"/>
              </a:solidFill>
              <a:effectLst/>
              <a:latin typeface="Arial Rounded MT Bold" pitchFamily="34" charset="0"/>
            </a:endParaRPr>
          </a:p>
        </p:txBody>
      </p:sp>
      <p:pic>
        <p:nvPicPr>
          <p:cNvPr id="1031" name="Picture 7" descr="G:\girl_photo.jpg"/>
          <p:cNvPicPr>
            <a:picLocks noChangeAspect="1" noChangeArrowheads="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6831394" y="7677149"/>
            <a:ext cx="6286355" cy="940791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3" name="Picture 9" descr="C:\Users\gardella\Documents\MSP2009\UBBPS ISEP  Conceptual Framework.jpg"/>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383750" y="15304884"/>
            <a:ext cx="6457950" cy="560480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4" name="Picture 10" descr="C:\Users\gardella\Documents\MSP2009\Organization_4.png"/>
          <p:cNvPicPr>
            <a:picLocks noChangeAspect="1" noChangeArrowheads="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6062761" y="18356997"/>
            <a:ext cx="6533039" cy="489977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8" name="Text Box 150"/>
          <p:cNvSpPr txBox="1">
            <a:spLocks noChangeArrowheads="1"/>
          </p:cNvSpPr>
          <p:nvPr/>
        </p:nvSpPr>
        <p:spPr bwMode="auto">
          <a:xfrm>
            <a:off x="30234710" y="7648636"/>
            <a:ext cx="6569890" cy="9436429"/>
          </a:xfrm>
          <a:prstGeom prst="rect">
            <a:avLst/>
          </a:prstGeom>
          <a:solidFill>
            <a:schemeClr val="bg1"/>
          </a:solidFill>
          <a:ln w="57150" cmpd="thinThick">
            <a:solidFill>
              <a:schemeClr val="tx1"/>
            </a:solidFill>
            <a:miter lim="800000"/>
            <a:headEnd/>
            <a:tailEnd/>
          </a:ln>
          <a:effectLst/>
        </p:spPr>
        <p:txBody>
          <a:bodyPr wrap="square" lIns="228600" tIns="100584" rIns="228600" bIns="100584">
            <a:spAutoFit/>
          </a:bodyPr>
          <a:lstStyle/>
          <a:p>
            <a:pPr marL="342900" lvl="1" indent="-342900" defTabSz="2154238">
              <a:buFont typeface="Arial" pitchFamily="34" charset="0"/>
              <a:buChar char="•"/>
            </a:pPr>
            <a:r>
              <a:rPr lang="en-US" dirty="0" smtClean="0">
                <a:effectLst/>
                <a:latin typeface="Arial" pitchFamily="34" charset="0"/>
                <a:cs typeface="Arial" pitchFamily="34" charset="0"/>
              </a:rPr>
              <a:t>Alignment of ISEP MSP program with Race to the Top PLA funding in many of the schools chosen for program.</a:t>
            </a:r>
          </a:p>
          <a:p>
            <a:pPr marL="342900" lvl="1" indent="-342900" defTabSz="2154238">
              <a:buFont typeface="Arial" pitchFamily="34" charset="0"/>
              <a:buChar char="•"/>
            </a:pPr>
            <a:r>
              <a:rPr lang="en-US" dirty="0" smtClean="0">
                <a:effectLst/>
                <a:latin typeface="Arial" pitchFamily="34" charset="0"/>
                <a:cs typeface="Arial" pitchFamily="34" charset="0"/>
              </a:rPr>
              <a:t>Identification and training of graduate fellows and undergraduate service-learning students in mentoring, pedagogy, curricula and school cultures.</a:t>
            </a:r>
          </a:p>
          <a:p>
            <a:pPr marL="342900" lvl="1" indent="-342900" defTabSz="2154238">
              <a:buFont typeface="Arial" pitchFamily="34" charset="0"/>
              <a:buChar char="•"/>
            </a:pPr>
            <a:r>
              <a:rPr lang="en-US" dirty="0" smtClean="0">
                <a:effectLst/>
                <a:latin typeface="Arial" pitchFamily="34" charset="0"/>
                <a:cs typeface="Arial" pitchFamily="34" charset="0"/>
              </a:rPr>
              <a:t>Engagement of teachers in developing research based teaching tools that are linked with summer interdisciplinary research opportunities.</a:t>
            </a:r>
          </a:p>
          <a:p>
            <a:pPr marL="342900" lvl="1" indent="-342900" defTabSz="2154238">
              <a:buFont typeface="Arial" pitchFamily="34" charset="0"/>
              <a:buChar char="•"/>
            </a:pPr>
            <a:r>
              <a:rPr lang="en-US" dirty="0" smtClean="0">
                <a:effectLst/>
                <a:latin typeface="Arial" pitchFamily="34" charset="0"/>
                <a:cs typeface="Arial" pitchFamily="34" charset="0"/>
              </a:rPr>
              <a:t>Navigating school and building cultures with principals, teachers, teacher coaches, and Buffalo Public Schools leadership.</a:t>
            </a:r>
          </a:p>
          <a:p>
            <a:pPr marL="342900" lvl="1" indent="-342900" defTabSz="2154238">
              <a:buFont typeface="Arial" pitchFamily="34" charset="0"/>
              <a:buChar char="•"/>
            </a:pPr>
            <a:r>
              <a:rPr lang="en-US" dirty="0" smtClean="0">
                <a:effectLst/>
                <a:latin typeface="Arial" pitchFamily="34" charset="0"/>
                <a:cs typeface="Arial" pitchFamily="34" charset="0"/>
              </a:rPr>
              <a:t>Coordinating supporting partners for research opportunities and classroom support.</a:t>
            </a:r>
          </a:p>
          <a:p>
            <a:pPr marL="342900" lvl="1" indent="-342900" defTabSz="2154238">
              <a:buFont typeface="Arial" pitchFamily="34" charset="0"/>
              <a:buChar char="•"/>
            </a:pPr>
            <a:r>
              <a:rPr lang="en-US" dirty="0" smtClean="0">
                <a:effectLst/>
                <a:latin typeface="Arial" pitchFamily="34" charset="0"/>
                <a:cs typeface="Arial" pitchFamily="34" charset="0"/>
              </a:rPr>
              <a:t>Developing expanded PLCs for communication between middle and high school teachers, parents, university/ college faculty and students.</a:t>
            </a:r>
          </a:p>
          <a:p>
            <a:pPr marL="342900" lvl="1" indent="-342900" defTabSz="2154238">
              <a:buFont typeface="Arial" pitchFamily="34" charset="0"/>
              <a:buChar char="•"/>
            </a:pPr>
            <a:r>
              <a:rPr lang="en-US" dirty="0" smtClean="0">
                <a:effectLst/>
                <a:latin typeface="Arial" pitchFamily="34" charset="0"/>
                <a:cs typeface="Arial" pitchFamily="34" charset="0"/>
              </a:rPr>
              <a:t>Identifying consistent service-learning support for up to 240 students for classroom and after school support.</a:t>
            </a:r>
          </a:p>
          <a:p>
            <a:pPr marL="342900" lvl="1" indent="-342900" defTabSz="2154238">
              <a:buFont typeface="Arial" pitchFamily="34" charset="0"/>
              <a:buChar char="•"/>
            </a:pPr>
            <a:endParaRPr lang="en-US" dirty="0">
              <a:effectLst/>
              <a:latin typeface="Arial" pitchFamily="34" charset="0"/>
              <a:cs typeface="Arial" pitchFamily="34" charset="0"/>
            </a:endParaRPr>
          </a:p>
        </p:txBody>
      </p:sp>
      <p:sp>
        <p:nvSpPr>
          <p:cNvPr id="39" name="Text Box 150"/>
          <p:cNvSpPr txBox="1">
            <a:spLocks noChangeArrowheads="1"/>
          </p:cNvSpPr>
          <p:nvPr/>
        </p:nvSpPr>
        <p:spPr bwMode="auto">
          <a:xfrm>
            <a:off x="30518099" y="18299847"/>
            <a:ext cx="5563711" cy="5004447"/>
          </a:xfrm>
          <a:prstGeom prst="rect">
            <a:avLst/>
          </a:prstGeom>
          <a:solidFill>
            <a:schemeClr val="bg1"/>
          </a:solidFill>
          <a:ln w="57150" cmpd="thinThick">
            <a:solidFill>
              <a:schemeClr val="tx1"/>
            </a:solidFill>
            <a:miter lim="800000"/>
            <a:headEnd/>
            <a:tailEnd/>
          </a:ln>
          <a:effectLst/>
        </p:spPr>
        <p:txBody>
          <a:bodyPr wrap="square" lIns="228600" tIns="100584" rIns="228600" bIns="100584">
            <a:spAutoFit/>
          </a:bodyPr>
          <a:lstStyle/>
          <a:p>
            <a:pPr marL="342900" lvl="1" indent="-342900" defTabSz="2154238">
              <a:buFont typeface="Arial" pitchFamily="34" charset="0"/>
              <a:buChar char="•"/>
            </a:pPr>
            <a:r>
              <a:rPr lang="en-US" dirty="0" smtClean="0">
                <a:effectLst/>
                <a:latin typeface="Arial" pitchFamily="34" charset="0"/>
                <a:cs typeface="Arial" pitchFamily="34" charset="0"/>
              </a:rPr>
              <a:t>Five year strategic plan developed and submitted, implementation of first year strategic plan underway.</a:t>
            </a:r>
          </a:p>
          <a:p>
            <a:pPr marL="342900" lvl="1" indent="-342900" defTabSz="2154238">
              <a:buFont typeface="Arial" pitchFamily="34" charset="0"/>
              <a:buChar char="•"/>
            </a:pPr>
            <a:r>
              <a:rPr lang="en-US" dirty="0" smtClean="0">
                <a:effectLst/>
                <a:latin typeface="Arial" pitchFamily="34" charset="0"/>
                <a:cs typeface="Arial" pitchFamily="34" charset="0"/>
              </a:rPr>
              <a:t>Graduate fellows for each school recruited and placed in all schools.</a:t>
            </a:r>
          </a:p>
          <a:p>
            <a:pPr marL="342900" lvl="1" indent="-342900" defTabSz="2154238">
              <a:buFont typeface="Arial" pitchFamily="34" charset="0"/>
              <a:buChar char="•"/>
            </a:pPr>
            <a:r>
              <a:rPr lang="en-US" dirty="0" smtClean="0">
                <a:effectLst/>
                <a:latin typeface="Arial" pitchFamily="34" charset="0"/>
                <a:cs typeface="Arial" pitchFamily="34" charset="0"/>
              </a:rPr>
              <a:t>Teacher recruitment and placement in interdisciplinary research and courses currently underway for summer 2012.</a:t>
            </a:r>
          </a:p>
          <a:p>
            <a:pPr marL="342900" lvl="1" indent="-342900" defTabSz="2154238">
              <a:buFont typeface="Arial" pitchFamily="34" charset="0"/>
              <a:buChar char="•"/>
            </a:pPr>
            <a:r>
              <a:rPr lang="en-US" dirty="0" smtClean="0">
                <a:effectLst/>
                <a:latin typeface="Arial" pitchFamily="34" charset="0"/>
                <a:cs typeface="Arial" pitchFamily="34" charset="0"/>
              </a:rPr>
              <a:t>Research team and evaluation team collecting baseline data.</a:t>
            </a:r>
          </a:p>
          <a:p>
            <a:pPr marL="342900" lvl="1" indent="-342900" defTabSz="2154238">
              <a:buFont typeface="Arial" pitchFamily="34" charset="0"/>
              <a:buChar char="•"/>
            </a:pPr>
            <a:r>
              <a:rPr lang="en-US" dirty="0" smtClean="0">
                <a:effectLst/>
                <a:latin typeface="Arial" pitchFamily="34" charset="0"/>
                <a:cs typeface="Arial" pitchFamily="34" charset="0"/>
              </a:rPr>
              <a:t>All 12 schools have strategic research driven STEM themes.</a:t>
            </a:r>
            <a:endParaRPr lang="en-US" dirty="0">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edical Scientific Research poster 48x36">
  <a:themeElements>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363</TotalTime>
  <Words>1238</Words>
  <Application>Microsoft Macintosh PowerPoint</Application>
  <PresentationFormat>Custom</PresentationFormat>
  <Paragraphs>41</Paragraphs>
  <Slides>1</Slides>
  <Notes>0</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Medical Scientific Research poster 48x36</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Jenna Kearly</dc:creator>
  <dc:description>Call if we can help   800-590-7850_x000d_
_x000d_
(c) Copyright MegaPrint 2001</dc:description>
  <cp:lastModifiedBy>Dan MacIsaac</cp:lastModifiedBy>
  <cp:revision>36</cp:revision>
  <cp:lastPrinted>2000-08-03T00:31:24Z</cp:lastPrinted>
  <dcterms:created xsi:type="dcterms:W3CDTF">2012-05-04T19:44:56Z</dcterms:created>
  <dcterms:modified xsi:type="dcterms:W3CDTF">2012-05-04T19:45:48Z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TC300007831033</vt:lpwstr>
  </property>
</Properties>
</file>