
<file path=[Content_Types].xml><?xml version="1.0" encoding="utf-8"?>
<Types xmlns="http://schemas.openxmlformats.org/package/2006/content-types">
  <Override PartName="/docProps/core.xml" ContentType="application/vnd.openxmlformats-package.core-properties+xml"/>
  <Override PartName="/docProps/custom.xml" ContentType="application/vnd.openxmlformats-officedocument.custom-properties+xml"/>
  <Override PartName="/ppt/slideLayouts/slideLayout6.xml" ContentType="application/vnd.openxmlformats-officedocument.presentationml.slideLayout+xml"/>
  <Default Extension="rels" ContentType="application/vnd.openxmlformats-package.relationships+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Default Extension="wmf" ContentType="image/x-wmf"/>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8" r:id="rId1"/>
  </p:sldMasterIdLst>
  <p:notesMasterIdLst>
    <p:notesMasterId r:id="rId3"/>
  </p:notesMasterIdLst>
  <p:sldIdLst>
    <p:sldId id="256" r:id="rId2"/>
  </p:sldIdLst>
  <p:sldSz cx="43891200" cy="32918400"/>
  <p:notesSz cx="6716713" cy="9239250"/>
  <p:defaultTex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FF"/>
    <a:srgbClr val="FFBF0B"/>
    <a:srgbClr val="3399FF"/>
    <a:srgbClr val="333399"/>
    <a:srgbClr val="000099"/>
    <a:srgbClr val="FF3300"/>
    <a:srgbClr val="FF0000"/>
    <a:srgbClr val="9F9FCF"/>
    <a:srgbClr val="CCECF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inimized">
    <p:restoredLeft sz="15620"/>
    <p:restoredTop sz="98261" autoAdjust="0"/>
  </p:normalViewPr>
  <p:slideViewPr>
    <p:cSldViewPr>
      <p:cViewPr>
        <p:scale>
          <a:sx n="50" d="100"/>
          <a:sy n="50" d="100"/>
        </p:scale>
        <p:origin x="-72" y="752"/>
      </p:cViewPr>
      <p:guideLst>
        <p:guide orient="horz" pos="11088"/>
        <p:guide pos="134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37" d="100"/>
          <a:sy n="37" d="100"/>
        </p:scale>
        <p:origin x="-1488" y="-84"/>
      </p:cViewPr>
      <p:guideLst>
        <p:guide orient="horz" pos="2910"/>
        <p:guide pos="2115"/>
      </p:guideLst>
    </p:cSldViewPr>
  </p:notes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defRPr sz="1200">
                <a:effectLst/>
              </a:defRPr>
            </a:lvl1pPr>
          </a:lstStyle>
          <a:p>
            <a:endParaRPr lang="en-US"/>
          </a:p>
        </p:txBody>
      </p:sp>
      <p:sp>
        <p:nvSpPr>
          <p:cNvPr id="40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a:defRPr sz="1200">
                <a:effectLst/>
              </a:defRPr>
            </a:lvl1pPr>
          </a:lstStyle>
          <a:p>
            <a:endParaRPr lang="en-US"/>
          </a:p>
        </p:txBody>
      </p:sp>
      <p:sp>
        <p:nvSpPr>
          <p:cNvPr id="4100" name="Rectangle 4"/>
          <p:cNvSpPr>
            <a:spLocks noGrp="1" noRot="1" noChangeAspect="1" noChangeArrowheads="1" noTextEdit="1"/>
          </p:cNvSpPr>
          <p:nvPr>
            <p:ph type="sldImg" idx="2"/>
          </p:nvPr>
        </p:nvSpPr>
        <p:spPr bwMode="auto">
          <a:xfrm>
            <a:off x="1016000" y="685800"/>
            <a:ext cx="4673600" cy="35052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419600"/>
            <a:ext cx="4876800" cy="41148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defRPr sz="1200">
                <a:effectLst/>
              </a:defRPr>
            </a:lvl1pPr>
          </a:lstStyle>
          <a:p>
            <a:endParaRPr lang="en-US"/>
          </a:p>
        </p:txBody>
      </p:sp>
      <p:sp>
        <p:nvSpPr>
          <p:cNvPr id="4103" name="Rectangle 7"/>
          <p:cNvSpPr>
            <a:spLocks noGrp="1" noChangeArrowheads="1"/>
          </p:cNvSpPr>
          <p:nvPr>
            <p:ph type="sldNum" sz="quarter" idx="5"/>
          </p:nvPr>
        </p:nvSpPr>
        <p:spPr bwMode="auto">
          <a:xfrm>
            <a:off x="381000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a:defRPr sz="1200">
                <a:effectLst/>
              </a:defRPr>
            </a:lvl1pPr>
          </a:lstStyle>
          <a:p>
            <a:fld id="{52634601-F843-421B-8ECA-81F96577AB79}"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99801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0E8588-45BE-4149-A941-166E9F488EB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90D6EC-C6F3-4E83-8838-214E096EBA8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750" y="2924175"/>
            <a:ext cx="9326563" cy="26336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90888" y="2924175"/>
            <a:ext cx="27830462" cy="26336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DD079C-B546-4D74-A2E3-CD721F20FE1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6BBE26-06BE-42BB-8F2D-C98AF7B2DC8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87D52C-F46A-4311-B276-9928EBD067A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90888" y="9513888"/>
            <a:ext cx="18578512" cy="19746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9513888"/>
            <a:ext cx="18578513" cy="19746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047583E-6873-45B4-817B-2C447B9ED12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B9B555D-80E6-40BA-99DA-C3B906AAD7B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9986A8B-8811-4C65-9F86-BA9E41FC338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3A351F4-43AC-4426-9702-2848E66EDFD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9291E14-7ADF-4ED6-9FA4-348AA5DAB85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C4C1BC-DFEF-4405-87A5-E1E5B48A17E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0888" y="2924175"/>
            <a:ext cx="37309425" cy="5489575"/>
          </a:xfrm>
          <a:prstGeom prst="rect">
            <a:avLst/>
          </a:prstGeom>
          <a:noFill/>
          <a:ln w="9525">
            <a:noFill/>
            <a:miter lim="800000"/>
            <a:headEnd/>
            <a:tailEnd/>
          </a:ln>
          <a:effectLst/>
        </p:spPr>
        <p:txBody>
          <a:bodyPr vert="horz" wrap="square" lIns="307594" tIns="153799" rIns="307594" bIns="15379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290888" y="9513888"/>
            <a:ext cx="37309425" cy="19746912"/>
          </a:xfrm>
          <a:prstGeom prst="rect">
            <a:avLst/>
          </a:prstGeom>
          <a:noFill/>
          <a:ln w="9525">
            <a:noFill/>
            <a:miter lim="800000"/>
            <a:headEnd/>
            <a:tailEnd/>
          </a:ln>
          <a:effectLst/>
        </p:spPr>
        <p:txBody>
          <a:bodyPr vert="horz" wrap="square" lIns="307594" tIns="153799" rIns="307594" bIns="15379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290888" y="29994225"/>
            <a:ext cx="9144000" cy="2190750"/>
          </a:xfrm>
          <a:prstGeom prst="rect">
            <a:avLst/>
          </a:prstGeom>
          <a:noFill/>
          <a:ln w="9525">
            <a:noFill/>
            <a:miter lim="800000"/>
            <a:headEnd/>
            <a:tailEnd/>
          </a:ln>
          <a:effectLst/>
        </p:spPr>
        <p:txBody>
          <a:bodyPr vert="horz" wrap="square" lIns="307594" tIns="153799" rIns="307594" bIns="153799" numCol="1" anchor="t" anchorCtr="0" compatLnSpc="1">
            <a:prstTxWarp prst="textNoShape">
              <a:avLst/>
            </a:prstTxWarp>
          </a:bodyPr>
          <a:lstStyle>
            <a:lvl1pPr defTabSz="3074988">
              <a:defRPr sz="4700">
                <a:effectLst/>
              </a:defRPr>
            </a:lvl1pPr>
          </a:lstStyle>
          <a:p>
            <a:endParaRPr lang="en-US"/>
          </a:p>
        </p:txBody>
      </p:sp>
      <p:sp>
        <p:nvSpPr>
          <p:cNvPr id="1029" name="Rectangle 5"/>
          <p:cNvSpPr>
            <a:spLocks noGrp="1" noChangeArrowheads="1"/>
          </p:cNvSpPr>
          <p:nvPr>
            <p:ph type="ftr" sz="quarter" idx="3"/>
          </p:nvPr>
        </p:nvSpPr>
        <p:spPr bwMode="auto">
          <a:xfrm>
            <a:off x="14997113" y="29994225"/>
            <a:ext cx="13896975" cy="2190750"/>
          </a:xfrm>
          <a:prstGeom prst="rect">
            <a:avLst/>
          </a:prstGeom>
          <a:noFill/>
          <a:ln w="9525">
            <a:noFill/>
            <a:miter lim="800000"/>
            <a:headEnd/>
            <a:tailEnd/>
          </a:ln>
          <a:effectLst/>
        </p:spPr>
        <p:txBody>
          <a:bodyPr vert="horz" wrap="square" lIns="307594" tIns="153799" rIns="307594" bIns="153799" numCol="1" anchor="t" anchorCtr="0" compatLnSpc="1">
            <a:prstTxWarp prst="textNoShape">
              <a:avLst/>
            </a:prstTxWarp>
          </a:bodyPr>
          <a:lstStyle>
            <a:lvl1pPr algn="ctr" defTabSz="3074988">
              <a:defRPr sz="4700">
                <a:effectLst/>
              </a:defRPr>
            </a:lvl1pPr>
          </a:lstStyle>
          <a:p>
            <a:endParaRPr lang="en-US"/>
          </a:p>
        </p:txBody>
      </p:sp>
      <p:sp>
        <p:nvSpPr>
          <p:cNvPr id="1030" name="Rectangle 6"/>
          <p:cNvSpPr>
            <a:spLocks noGrp="1" noChangeArrowheads="1"/>
          </p:cNvSpPr>
          <p:nvPr>
            <p:ph type="sldNum" sz="quarter" idx="4"/>
          </p:nvPr>
        </p:nvSpPr>
        <p:spPr bwMode="auto">
          <a:xfrm>
            <a:off x="31456313" y="29994225"/>
            <a:ext cx="9144000" cy="2190750"/>
          </a:xfrm>
          <a:prstGeom prst="rect">
            <a:avLst/>
          </a:prstGeom>
          <a:noFill/>
          <a:ln w="9525">
            <a:noFill/>
            <a:miter lim="800000"/>
            <a:headEnd/>
            <a:tailEnd/>
          </a:ln>
          <a:effectLst/>
        </p:spPr>
        <p:txBody>
          <a:bodyPr vert="horz" wrap="square" lIns="307594" tIns="153799" rIns="307594" bIns="153799" numCol="1" anchor="t" anchorCtr="0" compatLnSpc="1">
            <a:prstTxWarp prst="textNoShape">
              <a:avLst/>
            </a:prstTxWarp>
          </a:bodyPr>
          <a:lstStyle>
            <a:lvl1pPr algn="r" defTabSz="3074988">
              <a:defRPr sz="4700">
                <a:effectLst/>
              </a:defRPr>
            </a:lvl1pPr>
          </a:lstStyle>
          <a:p>
            <a:fld id="{EE5F356B-5F25-4DE3-8E87-864E563FD83B}" type="slidenum">
              <a:rPr lang="en-US"/>
              <a:pPr/>
              <a:t>‹#›</a:t>
            </a:fld>
            <a:endParaRPr lang="en-US"/>
          </a:p>
        </p:txBody>
      </p:sp>
      <p:pic>
        <p:nvPicPr>
          <p:cNvPr id="1031" name="Picture 7" descr="mp logo"/>
          <p:cNvPicPr>
            <a:picLocks noChangeAspect="1" noChangeArrowheads="1"/>
          </p:cNvPicPr>
          <p:nvPr/>
        </p:nvPicPr>
        <p:blipFill>
          <a:blip r:embed="rId13" cstate="print"/>
          <a:srcRect/>
          <a:stretch>
            <a:fillRect/>
          </a:stretch>
        </p:blipFill>
        <p:spPr bwMode="auto">
          <a:xfrm>
            <a:off x="40319325" y="32181800"/>
            <a:ext cx="2541588" cy="363538"/>
          </a:xfrm>
          <a:prstGeom prst="rect">
            <a:avLst/>
          </a:prstGeom>
          <a:noFill/>
        </p:spPr>
      </p:pic>
      <p:sp>
        <p:nvSpPr>
          <p:cNvPr id="1032" name="Rectangle 8"/>
          <p:cNvSpPr>
            <a:spLocks noChangeArrowheads="1"/>
          </p:cNvSpPr>
          <p:nvPr/>
        </p:nvSpPr>
        <p:spPr bwMode="auto">
          <a:xfrm>
            <a:off x="41005125" y="31851600"/>
            <a:ext cx="1187450" cy="366713"/>
          </a:xfrm>
          <a:prstGeom prst="rect">
            <a:avLst/>
          </a:prstGeom>
          <a:noFill/>
          <a:ln w="9525">
            <a:noFill/>
            <a:miter lim="800000"/>
            <a:headEnd/>
            <a:tailEnd/>
          </a:ln>
          <a:effectLst/>
        </p:spPr>
        <p:txBody>
          <a:bodyPr wrap="none">
            <a:spAutoFit/>
          </a:bodyPr>
          <a:lstStyle/>
          <a:p>
            <a:r>
              <a:rPr lang="en-US" sz="1800">
                <a:solidFill>
                  <a:srgbClr val="2B0E72"/>
                </a:solidFill>
                <a:effectLst/>
                <a:latin typeface="Arial" charset="0"/>
              </a:rPr>
              <a:t>printed by</a:t>
            </a:r>
            <a:endParaRPr lang="en-US" sz="1800">
              <a:solidFill>
                <a:srgbClr val="003399"/>
              </a:solidFill>
              <a:effectLst/>
              <a:latin typeface="Arial" charset="0"/>
            </a:endParaRPr>
          </a:p>
        </p:txBody>
      </p:sp>
      <p:sp>
        <p:nvSpPr>
          <p:cNvPr id="1033" name="Rectangle 9"/>
          <p:cNvSpPr>
            <a:spLocks noChangeArrowheads="1"/>
          </p:cNvSpPr>
          <p:nvPr/>
        </p:nvSpPr>
        <p:spPr bwMode="auto">
          <a:xfrm>
            <a:off x="40281225" y="32475488"/>
            <a:ext cx="2647950" cy="366712"/>
          </a:xfrm>
          <a:prstGeom prst="rect">
            <a:avLst/>
          </a:prstGeom>
          <a:noFill/>
          <a:ln w="9525">
            <a:noFill/>
            <a:miter lim="800000"/>
            <a:headEnd/>
            <a:tailEnd/>
          </a:ln>
          <a:effectLst/>
        </p:spPr>
        <p:txBody>
          <a:bodyPr wrap="none">
            <a:spAutoFit/>
          </a:bodyPr>
          <a:lstStyle/>
          <a:p>
            <a:r>
              <a:rPr lang="en-US" sz="1800">
                <a:solidFill>
                  <a:srgbClr val="2B0E72"/>
                </a:solidFill>
                <a:effectLst/>
                <a:latin typeface="Arial" charset="0"/>
              </a:rPr>
              <a:t>www.postersession.com</a:t>
            </a:r>
            <a:endParaRPr lang="en-US" sz="1800">
              <a:solidFill>
                <a:srgbClr val="003399"/>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074988" rtl="0" eaLnBrk="1" fontAlgn="base" hangingPunct="1">
        <a:spcBef>
          <a:spcPct val="0"/>
        </a:spcBef>
        <a:spcAft>
          <a:spcPct val="0"/>
        </a:spcAft>
        <a:defRPr sz="14800">
          <a:solidFill>
            <a:schemeClr val="tx2"/>
          </a:solidFill>
          <a:latin typeface="+mj-lt"/>
          <a:ea typeface="+mj-ea"/>
          <a:cs typeface="+mj-cs"/>
        </a:defRPr>
      </a:lvl1pPr>
      <a:lvl2pPr algn="ctr" defTabSz="3074988" rtl="0" eaLnBrk="1" fontAlgn="base" hangingPunct="1">
        <a:spcBef>
          <a:spcPct val="0"/>
        </a:spcBef>
        <a:spcAft>
          <a:spcPct val="0"/>
        </a:spcAft>
        <a:defRPr sz="14800">
          <a:solidFill>
            <a:schemeClr val="tx2"/>
          </a:solidFill>
          <a:latin typeface="Times New Roman" pitchFamily="18" charset="0"/>
        </a:defRPr>
      </a:lvl2pPr>
      <a:lvl3pPr algn="ctr" defTabSz="3074988" rtl="0" eaLnBrk="1" fontAlgn="base" hangingPunct="1">
        <a:spcBef>
          <a:spcPct val="0"/>
        </a:spcBef>
        <a:spcAft>
          <a:spcPct val="0"/>
        </a:spcAft>
        <a:defRPr sz="14800">
          <a:solidFill>
            <a:schemeClr val="tx2"/>
          </a:solidFill>
          <a:latin typeface="Times New Roman" pitchFamily="18" charset="0"/>
        </a:defRPr>
      </a:lvl3pPr>
      <a:lvl4pPr algn="ctr" defTabSz="3074988" rtl="0" eaLnBrk="1" fontAlgn="base" hangingPunct="1">
        <a:spcBef>
          <a:spcPct val="0"/>
        </a:spcBef>
        <a:spcAft>
          <a:spcPct val="0"/>
        </a:spcAft>
        <a:defRPr sz="14800">
          <a:solidFill>
            <a:schemeClr val="tx2"/>
          </a:solidFill>
          <a:latin typeface="Times New Roman" pitchFamily="18" charset="0"/>
        </a:defRPr>
      </a:lvl4pPr>
      <a:lvl5pPr algn="ctr" defTabSz="3074988" rtl="0" eaLnBrk="1" fontAlgn="base" hangingPunct="1">
        <a:spcBef>
          <a:spcPct val="0"/>
        </a:spcBef>
        <a:spcAft>
          <a:spcPct val="0"/>
        </a:spcAft>
        <a:defRPr sz="14800">
          <a:solidFill>
            <a:schemeClr val="tx2"/>
          </a:solidFill>
          <a:latin typeface="Times New Roman" pitchFamily="18" charset="0"/>
        </a:defRPr>
      </a:lvl5pPr>
      <a:lvl6pPr marL="457200" algn="ctr" defTabSz="3074988" rtl="0" eaLnBrk="1" fontAlgn="base" hangingPunct="1">
        <a:spcBef>
          <a:spcPct val="0"/>
        </a:spcBef>
        <a:spcAft>
          <a:spcPct val="0"/>
        </a:spcAft>
        <a:defRPr sz="14800">
          <a:solidFill>
            <a:schemeClr val="tx2"/>
          </a:solidFill>
          <a:latin typeface="Times New Roman" pitchFamily="18" charset="0"/>
        </a:defRPr>
      </a:lvl6pPr>
      <a:lvl7pPr marL="914400" algn="ctr" defTabSz="3074988" rtl="0" eaLnBrk="1" fontAlgn="base" hangingPunct="1">
        <a:spcBef>
          <a:spcPct val="0"/>
        </a:spcBef>
        <a:spcAft>
          <a:spcPct val="0"/>
        </a:spcAft>
        <a:defRPr sz="14800">
          <a:solidFill>
            <a:schemeClr val="tx2"/>
          </a:solidFill>
          <a:latin typeface="Times New Roman" pitchFamily="18" charset="0"/>
        </a:defRPr>
      </a:lvl7pPr>
      <a:lvl8pPr marL="1371600" algn="ctr" defTabSz="3074988" rtl="0" eaLnBrk="1" fontAlgn="base" hangingPunct="1">
        <a:spcBef>
          <a:spcPct val="0"/>
        </a:spcBef>
        <a:spcAft>
          <a:spcPct val="0"/>
        </a:spcAft>
        <a:defRPr sz="14800">
          <a:solidFill>
            <a:schemeClr val="tx2"/>
          </a:solidFill>
          <a:latin typeface="Times New Roman" pitchFamily="18" charset="0"/>
        </a:defRPr>
      </a:lvl8pPr>
      <a:lvl9pPr marL="1828800" algn="ctr" defTabSz="3074988" rtl="0" eaLnBrk="1" fontAlgn="base" hangingPunct="1">
        <a:spcBef>
          <a:spcPct val="0"/>
        </a:spcBef>
        <a:spcAft>
          <a:spcPct val="0"/>
        </a:spcAft>
        <a:defRPr sz="14800">
          <a:solidFill>
            <a:schemeClr val="tx2"/>
          </a:solidFill>
          <a:latin typeface="Times New Roman" pitchFamily="18" charset="0"/>
        </a:defRPr>
      </a:lvl9pPr>
    </p:titleStyle>
    <p:bodyStyle>
      <a:lvl1pPr marL="1150938" indent="-1150938" algn="l" defTabSz="3074988" rtl="0" eaLnBrk="1" fontAlgn="base" hangingPunct="1">
        <a:spcBef>
          <a:spcPct val="20000"/>
        </a:spcBef>
        <a:spcAft>
          <a:spcPct val="0"/>
        </a:spcAft>
        <a:buChar char="•"/>
        <a:defRPr sz="10700">
          <a:solidFill>
            <a:schemeClr val="tx1"/>
          </a:solidFill>
          <a:latin typeface="+mn-lt"/>
          <a:ea typeface="+mn-ea"/>
          <a:cs typeface="+mn-cs"/>
        </a:defRPr>
      </a:lvl1pPr>
      <a:lvl2pPr marL="2497138" indent="-960438" algn="l" defTabSz="3074988" rtl="0" eaLnBrk="1" fontAlgn="base" hangingPunct="1">
        <a:spcBef>
          <a:spcPct val="20000"/>
        </a:spcBef>
        <a:spcAft>
          <a:spcPct val="0"/>
        </a:spcAft>
        <a:buChar char="–"/>
        <a:defRPr sz="9500">
          <a:solidFill>
            <a:schemeClr val="tx1"/>
          </a:solidFill>
          <a:latin typeface="+mn-lt"/>
        </a:defRPr>
      </a:lvl2pPr>
      <a:lvl3pPr marL="3843338" indent="-768350" algn="l" defTabSz="3074988" rtl="0" eaLnBrk="1" fontAlgn="base" hangingPunct="1">
        <a:spcBef>
          <a:spcPct val="20000"/>
        </a:spcBef>
        <a:spcAft>
          <a:spcPct val="0"/>
        </a:spcAft>
        <a:buChar char="•"/>
        <a:defRPr sz="8100">
          <a:solidFill>
            <a:schemeClr val="tx1"/>
          </a:solidFill>
          <a:latin typeface="+mn-lt"/>
        </a:defRPr>
      </a:lvl3pPr>
      <a:lvl4pPr marL="5384800" indent="-773113" algn="l" defTabSz="3074988" rtl="0" eaLnBrk="1" fontAlgn="base" hangingPunct="1">
        <a:spcBef>
          <a:spcPct val="20000"/>
        </a:spcBef>
        <a:spcAft>
          <a:spcPct val="0"/>
        </a:spcAft>
        <a:buChar char="–"/>
        <a:defRPr sz="6500">
          <a:solidFill>
            <a:schemeClr val="tx1"/>
          </a:solidFill>
          <a:latin typeface="+mn-lt"/>
        </a:defRPr>
      </a:lvl4pPr>
      <a:lvl5pPr marL="6921500" indent="-768350" algn="l" defTabSz="3074988" rtl="0" eaLnBrk="1" fontAlgn="base" hangingPunct="1">
        <a:spcBef>
          <a:spcPct val="20000"/>
        </a:spcBef>
        <a:spcAft>
          <a:spcPct val="0"/>
        </a:spcAft>
        <a:buChar char="»"/>
        <a:defRPr sz="6500">
          <a:solidFill>
            <a:schemeClr val="tx1"/>
          </a:solidFill>
          <a:latin typeface="+mn-lt"/>
        </a:defRPr>
      </a:lvl5pPr>
      <a:lvl6pPr marL="7378700" indent="-768350" algn="l" defTabSz="3074988" rtl="0" eaLnBrk="1" fontAlgn="base" hangingPunct="1">
        <a:spcBef>
          <a:spcPct val="20000"/>
        </a:spcBef>
        <a:spcAft>
          <a:spcPct val="0"/>
        </a:spcAft>
        <a:buChar char="»"/>
        <a:defRPr sz="6500">
          <a:solidFill>
            <a:schemeClr val="tx1"/>
          </a:solidFill>
          <a:latin typeface="+mn-lt"/>
        </a:defRPr>
      </a:lvl6pPr>
      <a:lvl7pPr marL="7835900" indent="-768350" algn="l" defTabSz="3074988" rtl="0" eaLnBrk="1" fontAlgn="base" hangingPunct="1">
        <a:spcBef>
          <a:spcPct val="20000"/>
        </a:spcBef>
        <a:spcAft>
          <a:spcPct val="0"/>
        </a:spcAft>
        <a:buChar char="»"/>
        <a:defRPr sz="6500">
          <a:solidFill>
            <a:schemeClr val="tx1"/>
          </a:solidFill>
          <a:latin typeface="+mn-lt"/>
        </a:defRPr>
      </a:lvl7pPr>
      <a:lvl8pPr marL="8293100" indent="-768350" algn="l" defTabSz="3074988" rtl="0" eaLnBrk="1" fontAlgn="base" hangingPunct="1">
        <a:spcBef>
          <a:spcPct val="20000"/>
        </a:spcBef>
        <a:spcAft>
          <a:spcPct val="0"/>
        </a:spcAft>
        <a:buChar char="»"/>
        <a:defRPr sz="6500">
          <a:solidFill>
            <a:schemeClr val="tx1"/>
          </a:solidFill>
          <a:latin typeface="+mn-lt"/>
        </a:defRPr>
      </a:lvl8pPr>
      <a:lvl9pPr marL="8750300" indent="-768350" algn="l" defTabSz="3074988" rtl="0" eaLnBrk="1" fontAlgn="base" hangingPunct="1">
        <a:spcBef>
          <a:spcPct val="20000"/>
        </a:spcBef>
        <a:spcAft>
          <a:spcPct val="0"/>
        </a:spcAft>
        <a:buChar char="»"/>
        <a:defRPr sz="6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jpe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shadeToTitle="1">
        <a:solidFill>
          <a:schemeClr val="tx1"/>
        </a:solidFill>
        <a:effectLst/>
      </p:bgPr>
    </p:bg>
    <p:spTree>
      <p:nvGrpSpPr>
        <p:cNvPr id="1" name=""/>
        <p:cNvGrpSpPr/>
        <p:nvPr/>
      </p:nvGrpSpPr>
      <p:grpSpPr>
        <a:xfrm>
          <a:off x="0" y="0"/>
          <a:ext cx="0" cy="0"/>
          <a:chOff x="0" y="0"/>
          <a:chExt cx="0" cy="0"/>
        </a:xfrm>
      </p:grpSpPr>
      <p:sp>
        <p:nvSpPr>
          <p:cNvPr id="2194" name="Text Box 146"/>
          <p:cNvSpPr txBox="1">
            <a:spLocks noChangeArrowheads="1"/>
          </p:cNvSpPr>
          <p:nvPr/>
        </p:nvSpPr>
        <p:spPr bwMode="auto">
          <a:xfrm>
            <a:off x="0" y="152400"/>
            <a:ext cx="43891200" cy="5829360"/>
          </a:xfrm>
          <a:prstGeom prst="rect">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9525">
            <a:solidFill>
              <a:schemeClr val="tx1"/>
            </a:solidFill>
            <a:miter lim="800000"/>
            <a:headEnd/>
            <a:tailEnd/>
          </a:ln>
          <a:effectLst/>
        </p:spPr>
        <p:txBody>
          <a:bodyPr wrap="square" lIns="61170" tIns="30584" rIns="61170" bIns="30584" anchor="ctr" anchorCtr="1">
            <a:noAutofit/>
          </a:bodyPr>
          <a:lstStyle/>
          <a:p>
            <a:pPr algn="ctr" defTabSz="612775"/>
            <a:r>
              <a:rPr lang="en-US" sz="8800" dirty="0" smtClean="0">
                <a:solidFill>
                  <a:schemeClr val="bg1"/>
                </a:solidFill>
                <a:effectLst/>
                <a:latin typeface="Arial Rounded MT Bold" pitchFamily="34" charset="0"/>
              </a:rPr>
              <a:t>Interdisciplinary Science and Engineering Partnership (ISEP)</a:t>
            </a:r>
          </a:p>
          <a:p>
            <a:pPr algn="ctr" defTabSz="612775"/>
            <a:r>
              <a:rPr lang="en-US" sz="8000" dirty="0" smtClean="0">
                <a:solidFill>
                  <a:schemeClr val="bg1"/>
                </a:solidFill>
                <a:effectLst/>
                <a:latin typeface="Arial Rounded MT Bold" pitchFamily="34" charset="0"/>
                <a:cs typeface="Arial" pitchFamily="34" charset="0"/>
              </a:rPr>
              <a:t>NSF Funded Targeted MSP: Transition from Middle to High School</a:t>
            </a:r>
            <a:endParaRPr lang="en-US" sz="6600" dirty="0">
              <a:solidFill>
                <a:schemeClr val="bg1"/>
              </a:solidFill>
              <a:effectLst/>
              <a:latin typeface="Arial Rounded MT Bold" pitchFamily="34" charset="0"/>
              <a:cs typeface="Arial" pitchFamily="34" charset="0"/>
            </a:endParaRPr>
          </a:p>
          <a:p>
            <a:pPr algn="ctr" defTabSz="612775"/>
            <a:r>
              <a:rPr lang="en-US" sz="6000" dirty="0" smtClean="0">
                <a:solidFill>
                  <a:schemeClr val="bg1"/>
                </a:solidFill>
                <a:effectLst/>
                <a:latin typeface="Arial Rounded MT Bold" pitchFamily="34" charset="0"/>
              </a:rPr>
              <a:t>Joseph A. </a:t>
            </a:r>
            <a:r>
              <a:rPr lang="en-US" sz="6000" dirty="0" err="1" smtClean="0">
                <a:solidFill>
                  <a:schemeClr val="bg1"/>
                </a:solidFill>
                <a:effectLst/>
                <a:latin typeface="Arial Rounded MT Bold" pitchFamily="34" charset="0"/>
              </a:rPr>
              <a:t>Gardella</a:t>
            </a:r>
            <a:r>
              <a:rPr lang="en-US" sz="6000" dirty="0" smtClean="0">
                <a:solidFill>
                  <a:schemeClr val="bg1"/>
                </a:solidFill>
                <a:effectLst/>
                <a:latin typeface="Arial Rounded MT Bold" pitchFamily="34" charset="0"/>
              </a:rPr>
              <a:t>, Jr., PI,  Karen L. King, Project Manager, </a:t>
            </a:r>
            <a:r>
              <a:rPr lang="en-US" sz="6000" dirty="0" err="1" smtClean="0">
                <a:solidFill>
                  <a:schemeClr val="bg1"/>
                </a:solidFill>
                <a:effectLst/>
                <a:latin typeface="Arial Rounded MT Bold" pitchFamily="34" charset="0"/>
              </a:rPr>
              <a:t>Xiufeng</a:t>
            </a:r>
            <a:r>
              <a:rPr lang="en-US" sz="6000" dirty="0" smtClean="0">
                <a:solidFill>
                  <a:schemeClr val="bg1"/>
                </a:solidFill>
                <a:effectLst/>
                <a:latin typeface="Arial Rounded MT Bold" pitchFamily="34" charset="0"/>
              </a:rPr>
              <a:t> Liu, </a:t>
            </a:r>
            <a:r>
              <a:rPr lang="en-US" sz="6000" dirty="0" err="1" smtClean="0">
                <a:solidFill>
                  <a:schemeClr val="bg1"/>
                </a:solidFill>
                <a:effectLst/>
                <a:latin typeface="Arial Rounded MT Bold" pitchFamily="34" charset="0"/>
              </a:rPr>
              <a:t>CoPI</a:t>
            </a:r>
            <a:r>
              <a:rPr lang="en-US" sz="6000" dirty="0" smtClean="0">
                <a:solidFill>
                  <a:schemeClr val="bg1"/>
                </a:solidFill>
                <a:effectLst/>
                <a:latin typeface="Arial Rounded MT Bold" pitchFamily="34" charset="0"/>
              </a:rPr>
              <a:t> (University at Buffalo)</a:t>
            </a:r>
          </a:p>
          <a:p>
            <a:pPr algn="ctr" defTabSz="612775"/>
            <a:r>
              <a:rPr lang="en-US" sz="6000" dirty="0" smtClean="0">
                <a:solidFill>
                  <a:schemeClr val="bg1"/>
                </a:solidFill>
                <a:effectLst/>
                <a:latin typeface="Arial Rounded MT Bold" pitchFamily="34" charset="0"/>
              </a:rPr>
              <a:t>Daniel L. </a:t>
            </a:r>
            <a:r>
              <a:rPr lang="en-US" sz="6000" dirty="0" err="1" smtClean="0">
                <a:solidFill>
                  <a:schemeClr val="bg1"/>
                </a:solidFill>
                <a:effectLst/>
                <a:latin typeface="Arial Rounded MT Bold" pitchFamily="34" charset="0"/>
              </a:rPr>
              <a:t>MacIsaac</a:t>
            </a:r>
            <a:r>
              <a:rPr lang="en-US" sz="6000" dirty="0" smtClean="0">
                <a:solidFill>
                  <a:schemeClr val="bg1"/>
                </a:solidFill>
                <a:effectLst/>
                <a:latin typeface="Arial Rounded MT Bold" pitchFamily="34" charset="0"/>
              </a:rPr>
              <a:t>, </a:t>
            </a:r>
            <a:r>
              <a:rPr lang="en-US" sz="6000" dirty="0" err="1" smtClean="0">
                <a:solidFill>
                  <a:schemeClr val="bg1"/>
                </a:solidFill>
                <a:effectLst/>
                <a:latin typeface="Arial Rounded MT Bold" pitchFamily="34" charset="0"/>
              </a:rPr>
              <a:t>CoPI</a:t>
            </a:r>
            <a:r>
              <a:rPr lang="en-US" sz="6000" dirty="0" smtClean="0">
                <a:solidFill>
                  <a:schemeClr val="bg1"/>
                </a:solidFill>
                <a:effectLst/>
                <a:latin typeface="Arial Rounded MT Bold" pitchFamily="34" charset="0"/>
              </a:rPr>
              <a:t>, Catherine Lange, STEM Faculty (Buffalo State College)</a:t>
            </a:r>
          </a:p>
        </p:txBody>
      </p:sp>
      <p:sp>
        <p:nvSpPr>
          <p:cNvPr id="2196" name="Text Box 148"/>
          <p:cNvSpPr txBox="1">
            <a:spLocks noChangeArrowheads="1"/>
          </p:cNvSpPr>
          <p:nvPr/>
        </p:nvSpPr>
        <p:spPr bwMode="auto">
          <a:xfrm>
            <a:off x="19865975" y="4710113"/>
            <a:ext cx="431800" cy="1084262"/>
          </a:xfrm>
          <a:prstGeom prst="rect">
            <a:avLst/>
          </a:prstGeom>
          <a:noFill/>
          <a:ln w="9525">
            <a:noFill/>
            <a:miter lim="800000"/>
            <a:headEnd/>
            <a:tailEnd/>
          </a:ln>
          <a:effectLst/>
        </p:spPr>
        <p:txBody>
          <a:bodyPr wrap="none" lIns="215405" tIns="107703" rIns="215405" bIns="107703">
            <a:spAutoFit/>
          </a:bodyPr>
          <a:lstStyle/>
          <a:p>
            <a:pPr defTabSz="2154238"/>
            <a:endParaRPr lang="en-US" sz="5700">
              <a:effectLst/>
            </a:endParaRPr>
          </a:p>
        </p:txBody>
      </p:sp>
      <p:sp>
        <p:nvSpPr>
          <p:cNvPr id="2198" name="Text Box 150"/>
          <p:cNvSpPr txBox="1">
            <a:spLocks noChangeArrowheads="1"/>
          </p:cNvSpPr>
          <p:nvPr/>
        </p:nvSpPr>
        <p:spPr bwMode="auto">
          <a:xfrm>
            <a:off x="248314" y="6963384"/>
            <a:ext cx="10745910" cy="9436429"/>
          </a:xfrm>
          <a:prstGeom prst="rect">
            <a:avLst/>
          </a:prstGeom>
          <a:solidFill>
            <a:schemeClr val="bg1"/>
          </a:solidFill>
          <a:ln w="57150" cmpd="thinThick">
            <a:solidFill>
              <a:schemeClr val="tx1"/>
            </a:solidFill>
            <a:miter lim="800000"/>
            <a:headEnd/>
            <a:tailEnd/>
          </a:ln>
          <a:effectLst/>
        </p:spPr>
        <p:txBody>
          <a:bodyPr wrap="square" lIns="228600" tIns="100584" rIns="228600" bIns="100584">
            <a:spAutoFit/>
          </a:bodyPr>
          <a:lstStyle/>
          <a:p>
            <a:r>
              <a:rPr lang="en-US" dirty="0" smtClean="0">
                <a:effectLst/>
                <a:latin typeface="Arial" pitchFamily="34" charset="0"/>
                <a:cs typeface="Arial" pitchFamily="34" charset="0"/>
              </a:rPr>
              <a:t> The ISEP Partnership was awarded a </a:t>
            </a:r>
            <a:r>
              <a:rPr lang="en-US" dirty="0">
                <a:effectLst/>
                <a:latin typeface="Arial" pitchFamily="34" charset="0"/>
                <a:cs typeface="Arial" pitchFamily="34" charset="0"/>
              </a:rPr>
              <a:t>five-year, $9.8 million grant from the National Science Foundation (NSF</a:t>
            </a:r>
            <a:r>
              <a:rPr lang="en-US" dirty="0" smtClean="0">
                <a:effectLst/>
                <a:latin typeface="Arial" pitchFamily="34" charset="0"/>
                <a:cs typeface="Arial" pitchFamily="34" charset="0"/>
              </a:rPr>
              <a:t>) in September 2011 </a:t>
            </a:r>
            <a:r>
              <a:rPr lang="en-US" dirty="0">
                <a:effectLst/>
                <a:latin typeface="Arial" pitchFamily="34" charset="0"/>
                <a:cs typeface="Arial" pitchFamily="34" charset="0"/>
              </a:rPr>
              <a:t>to expand </a:t>
            </a:r>
            <a:r>
              <a:rPr lang="en-US" dirty="0" smtClean="0">
                <a:effectLst/>
                <a:latin typeface="Arial" pitchFamily="34" charset="0"/>
                <a:cs typeface="Arial" pitchFamily="34" charset="0"/>
              </a:rPr>
              <a:t>the program from collaborations in two BPS schools to twelve high needs middle and high schools. </a:t>
            </a:r>
            <a:r>
              <a:rPr lang="en-US" dirty="0">
                <a:effectLst/>
                <a:latin typeface="Arial" pitchFamily="34" charset="0"/>
                <a:cs typeface="Arial" pitchFamily="34" charset="0"/>
              </a:rPr>
              <a:t>Supported with resources totaling more than $10 million, this promising program aims to transform how science is taught in the Buffalo Public Schools. The focus of the ISEP is the critical middle school experiences of students in science and engineering, as they transition to high school. The project uses an innovative approach to teacher professional development among high-needs urban schools (including “feeder” middle schools and their corresponding high schools). This is accomplished through courses and interdisciplinary research experience, development of science and technology classroom materials aligned with state science learning standards, and inquiry-based curricula. Sample research topics include nanotechnology, molecular biology, pharmacokinetics, and response to natural and manmade </a:t>
            </a:r>
            <a:r>
              <a:rPr lang="en-US" dirty="0" smtClean="0">
                <a:effectLst/>
                <a:latin typeface="Arial" pitchFamily="34" charset="0"/>
                <a:cs typeface="Arial" pitchFamily="34" charset="0"/>
              </a:rPr>
              <a:t>emergencies, areas developed as strategic research and  educational strengths under UB2020.</a:t>
            </a:r>
            <a:endParaRPr lang="en-US" dirty="0">
              <a:effectLst/>
              <a:latin typeface="Arial" pitchFamily="34" charset="0"/>
              <a:cs typeface="Arial" pitchFamily="34" charset="0"/>
            </a:endParaRPr>
          </a:p>
          <a:p>
            <a:endParaRPr lang="en-US" dirty="0" smtClean="0">
              <a:effectLst/>
              <a:latin typeface="Arial" pitchFamily="34" charset="0"/>
              <a:cs typeface="Arial" pitchFamily="34" charset="0"/>
            </a:endParaRPr>
          </a:p>
          <a:p>
            <a:r>
              <a:rPr lang="en-US" dirty="0" smtClean="0">
                <a:effectLst/>
                <a:latin typeface="Arial" pitchFamily="34" charset="0"/>
                <a:cs typeface="Arial" pitchFamily="34" charset="0"/>
              </a:rPr>
              <a:t>The </a:t>
            </a:r>
            <a:r>
              <a:rPr lang="en-US" dirty="0">
                <a:effectLst/>
                <a:latin typeface="Arial" pitchFamily="34" charset="0"/>
                <a:cs typeface="Arial" pitchFamily="34" charset="0"/>
              </a:rPr>
              <a:t>ISEP also combines novel mentoring approaches and expanded Professional Learning Communities (PLCs) to build leadership and resources for improving science education. The PLCs cultivate mentoring relationships involving middle and high school teachers and students, UB and Buffalo State College science/engineering/technology faculty, education faculty, undergraduate students and graduate students, volunteer professionals and parents. </a:t>
            </a:r>
            <a:r>
              <a:rPr lang="en-US" dirty="0" smtClean="0">
                <a:effectLst/>
                <a:latin typeface="Arial" pitchFamily="34" charset="0"/>
                <a:cs typeface="Arial" pitchFamily="34" charset="0"/>
              </a:rPr>
              <a:t>.</a:t>
            </a:r>
            <a:endParaRPr lang="en-US" dirty="0">
              <a:effectLst/>
              <a:latin typeface="Arial" pitchFamily="34" charset="0"/>
              <a:cs typeface="Arial" pitchFamily="34" charset="0"/>
            </a:endParaRPr>
          </a:p>
        </p:txBody>
      </p:sp>
      <p:sp>
        <p:nvSpPr>
          <p:cNvPr id="2199" name="Text Box 151"/>
          <p:cNvSpPr txBox="1">
            <a:spLocks noChangeArrowheads="1"/>
          </p:cNvSpPr>
          <p:nvPr/>
        </p:nvSpPr>
        <p:spPr bwMode="auto">
          <a:xfrm>
            <a:off x="29018547" y="18847730"/>
            <a:ext cx="14181906" cy="4635115"/>
          </a:xfrm>
          <a:prstGeom prst="rect">
            <a:avLst/>
          </a:prstGeom>
          <a:solidFill>
            <a:schemeClr val="bg1"/>
          </a:solidFill>
          <a:ln w="57150" cmpd="thinThick">
            <a:noFill/>
            <a:miter lim="800000"/>
            <a:headEnd/>
            <a:tailEnd/>
          </a:ln>
          <a:effectLst/>
        </p:spPr>
        <p:txBody>
          <a:bodyPr wrap="square" lIns="228600" tIns="100584" rIns="228600" bIns="100584">
            <a:spAutoFit/>
          </a:bodyPr>
          <a:lstStyle/>
          <a:p>
            <a:pPr marL="342900" indent="-342900">
              <a:buFont typeface="Arial" pitchFamily="34" charset="0"/>
              <a:buChar char="•"/>
            </a:pPr>
            <a:r>
              <a:rPr lang="en-US" dirty="0" smtClean="0">
                <a:effectLst/>
                <a:latin typeface="Arial" pitchFamily="34" charset="0"/>
                <a:cs typeface="Arial" pitchFamily="34" charset="0"/>
              </a:rPr>
              <a:t>Serves </a:t>
            </a:r>
            <a:r>
              <a:rPr lang="en-US" dirty="0">
                <a:effectLst/>
                <a:latin typeface="Arial" pitchFamily="34" charset="0"/>
                <a:cs typeface="Arial" pitchFamily="34" charset="0"/>
              </a:rPr>
              <a:t>students and tracks their progress during the pivotal transition from middle to high school (a time when many young people lose interest in science). </a:t>
            </a:r>
          </a:p>
          <a:p>
            <a:pPr marL="342900" indent="-342900">
              <a:buFont typeface="Arial" pitchFamily="34" charset="0"/>
              <a:buChar char="•"/>
            </a:pPr>
            <a:r>
              <a:rPr lang="en-US" dirty="0" smtClean="0">
                <a:effectLst/>
                <a:latin typeface="Arial" pitchFamily="34" charset="0"/>
                <a:cs typeface="Arial" pitchFamily="34" charset="0"/>
              </a:rPr>
              <a:t>Emphasizes </a:t>
            </a:r>
            <a:r>
              <a:rPr lang="en-US" dirty="0">
                <a:effectLst/>
                <a:latin typeface="Arial" pitchFamily="34" charset="0"/>
                <a:cs typeface="Arial" pitchFamily="34" charset="0"/>
              </a:rPr>
              <a:t>engineering design activities, as well as interdisciplinary science inquiry. </a:t>
            </a:r>
          </a:p>
          <a:p>
            <a:pPr marL="342900" indent="-342900">
              <a:buFont typeface="Arial" pitchFamily="34" charset="0"/>
              <a:buChar char="•"/>
            </a:pPr>
            <a:r>
              <a:rPr lang="en-US" dirty="0" smtClean="0">
                <a:effectLst/>
                <a:latin typeface="Arial" pitchFamily="34" charset="0"/>
                <a:cs typeface="Arial" pitchFamily="34" charset="0"/>
              </a:rPr>
              <a:t>Develops </a:t>
            </a:r>
            <a:r>
              <a:rPr lang="en-US" dirty="0">
                <a:effectLst/>
                <a:latin typeface="Arial" pitchFamily="34" charset="0"/>
                <a:cs typeface="Arial" pitchFamily="34" charset="0"/>
              </a:rPr>
              <a:t>Professional Learning Communities and opportunities to share ideas face-to-face, or through social media. </a:t>
            </a:r>
          </a:p>
          <a:p>
            <a:pPr marL="342900" indent="-342900">
              <a:buFont typeface="Arial" pitchFamily="34" charset="0"/>
              <a:buChar char="•"/>
            </a:pPr>
            <a:r>
              <a:rPr lang="en-US" dirty="0" smtClean="0">
                <a:effectLst/>
                <a:latin typeface="Arial" pitchFamily="34" charset="0"/>
                <a:cs typeface="Arial" pitchFamily="34" charset="0"/>
              </a:rPr>
              <a:t>Involves </a:t>
            </a:r>
            <a:r>
              <a:rPr lang="en-US" dirty="0">
                <a:effectLst/>
                <a:latin typeface="Arial" pitchFamily="34" charset="0"/>
                <a:cs typeface="Arial" pitchFamily="34" charset="0"/>
              </a:rPr>
              <a:t>undergraduate and graduate students from UB, Buffalo State College and other area colleges, as well as volunteer faculty and science/engineering/technology professionals from the academic and corporate communities. </a:t>
            </a:r>
          </a:p>
          <a:p>
            <a:pPr marL="342900" indent="-342900">
              <a:buFont typeface="Arial" pitchFamily="34" charset="0"/>
              <a:buChar char="•"/>
            </a:pPr>
            <a:r>
              <a:rPr lang="en-US" dirty="0" err="1" smtClean="0">
                <a:effectLst/>
                <a:latin typeface="Arial" pitchFamily="34" charset="0"/>
                <a:cs typeface="Arial" pitchFamily="34" charset="0"/>
              </a:rPr>
              <a:t>erves</a:t>
            </a:r>
            <a:r>
              <a:rPr lang="en-US" dirty="0" smtClean="0">
                <a:effectLst/>
                <a:latin typeface="Arial" pitchFamily="34" charset="0"/>
                <a:cs typeface="Arial" pitchFamily="34" charset="0"/>
              </a:rPr>
              <a:t> </a:t>
            </a:r>
            <a:r>
              <a:rPr lang="en-US" dirty="0">
                <a:effectLst/>
                <a:latin typeface="Arial" pitchFamily="34" charset="0"/>
                <a:cs typeface="Arial" pitchFamily="34" charset="0"/>
              </a:rPr>
              <a:t>Buffalo’s rapidly growing immigrant population, in which more than 80 languages are spoken, including students from Burma, Somalia and many other nations. </a:t>
            </a:r>
          </a:p>
          <a:p>
            <a:pPr marL="342900" indent="-342900">
              <a:buFont typeface="Arial" pitchFamily="34" charset="0"/>
              <a:buChar char="•"/>
            </a:pPr>
            <a:r>
              <a:rPr lang="en-US" dirty="0" smtClean="0">
                <a:effectLst/>
                <a:latin typeface="Arial" pitchFamily="34" charset="0"/>
                <a:cs typeface="Arial" pitchFamily="34" charset="0"/>
              </a:rPr>
              <a:t>Uses </a:t>
            </a:r>
            <a:r>
              <a:rPr lang="en-US" dirty="0">
                <a:effectLst/>
                <a:latin typeface="Arial" pitchFamily="34" charset="0"/>
                <a:cs typeface="Arial" pitchFamily="34" charset="0"/>
              </a:rPr>
              <a:t>new labs and facilities through Buffalo’s comprehensive school reconstruction project—the first of its kind in New York State </a:t>
            </a:r>
            <a:r>
              <a:rPr lang="en-US" dirty="0" smtClean="0">
                <a:effectLst/>
                <a:latin typeface="Arial" pitchFamily="34" charset="0"/>
                <a:cs typeface="Arial" pitchFamily="34" charset="0"/>
              </a:rPr>
              <a:t>student </a:t>
            </a:r>
            <a:r>
              <a:rPr lang="en-US" dirty="0">
                <a:effectLst/>
                <a:latin typeface="Arial" pitchFamily="34" charset="0"/>
                <a:cs typeface="Arial" pitchFamily="34" charset="0"/>
              </a:rPr>
              <a:t>science learning</a:t>
            </a:r>
            <a:r>
              <a:rPr lang="en-US" dirty="0">
                <a:effectLst/>
                <a:latin typeface="Arial" pitchFamily="34" charset="0"/>
              </a:rPr>
              <a:t>. </a:t>
            </a:r>
            <a:endParaRPr lang="en-US" b="1" u="sng" dirty="0" smtClean="0">
              <a:effectLst/>
              <a:latin typeface="Arial" pitchFamily="34" charset="0"/>
            </a:endParaRPr>
          </a:p>
        </p:txBody>
      </p:sp>
      <p:sp>
        <p:nvSpPr>
          <p:cNvPr id="2212" name="Text Box 164"/>
          <p:cNvSpPr txBox="1">
            <a:spLocks noChangeArrowheads="1"/>
          </p:cNvSpPr>
          <p:nvPr/>
        </p:nvSpPr>
        <p:spPr bwMode="auto">
          <a:xfrm>
            <a:off x="228600" y="6059550"/>
            <a:ext cx="10765624" cy="830997"/>
          </a:xfrm>
          <a:prstGeom prst="rect">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9525">
            <a:solidFill>
              <a:schemeClr val="tx1"/>
            </a:solidFill>
            <a:miter lim="800000"/>
            <a:headEnd/>
            <a:tailEnd/>
          </a:ln>
          <a:effectLst/>
        </p:spPr>
        <p:txBody>
          <a:bodyPr wrap="square">
            <a:spAutoFit/>
          </a:bodyPr>
          <a:lstStyle/>
          <a:p>
            <a:pPr algn="ctr"/>
            <a:r>
              <a:rPr lang="en-US" sz="4800" dirty="0" smtClean="0">
                <a:solidFill>
                  <a:schemeClr val="bg1"/>
                </a:solidFill>
                <a:effectLst/>
                <a:latin typeface="Arial Rounded MT Bold" pitchFamily="34" charset="0"/>
              </a:rPr>
              <a:t>PROJECT OVERVIEW</a:t>
            </a:r>
            <a:endParaRPr lang="en-US" sz="3600" dirty="0">
              <a:solidFill>
                <a:schemeClr val="bg1"/>
              </a:solidFill>
              <a:effectLst/>
              <a:latin typeface="Arial Rounded MT Bold" pitchFamily="34" charset="0"/>
            </a:endParaRPr>
          </a:p>
        </p:txBody>
      </p:sp>
      <p:sp>
        <p:nvSpPr>
          <p:cNvPr id="2213" name="Text Box 165"/>
          <p:cNvSpPr txBox="1">
            <a:spLocks noChangeArrowheads="1"/>
          </p:cNvSpPr>
          <p:nvPr/>
        </p:nvSpPr>
        <p:spPr bwMode="auto">
          <a:xfrm>
            <a:off x="29020040" y="17867934"/>
            <a:ext cx="14181906" cy="830997"/>
          </a:xfrm>
          <a:prstGeom prst="rect">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9525">
            <a:solidFill>
              <a:schemeClr val="tx1"/>
            </a:solidFill>
            <a:miter lim="800000"/>
            <a:headEnd/>
            <a:tailEnd/>
          </a:ln>
          <a:effectLst/>
        </p:spPr>
        <p:txBody>
          <a:bodyPr wrap="square">
            <a:spAutoFit/>
          </a:bodyPr>
          <a:lstStyle/>
          <a:p>
            <a:pPr algn="ctr"/>
            <a:r>
              <a:rPr lang="en-US" sz="4800" dirty="0" smtClean="0">
                <a:solidFill>
                  <a:schemeClr val="bg1"/>
                </a:solidFill>
                <a:effectLst/>
                <a:latin typeface="Arial Rounded MT Bold" pitchFamily="34" charset="0"/>
              </a:rPr>
              <a:t>INNOVATIONS</a:t>
            </a:r>
            <a:endParaRPr lang="en-US" sz="3600" b="1" dirty="0">
              <a:solidFill>
                <a:schemeClr val="bg1"/>
              </a:solidFill>
              <a:effectLst/>
              <a:latin typeface="Arial Rounded MT Bold" pitchFamily="34" charset="0"/>
            </a:endParaRPr>
          </a:p>
        </p:txBody>
      </p:sp>
      <p:sp>
        <p:nvSpPr>
          <p:cNvPr id="2214" name="Text Box 166"/>
          <p:cNvSpPr txBox="1">
            <a:spLocks noChangeArrowheads="1"/>
          </p:cNvSpPr>
          <p:nvPr/>
        </p:nvSpPr>
        <p:spPr bwMode="auto">
          <a:xfrm>
            <a:off x="29120325" y="23643809"/>
            <a:ext cx="14080128" cy="833437"/>
          </a:xfrm>
          <a:prstGeom prst="rect">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9525">
            <a:solidFill>
              <a:schemeClr val="tx1"/>
            </a:solidFill>
            <a:miter lim="800000"/>
            <a:headEnd/>
            <a:tailEnd/>
          </a:ln>
          <a:effectLst/>
        </p:spPr>
        <p:txBody>
          <a:bodyPr wrap="square">
            <a:spAutoFit/>
          </a:bodyPr>
          <a:lstStyle/>
          <a:p>
            <a:pPr algn="ctr"/>
            <a:r>
              <a:rPr lang="en-US" sz="4800" dirty="0" smtClean="0">
                <a:solidFill>
                  <a:schemeClr val="bg1"/>
                </a:solidFill>
                <a:effectLst/>
                <a:latin typeface="Arial Rounded MT Bold" pitchFamily="34" charset="0"/>
              </a:rPr>
              <a:t>CHALLENGES AND BARRIERS</a:t>
            </a:r>
            <a:endParaRPr lang="en-US" sz="3600" dirty="0">
              <a:solidFill>
                <a:schemeClr val="bg1"/>
              </a:solidFill>
              <a:effectLst/>
              <a:latin typeface="Arial Rounded MT Bold" pitchFamily="34" charset="0"/>
            </a:endParaRPr>
          </a:p>
        </p:txBody>
      </p:sp>
      <p:pic>
        <p:nvPicPr>
          <p:cNvPr id="1027" name="Picture 3" descr="G:\Untitled-13.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059770" y="7262270"/>
            <a:ext cx="16105931" cy="965092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 name="Picture 4" descr="G:\Untitled-1.jpg"/>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7175" y="16399813"/>
            <a:ext cx="10737049" cy="1590898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0" name="Picture 6" descr="G:\Untitled-12.jpg"/>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956073" y="29794200"/>
            <a:ext cx="16794775" cy="188035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3" name="Text Box 165"/>
          <p:cNvSpPr txBox="1">
            <a:spLocks noChangeArrowheads="1"/>
          </p:cNvSpPr>
          <p:nvPr/>
        </p:nvSpPr>
        <p:spPr bwMode="auto">
          <a:xfrm>
            <a:off x="12115800" y="6106194"/>
            <a:ext cx="16049901" cy="830997"/>
          </a:xfrm>
          <a:prstGeom prst="rect">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9525">
            <a:solidFill>
              <a:schemeClr val="tx1"/>
            </a:solidFill>
            <a:miter lim="800000"/>
            <a:headEnd/>
            <a:tailEnd/>
          </a:ln>
          <a:effectLst/>
        </p:spPr>
        <p:txBody>
          <a:bodyPr wrap="square">
            <a:spAutoFit/>
          </a:bodyPr>
          <a:lstStyle/>
          <a:p>
            <a:pPr algn="ctr"/>
            <a:r>
              <a:rPr lang="en-US" sz="4800" dirty="0" smtClean="0">
                <a:solidFill>
                  <a:schemeClr val="bg1"/>
                </a:solidFill>
                <a:effectLst/>
                <a:latin typeface="Arial Rounded MT Bold" pitchFamily="34" charset="0"/>
              </a:rPr>
              <a:t>ISEP PROGRAM COMPONENTS</a:t>
            </a:r>
            <a:endParaRPr lang="en-US" sz="3600" dirty="0">
              <a:solidFill>
                <a:schemeClr val="bg1"/>
              </a:solidFill>
              <a:effectLst/>
              <a:latin typeface="Arial Rounded MT Bold" pitchFamily="34" charset="0"/>
            </a:endParaRPr>
          </a:p>
        </p:txBody>
      </p:sp>
      <p:pic>
        <p:nvPicPr>
          <p:cNvPr id="1034" name="Picture 10" descr="C:\Users\gardella\Documents\MSP2009\Organization_4.pn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020040" y="7104061"/>
            <a:ext cx="14100721" cy="1057554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8" name="Text Box 150"/>
          <p:cNvSpPr txBox="1">
            <a:spLocks noChangeArrowheads="1"/>
          </p:cNvSpPr>
          <p:nvPr/>
        </p:nvSpPr>
        <p:spPr bwMode="auto">
          <a:xfrm>
            <a:off x="29055182" y="24610596"/>
            <a:ext cx="14181906" cy="5004447"/>
          </a:xfrm>
          <a:prstGeom prst="rect">
            <a:avLst/>
          </a:prstGeom>
          <a:solidFill>
            <a:schemeClr val="bg1"/>
          </a:solidFill>
          <a:ln w="57150" cmpd="thinThick">
            <a:solidFill>
              <a:schemeClr val="tx1"/>
            </a:solidFill>
            <a:miter lim="800000"/>
            <a:headEnd/>
            <a:tailEnd/>
          </a:ln>
          <a:effectLst/>
        </p:spPr>
        <p:txBody>
          <a:bodyPr wrap="square" lIns="228600" tIns="100584" rIns="228600" bIns="100584">
            <a:spAutoFit/>
          </a:bodyPr>
          <a:lstStyle/>
          <a:p>
            <a:pPr marL="342900" lvl="1" indent="-342900" defTabSz="2154238">
              <a:buFont typeface="Arial" pitchFamily="34" charset="0"/>
              <a:buChar char="•"/>
            </a:pPr>
            <a:r>
              <a:rPr lang="en-US" dirty="0" smtClean="0">
                <a:effectLst/>
                <a:latin typeface="Arial" pitchFamily="34" charset="0"/>
                <a:cs typeface="Arial" pitchFamily="34" charset="0"/>
              </a:rPr>
              <a:t>Alignment of ISEP MSP program with Race to the Top PLA funding in many of the schools chosen for program has not been achieved due to lack of communication with NY State Ed.</a:t>
            </a:r>
          </a:p>
          <a:p>
            <a:pPr marL="342900" lvl="1" indent="-342900" defTabSz="2154238">
              <a:buFont typeface="Arial" pitchFamily="34" charset="0"/>
              <a:buChar char="•"/>
            </a:pPr>
            <a:r>
              <a:rPr lang="en-US" dirty="0" smtClean="0">
                <a:effectLst/>
                <a:latin typeface="Arial" pitchFamily="34" charset="0"/>
                <a:cs typeface="Arial" pitchFamily="34" charset="0"/>
              </a:rPr>
              <a:t>Identification and training of graduate fellows and undergraduate service-learning students in mentoring, pedagogy, curricula and school cultures.</a:t>
            </a:r>
          </a:p>
          <a:p>
            <a:pPr marL="342900" lvl="1" indent="-342900" defTabSz="2154238">
              <a:buFont typeface="Arial" pitchFamily="34" charset="0"/>
              <a:buChar char="•"/>
            </a:pPr>
            <a:r>
              <a:rPr lang="en-US" dirty="0" smtClean="0">
                <a:effectLst/>
                <a:latin typeface="Arial" pitchFamily="34" charset="0"/>
                <a:cs typeface="Arial" pitchFamily="34" charset="0"/>
              </a:rPr>
              <a:t>Engagement of teachers in developing research based teaching tools that are linked with summer interdisciplinary research opportunities.</a:t>
            </a:r>
          </a:p>
          <a:p>
            <a:pPr marL="342900" lvl="1" indent="-342900" defTabSz="2154238">
              <a:buFont typeface="Arial" pitchFamily="34" charset="0"/>
              <a:buChar char="•"/>
            </a:pPr>
            <a:r>
              <a:rPr lang="en-US" dirty="0" smtClean="0">
                <a:effectLst/>
                <a:latin typeface="Arial" pitchFamily="34" charset="0"/>
                <a:cs typeface="Arial" pitchFamily="34" charset="0"/>
              </a:rPr>
              <a:t>Navigating school and building cultures with principals, teachers, teacher coaches, and Buffalo Public Schools leadership.</a:t>
            </a:r>
          </a:p>
          <a:p>
            <a:pPr marL="342900" lvl="1" indent="-342900" defTabSz="2154238">
              <a:buFont typeface="Arial" pitchFamily="34" charset="0"/>
              <a:buChar char="•"/>
            </a:pPr>
            <a:r>
              <a:rPr lang="en-US" dirty="0" smtClean="0">
                <a:effectLst/>
                <a:latin typeface="Arial" pitchFamily="34" charset="0"/>
                <a:cs typeface="Arial" pitchFamily="34" charset="0"/>
              </a:rPr>
              <a:t>Coordinating supporting partners for research opportunities and classroom support.</a:t>
            </a:r>
          </a:p>
          <a:p>
            <a:pPr marL="342900" lvl="1" indent="-342900" defTabSz="2154238">
              <a:buFont typeface="Arial" pitchFamily="34" charset="0"/>
              <a:buChar char="•"/>
            </a:pPr>
            <a:r>
              <a:rPr lang="en-US" dirty="0" smtClean="0">
                <a:effectLst/>
                <a:latin typeface="Arial" pitchFamily="34" charset="0"/>
                <a:cs typeface="Arial" pitchFamily="34" charset="0"/>
              </a:rPr>
              <a:t>Developing expanded PLCs for communication between middle and high school teachers, parents, university/ college faculty and students.</a:t>
            </a:r>
          </a:p>
          <a:p>
            <a:pPr marL="342900" lvl="1" indent="-342900" defTabSz="2154238">
              <a:buFont typeface="Arial" pitchFamily="34" charset="0"/>
              <a:buChar char="•"/>
            </a:pPr>
            <a:r>
              <a:rPr lang="en-US" dirty="0" smtClean="0">
                <a:effectLst/>
                <a:latin typeface="Arial" pitchFamily="34" charset="0"/>
                <a:cs typeface="Arial" pitchFamily="34" charset="0"/>
              </a:rPr>
              <a:t>Identifying consistent service-learning support for up to 240 students for classroom and after school support.</a:t>
            </a:r>
            <a:endParaRPr lang="en-US" dirty="0">
              <a:effectLst/>
              <a:latin typeface="Arial" pitchFamily="34" charset="0"/>
              <a:cs typeface="Arial" pitchFamily="34" charset="0"/>
            </a:endParaRPr>
          </a:p>
        </p:txBody>
      </p:sp>
      <p:sp>
        <p:nvSpPr>
          <p:cNvPr id="39" name="Text Box 150"/>
          <p:cNvSpPr txBox="1">
            <a:spLocks noChangeArrowheads="1"/>
          </p:cNvSpPr>
          <p:nvPr/>
        </p:nvSpPr>
        <p:spPr bwMode="auto">
          <a:xfrm>
            <a:off x="12193120" y="17102154"/>
            <a:ext cx="16343780" cy="8862996"/>
          </a:xfrm>
          <a:prstGeom prst="rect">
            <a:avLst/>
          </a:prstGeom>
          <a:solidFill>
            <a:schemeClr val="bg1"/>
          </a:solidFill>
          <a:ln w="57150" cmpd="thinThick">
            <a:solidFill>
              <a:schemeClr val="tx1"/>
            </a:solidFill>
            <a:miter lim="800000"/>
            <a:headEnd/>
            <a:tailEnd/>
          </a:ln>
          <a:effectLst/>
        </p:spPr>
        <p:txBody>
          <a:bodyPr wrap="square" lIns="228600" tIns="100584" rIns="228600" bIns="100584">
            <a:spAutoFit/>
          </a:bodyPr>
          <a:lstStyle/>
          <a:p>
            <a:pPr marL="342900" lvl="1" indent="-342900" defTabSz="2154238">
              <a:buFont typeface="Arial" pitchFamily="34" charset="0"/>
              <a:buChar char="•"/>
            </a:pPr>
            <a:r>
              <a:rPr lang="en-US" b="1" i="1" dirty="0" smtClean="0">
                <a:effectLst/>
                <a:latin typeface="Arial" pitchFamily="34" charset="0"/>
                <a:cs typeface="Arial" pitchFamily="34" charset="0"/>
              </a:rPr>
              <a:t>Summer teacher professional development </a:t>
            </a:r>
            <a:r>
              <a:rPr lang="en-US" dirty="0" smtClean="0">
                <a:effectLst/>
                <a:latin typeface="Arial" pitchFamily="34" charset="0"/>
                <a:cs typeface="Arial" pitchFamily="34" charset="0"/>
              </a:rPr>
              <a:t>centered on 1-2 month research or coursework placements of science, technology, mathematics and special education teachers from all 12 schools.</a:t>
            </a:r>
          </a:p>
          <a:p>
            <a:pPr marL="342900" lvl="1" indent="-342900" defTabSz="2154238">
              <a:buFont typeface="Arial" pitchFamily="34" charset="0"/>
              <a:buChar char="•"/>
            </a:pPr>
            <a:r>
              <a:rPr lang="en-US" b="1" i="1" dirty="0" smtClean="0">
                <a:effectLst/>
                <a:latin typeface="Arial" pitchFamily="34" charset="0"/>
                <a:cs typeface="Arial" pitchFamily="34" charset="0"/>
              </a:rPr>
              <a:t>School based STEM focus areas</a:t>
            </a:r>
            <a:r>
              <a:rPr lang="en-US" dirty="0" smtClean="0">
                <a:effectLst/>
                <a:latin typeface="Arial" pitchFamily="34" charset="0"/>
                <a:cs typeface="Arial" pitchFamily="34" charset="0"/>
              </a:rPr>
              <a:t> are developed in concert with school principals, teachers and BPS district STEM leadership.</a:t>
            </a:r>
            <a:endParaRPr lang="en-US" b="1" i="1" dirty="0" smtClean="0">
              <a:effectLst/>
              <a:latin typeface="Arial" pitchFamily="34" charset="0"/>
              <a:cs typeface="Arial" pitchFamily="34" charset="0"/>
            </a:endParaRPr>
          </a:p>
          <a:p>
            <a:pPr marL="342900" lvl="1" indent="-342900" defTabSz="2154238">
              <a:buFont typeface="Arial" pitchFamily="34" charset="0"/>
              <a:buChar char="•"/>
            </a:pPr>
            <a:r>
              <a:rPr lang="en-US" b="1" i="1" dirty="0" smtClean="0">
                <a:effectLst/>
                <a:latin typeface="Arial" pitchFamily="34" charset="0"/>
                <a:cs typeface="Arial" pitchFamily="34" charset="0"/>
              </a:rPr>
              <a:t>Research placements </a:t>
            </a:r>
            <a:r>
              <a:rPr lang="en-US" dirty="0" smtClean="0">
                <a:effectLst/>
                <a:latin typeface="Arial" pitchFamily="34" charset="0"/>
                <a:cs typeface="Arial" pitchFamily="34" charset="0"/>
              </a:rPr>
              <a:t>involve research in subjects including interdisciplinary environmental science and engineering, extreme events engineering, biomedical research and education, biology, physics, biomedical engineering and materials science and engineering.</a:t>
            </a:r>
          </a:p>
          <a:p>
            <a:pPr marL="342900" lvl="1" indent="-342900" defTabSz="2154238">
              <a:buFont typeface="Arial" pitchFamily="34" charset="0"/>
              <a:buChar char="•"/>
            </a:pPr>
            <a:r>
              <a:rPr lang="en-US" b="1" i="1" dirty="0" smtClean="0">
                <a:effectLst/>
                <a:latin typeface="Arial" pitchFamily="34" charset="0"/>
                <a:cs typeface="Arial" pitchFamily="34" charset="0"/>
              </a:rPr>
              <a:t>Research partners </a:t>
            </a:r>
            <a:r>
              <a:rPr lang="en-US" dirty="0" smtClean="0">
                <a:effectLst/>
                <a:latin typeface="Arial" pitchFamily="34" charset="0"/>
                <a:cs typeface="Arial" pitchFamily="34" charset="0"/>
              </a:rPr>
              <a:t>include UB science, engineering and medicine, Roswell Park Cancer Institute, Hauptmann Woodward Institute and Praxair Technology Center.</a:t>
            </a:r>
          </a:p>
          <a:p>
            <a:pPr marL="342900" lvl="1" indent="-342900" defTabSz="2154238">
              <a:buFont typeface="Arial" pitchFamily="34" charset="0"/>
              <a:buChar char="•"/>
            </a:pPr>
            <a:r>
              <a:rPr lang="en-US" dirty="0" smtClean="0">
                <a:effectLst/>
                <a:latin typeface="Arial" pitchFamily="34" charset="0"/>
                <a:cs typeface="Arial" pitchFamily="34" charset="0"/>
              </a:rPr>
              <a:t>Teachers with specific interests are placed in a specially designed </a:t>
            </a:r>
            <a:r>
              <a:rPr lang="en-US" b="1" i="1" dirty="0" smtClean="0">
                <a:effectLst/>
                <a:latin typeface="Arial" pitchFamily="34" charset="0"/>
                <a:cs typeface="Arial" pitchFamily="34" charset="0"/>
              </a:rPr>
              <a:t>summer course at Buffalo State College</a:t>
            </a:r>
            <a:r>
              <a:rPr lang="en-US" dirty="0" smtClean="0">
                <a:effectLst/>
                <a:latin typeface="Arial" pitchFamily="34" charset="0"/>
                <a:cs typeface="Arial" pitchFamily="34" charset="0"/>
              </a:rPr>
              <a:t>.</a:t>
            </a:r>
          </a:p>
          <a:p>
            <a:pPr marL="342900" lvl="1" indent="-342900" defTabSz="2154238">
              <a:buFont typeface="Arial" pitchFamily="34" charset="0"/>
              <a:buChar char="•"/>
            </a:pPr>
            <a:r>
              <a:rPr lang="en-US" b="1" i="1" dirty="0" smtClean="0">
                <a:effectLst/>
                <a:latin typeface="Arial" pitchFamily="34" charset="0"/>
                <a:cs typeface="Arial" pitchFamily="34" charset="0"/>
              </a:rPr>
              <a:t>Buffalo Museum of Science </a:t>
            </a:r>
            <a:r>
              <a:rPr lang="en-US" dirty="0" smtClean="0">
                <a:effectLst/>
                <a:latin typeface="Arial" pitchFamily="34" charset="0"/>
                <a:cs typeface="Arial" pitchFamily="34" charset="0"/>
              </a:rPr>
              <a:t>provides program resources with informal learning support after-school and on weekends, planning and implementation space for teachers and experienced staff for teacher support.</a:t>
            </a:r>
            <a:endParaRPr lang="en-US" b="1" i="1" dirty="0" smtClean="0">
              <a:effectLst/>
              <a:latin typeface="Arial" pitchFamily="34" charset="0"/>
              <a:cs typeface="Arial" pitchFamily="34" charset="0"/>
            </a:endParaRPr>
          </a:p>
          <a:p>
            <a:pPr marL="342900" lvl="1" indent="-342900" defTabSz="2154238">
              <a:buFont typeface="Arial" pitchFamily="34" charset="0"/>
              <a:buChar char="•"/>
            </a:pPr>
            <a:r>
              <a:rPr lang="en-US" dirty="0" smtClean="0">
                <a:effectLst/>
                <a:latin typeface="Arial" pitchFamily="34" charset="0"/>
                <a:cs typeface="Arial" pitchFamily="34" charset="0"/>
              </a:rPr>
              <a:t>Teachers are supported during the academic  year with </a:t>
            </a:r>
            <a:r>
              <a:rPr lang="en-US" b="1" i="1" dirty="0" smtClean="0">
                <a:effectLst/>
                <a:latin typeface="Arial" pitchFamily="34" charset="0"/>
                <a:cs typeface="Arial" pitchFamily="34" charset="0"/>
              </a:rPr>
              <a:t>wrap-round academic support </a:t>
            </a:r>
            <a:r>
              <a:rPr lang="en-US" dirty="0" smtClean="0">
                <a:effectLst/>
                <a:latin typeface="Arial" pitchFamily="34" charset="0"/>
                <a:cs typeface="Arial" pitchFamily="34" charset="0"/>
              </a:rPr>
              <a:t>in class and after school with Ph.D. students from UB science, engineering and medical basic science departments and undergraduates from UB and Buffalo State College in service learning and internship courses.  These students support implementation in classrooms and after-school programs and focus on </a:t>
            </a:r>
            <a:r>
              <a:rPr lang="en-US" b="1" i="1" dirty="0" smtClean="0">
                <a:effectLst/>
                <a:latin typeface="Arial" pitchFamily="34" charset="0"/>
                <a:cs typeface="Arial" pitchFamily="34" charset="0"/>
              </a:rPr>
              <a:t>mentoring</a:t>
            </a:r>
            <a:r>
              <a:rPr lang="en-US" dirty="0" smtClean="0">
                <a:effectLst/>
                <a:latin typeface="Arial" pitchFamily="34" charset="0"/>
                <a:cs typeface="Arial" pitchFamily="34" charset="0"/>
              </a:rPr>
              <a:t> BPS students.</a:t>
            </a:r>
          </a:p>
          <a:p>
            <a:pPr marL="342900" lvl="1" indent="-342900" defTabSz="2154238">
              <a:buFont typeface="Arial" pitchFamily="34" charset="0"/>
              <a:buChar char="•"/>
            </a:pPr>
            <a:r>
              <a:rPr lang="en-US" dirty="0" smtClean="0">
                <a:effectLst/>
                <a:latin typeface="Arial" pitchFamily="34" charset="0"/>
                <a:cs typeface="Arial" pitchFamily="34" charset="0"/>
              </a:rPr>
              <a:t>Innovative </a:t>
            </a:r>
            <a:r>
              <a:rPr lang="en-US" b="1" i="1" dirty="0" smtClean="0">
                <a:effectLst/>
                <a:latin typeface="Arial" pitchFamily="34" charset="0"/>
                <a:cs typeface="Arial" pitchFamily="34" charset="0"/>
              </a:rPr>
              <a:t>Professional Learning Communities (PLCs)</a:t>
            </a:r>
            <a:r>
              <a:rPr lang="en-US" dirty="0" smtClean="0">
                <a:effectLst/>
                <a:latin typeface="Arial" pitchFamily="34" charset="0"/>
                <a:cs typeface="Arial" pitchFamily="34" charset="0"/>
              </a:rPr>
              <a:t> are set up to promote communication between middle and high school teachers, parents, graduate and undergraduate students and university research faculty to promote connections between middle and high school STEM classroom content and parent participation in support of classroom work and design of the projects.</a:t>
            </a:r>
          </a:p>
          <a:p>
            <a:pPr marL="342900" lvl="1" indent="-342900" defTabSz="2154238">
              <a:buFont typeface="Arial" pitchFamily="34" charset="0"/>
              <a:buChar char="•"/>
            </a:pPr>
            <a:r>
              <a:rPr lang="en-US" b="1" i="1" dirty="0" smtClean="0">
                <a:effectLst/>
                <a:latin typeface="Arial" pitchFamily="34" charset="0"/>
                <a:cs typeface="Arial" pitchFamily="34" charset="0"/>
              </a:rPr>
              <a:t>Paid summer research internships </a:t>
            </a:r>
            <a:r>
              <a:rPr lang="en-US" dirty="0" smtClean="0">
                <a:effectLst/>
                <a:latin typeface="Arial" pitchFamily="34" charset="0"/>
                <a:cs typeface="Arial" pitchFamily="34" charset="0"/>
              </a:rPr>
              <a:t> are available for high school students.</a:t>
            </a:r>
            <a:endParaRPr lang="en-US" b="1" i="1" dirty="0" smtClean="0">
              <a:effectLst/>
              <a:latin typeface="Arial" pitchFamily="34" charset="0"/>
              <a:cs typeface="Arial" pitchFamily="34" charset="0"/>
            </a:endParaRPr>
          </a:p>
          <a:p>
            <a:pPr marL="342900" lvl="1" indent="-342900" defTabSz="2154238">
              <a:buFont typeface="Arial" pitchFamily="34" charset="0"/>
              <a:buChar char="•"/>
            </a:pPr>
            <a:r>
              <a:rPr lang="en-US" dirty="0" smtClean="0">
                <a:effectLst/>
                <a:latin typeface="Arial" pitchFamily="34" charset="0"/>
                <a:cs typeface="Arial" pitchFamily="34" charset="0"/>
              </a:rPr>
              <a:t>Key </a:t>
            </a:r>
            <a:r>
              <a:rPr lang="en-US" b="1" i="1" dirty="0" smtClean="0">
                <a:effectLst/>
                <a:latin typeface="Arial" pitchFamily="34" charset="0"/>
                <a:cs typeface="Arial" pitchFamily="34" charset="0"/>
              </a:rPr>
              <a:t>research questions</a:t>
            </a:r>
            <a:r>
              <a:rPr lang="en-US" dirty="0" smtClean="0">
                <a:effectLst/>
                <a:latin typeface="Arial" pitchFamily="34" charset="0"/>
                <a:cs typeface="Arial" pitchFamily="34" charset="0"/>
              </a:rPr>
              <a:t> are investigated by UB research team to examine project hypotheses.</a:t>
            </a:r>
          </a:p>
          <a:p>
            <a:pPr marL="342900" lvl="1" indent="-342900" defTabSz="2154238">
              <a:buFont typeface="Arial" pitchFamily="34" charset="0"/>
              <a:buChar char="•"/>
            </a:pPr>
            <a:r>
              <a:rPr lang="en-US" b="1" i="1" dirty="0" smtClean="0">
                <a:effectLst/>
                <a:latin typeface="Arial" pitchFamily="34" charset="0"/>
                <a:cs typeface="Arial" pitchFamily="34" charset="0"/>
              </a:rPr>
              <a:t>Program evaluation</a:t>
            </a:r>
            <a:r>
              <a:rPr lang="en-US" dirty="0" smtClean="0">
                <a:effectLst/>
                <a:latin typeface="Arial" pitchFamily="34" charset="0"/>
                <a:cs typeface="Arial" pitchFamily="34" charset="0"/>
              </a:rPr>
              <a:t> is accomplished by an independent team at Miami University of Ohio.</a:t>
            </a:r>
            <a:endParaRPr lang="en-US" dirty="0">
              <a:effectLst/>
              <a:latin typeface="Arial" pitchFamily="34" charset="0"/>
              <a:cs typeface="Arial" pitchFamily="34"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93443" y="1371143"/>
            <a:ext cx="3188137" cy="3130520"/>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592723" y="26399605"/>
            <a:ext cx="8441328" cy="29506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083186" y="26378738"/>
            <a:ext cx="3490487" cy="295247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4098250" y="26441582"/>
            <a:ext cx="4468122" cy="290677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704912" y="29794201"/>
            <a:ext cx="12910953" cy="2743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3" name="Text Box 165"/>
          <p:cNvSpPr txBox="1">
            <a:spLocks noChangeArrowheads="1"/>
          </p:cNvSpPr>
          <p:nvPr/>
        </p:nvSpPr>
        <p:spPr bwMode="auto">
          <a:xfrm>
            <a:off x="28979448" y="6158541"/>
            <a:ext cx="14181906" cy="830997"/>
          </a:xfrm>
          <a:prstGeom prst="rect">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a:ln w="9525">
            <a:solidFill>
              <a:schemeClr val="tx1"/>
            </a:solidFill>
            <a:miter lim="800000"/>
            <a:headEnd/>
            <a:tailEnd/>
          </a:ln>
          <a:effectLst/>
        </p:spPr>
        <p:txBody>
          <a:bodyPr wrap="square">
            <a:spAutoFit/>
          </a:bodyPr>
          <a:lstStyle/>
          <a:p>
            <a:pPr algn="ctr"/>
            <a:r>
              <a:rPr lang="en-US" sz="4800" dirty="0" smtClean="0">
                <a:solidFill>
                  <a:schemeClr val="bg1"/>
                </a:solidFill>
                <a:effectLst/>
                <a:latin typeface="Arial Rounded MT Bold" pitchFamily="34" charset="0"/>
              </a:rPr>
              <a:t>MANAGEMENT</a:t>
            </a:r>
            <a:endParaRPr lang="en-US" sz="3600" b="1" dirty="0">
              <a:solidFill>
                <a:schemeClr val="bg1"/>
              </a:solidFill>
              <a:effectLst/>
              <a:latin typeface="Arial Rounded MT Bold"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edical Scientific Research poster 48x36">
  <a:themeElements>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1471</TotalTime>
  <Words>927</Words>
  <Application>Microsoft Macintosh PowerPoint</Application>
  <PresentationFormat>Custom</PresentationFormat>
  <Paragraphs>36</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Medical Scientific Research poster 48x36</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Kearly</dc:creator>
  <dc:description>Call if we can help   800-590-7850_x000d_
_x000d_
(c) Copyright MegaPrint 2001</dc:description>
  <cp:lastModifiedBy>Dan MacIsaac</cp:lastModifiedBy>
  <cp:revision>44</cp:revision>
  <cp:lastPrinted>2000-08-03T00:31:24Z</cp:lastPrinted>
  <dcterms:created xsi:type="dcterms:W3CDTF">2012-05-04T19:44:51Z</dcterms:created>
  <dcterms:modified xsi:type="dcterms:W3CDTF">2012-05-04T19:46:24Z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TC300007831033</vt:lpwstr>
  </property>
</Properties>
</file>