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5" r:id="rId3"/>
    <p:sldId id="286" r:id="rId4"/>
    <p:sldId id="288" r:id="rId5"/>
    <p:sldId id="28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58" r:id="rId14"/>
    <p:sldId id="259" r:id="rId15"/>
    <p:sldId id="260" r:id="rId16"/>
    <p:sldId id="261" r:id="rId17"/>
    <p:sldId id="276" r:id="rId18"/>
    <p:sldId id="262" r:id="rId19"/>
    <p:sldId id="263" r:id="rId20"/>
    <p:sldId id="257" r:id="rId21"/>
    <p:sldId id="267" r:id="rId22"/>
    <p:sldId id="268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4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D0F57-C947-BD42-8E04-6D99CB53C6C6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F6212-CFB7-D942-B7C7-487F60E3E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399A8-9765-494A-81FA-1A1B75A66DDF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8289-611E-924B-A1B2-8AE88E141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3E0DD0-ACDC-C244-8D58-BEC0CA8E8A3A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E8563E-A737-324A-99D4-B53A54F0CC9D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NYSS AAPT - Zawicki, Johnson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NYSS AAPT - Zawicki, Johnson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NYSS AAPT - Zawicki, Johnson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NYSS AAPT - Zawicki, Johnson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NYSS AAPT - Zawicki, Johnson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0F939F-A164-794E-BED3-30558C99F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awickjl@buffalostate.edu" TargetMode="Externa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Lessons from the June 2009 NYS Regents Physics Examination – Notes for the Classroom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876800"/>
            <a:ext cx="6553200" cy="1752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latin typeface="Georgia" pitchFamily="-110" charset="0"/>
              </a:rPr>
              <a:t>NYSS AAPT Fall Conference</a:t>
            </a:r>
          </a:p>
          <a:p>
            <a:pPr algn="ctr" eaLnBrk="1" hangingPunct="1"/>
            <a:r>
              <a:rPr lang="en-US" dirty="0" smtClean="0"/>
              <a:t>Syracuse, New York – October 17, 2009</a:t>
            </a:r>
          </a:p>
          <a:p>
            <a:pPr algn="ctr" eaLnBrk="1" hangingPunct="1"/>
            <a:endParaRPr lang="en-US" sz="1400" dirty="0" smtClean="0"/>
          </a:p>
          <a:p>
            <a:pPr algn="ctr" eaLnBrk="1" hangingPunct="1"/>
            <a:r>
              <a:rPr lang="en-US" sz="1400" dirty="0" smtClean="0"/>
              <a:t>J. Zawicki, SUNY Buffalo State College</a:t>
            </a:r>
          </a:p>
          <a:p>
            <a:pPr algn="ctr" eaLnBrk="1" hangingPunct="1"/>
            <a:r>
              <a:rPr lang="en-US" sz="1400" dirty="0" smtClean="0"/>
              <a:t>T. Johnson, Western New York Regional Information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27946"/>
          </a:xfrm>
        </p:spPr>
        <p:txBody>
          <a:bodyPr/>
          <a:lstStyle/>
          <a:p>
            <a:r>
              <a:rPr lang="en-US" dirty="0" smtClean="0"/>
              <a:t>5.4 Energy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5013348"/>
          <a:ext cx="7500055" cy="14414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2548"/>
                <a:gridCol w="1954282"/>
                <a:gridCol w="1116022"/>
                <a:gridCol w="1028700"/>
                <a:gridCol w="1039803"/>
                <a:gridCol w="1028700"/>
              </a:tblGrid>
              <a:tr h="720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Difficulty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44-MC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0.59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573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1174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445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3208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2585"/>
            <a:ext cx="6604019" cy="385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003"/>
          </a:xfrm>
        </p:spPr>
        <p:txBody>
          <a:bodyPr/>
          <a:lstStyle/>
          <a:p>
            <a:r>
              <a:rPr lang="en-US" dirty="0" smtClean="0"/>
              <a:t>5.4 Energy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4799618"/>
          <a:ext cx="7500055" cy="14414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2548"/>
                <a:gridCol w="1954282"/>
                <a:gridCol w="1116022"/>
                <a:gridCol w="1028700"/>
                <a:gridCol w="1039803"/>
                <a:gridCol w="1028700"/>
              </a:tblGrid>
              <a:tr h="720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Difficulty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33-MC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0.68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451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3678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173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1101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" y="1310641"/>
            <a:ext cx="71755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003"/>
          </a:xfrm>
        </p:spPr>
        <p:txBody>
          <a:bodyPr/>
          <a:lstStyle/>
          <a:p>
            <a:r>
              <a:rPr lang="en-US" dirty="0" smtClean="0"/>
              <a:t>5.4 Energy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28961" y="4078916"/>
          <a:ext cx="7500055" cy="14414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2548"/>
                <a:gridCol w="1954282"/>
                <a:gridCol w="1116022"/>
                <a:gridCol w="1028700"/>
                <a:gridCol w="1039803"/>
                <a:gridCol w="1028700"/>
              </a:tblGrid>
              <a:tr h="720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Difficulty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35-MC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0.58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3154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1473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9" y="1716681"/>
            <a:ext cx="8296817" cy="199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i="0" u="none" strike="noStrike" dirty="0" smtClean="0">
                <a:solidFill>
                  <a:srgbClr val="000000"/>
                </a:solidFill>
                <a:latin typeface="Times New Roman"/>
              </a:rPr>
              <a:t>4.3 Students can explain variations in wavelength and frequency in terms of the source of the. . .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5560" y="1660854"/>
          <a:ext cx="7863456" cy="491035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60491"/>
                <a:gridCol w="1529679"/>
                <a:gridCol w="1576987"/>
                <a:gridCol w="1288514"/>
                <a:gridCol w="1250050"/>
                <a:gridCol w="1057735"/>
              </a:tblGrid>
              <a:tr h="5212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 (1)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(2)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4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523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68-CR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0.80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776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496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4073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---</a:t>
                      </a:r>
                      <a:endParaRPr lang="en-US" sz="2400" b="0" i="0" u="none" strike="noStrike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523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69-CR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0.76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1233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4112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/>
                        <a:t>---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---</a:t>
                      </a:r>
                      <a:endParaRPr lang="en-US" sz="2400" b="0" i="0" u="none" strike="noStrike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523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67-CR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0.87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415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403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4527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---</a:t>
                      </a:r>
                      <a:endParaRPr lang="en-US" sz="2400" b="0" i="0" u="none" strike="noStrike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523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66-CR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1308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4037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---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---</a:t>
                      </a:r>
                      <a:endParaRPr lang="en-US" sz="2400" b="0" i="0" u="none" strike="noStrike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523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25-MC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/>
                        <a:t>3463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1118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523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26-MC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598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/>
                        <a:t>3488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596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523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58-CR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2352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2994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---</a:t>
                      </a:r>
                      <a:endParaRPr lang="en-US" sz="2400" b="0" i="0" u="none" strike="noStrike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523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23-MC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/>
                        <a:t>1906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1980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982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i="0" u="none" strike="noStrike" dirty="0" smtClean="0">
                <a:solidFill>
                  <a:srgbClr val="000000"/>
                </a:solidFill>
                <a:latin typeface="Times New Roman"/>
              </a:rPr>
              <a:t>4.3 Students can explain variations in wavelength and frequency in terms of the source of the. . .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1473" y="4089329"/>
          <a:ext cx="5202180" cy="11157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94177"/>
                <a:gridCol w="1321638"/>
                <a:gridCol w="1144308"/>
                <a:gridCol w="934984"/>
                <a:gridCol w="9070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(2)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68-CR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0.80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776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496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4073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69-CR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0.76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1233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4112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5" y="1591070"/>
            <a:ext cx="7755541" cy="214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25"/>
          </a:xfrm>
        </p:spPr>
        <p:txBody>
          <a:bodyPr>
            <a:normAutofit fontScale="90000"/>
          </a:bodyPr>
          <a:lstStyle/>
          <a:p>
            <a:r>
              <a:rPr lang="en-US" sz="2800" b="0" i="0" u="none" strike="noStrike" dirty="0" smtClean="0">
                <a:solidFill>
                  <a:srgbClr val="000000"/>
                </a:solidFill>
                <a:latin typeface="Times New Roman"/>
              </a:rPr>
              <a:t>4.3 Students can explain variations in wavelength and frequency in terms of the source of the. . .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25722" y="5379425"/>
          <a:ext cx="6056019" cy="11157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32655"/>
                <a:gridCol w="1361173"/>
                <a:gridCol w="1403269"/>
                <a:gridCol w="1146575"/>
                <a:gridCol w="11123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(2)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67-CR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0.87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415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4527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/>
                        <a:t>66-CR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1308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4037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5563"/>
            <a:ext cx="7168010" cy="409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i="0" u="none" strike="noStrike" dirty="0" smtClean="0">
                <a:solidFill>
                  <a:srgbClr val="000000"/>
                </a:solidFill>
                <a:latin typeface="Times New Roman"/>
              </a:rPr>
              <a:t>4.3 Students can explain variations in wavelength and frequency in terms of the source of the. . .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0283" y="4591772"/>
          <a:ext cx="6037272" cy="7433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1745"/>
                <a:gridCol w="1321638"/>
                <a:gridCol w="1144308"/>
                <a:gridCol w="934984"/>
                <a:gridCol w="907073"/>
                <a:gridCol w="767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4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25-MC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/>
                        <a:t>3463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1118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49821"/>
          <a:stretch>
            <a:fillRect/>
          </a:stretch>
        </p:blipFill>
        <p:spPr>
          <a:xfrm>
            <a:off x="1140993" y="1585119"/>
            <a:ext cx="7262112" cy="2839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i="0" u="none" strike="noStrike" dirty="0" smtClean="0">
                <a:solidFill>
                  <a:srgbClr val="000000"/>
                </a:solidFill>
                <a:latin typeface="Times New Roman"/>
              </a:rPr>
              <a:t>4.3 Students can explain variations in wavelength and frequency in terms of the source of the. . .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0283" y="4591772"/>
          <a:ext cx="6037272" cy="7433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1745"/>
                <a:gridCol w="1321638"/>
                <a:gridCol w="1144308"/>
                <a:gridCol w="934984"/>
                <a:gridCol w="907073"/>
                <a:gridCol w="767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4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26-MC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0.64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598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/>
                        <a:t>3488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596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56250"/>
          <a:stretch>
            <a:fillRect/>
          </a:stretch>
        </p:blipFill>
        <p:spPr>
          <a:xfrm>
            <a:off x="160257" y="1417638"/>
            <a:ext cx="8247249" cy="281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i="0" u="none" strike="noStrike" dirty="0" smtClean="0">
                <a:solidFill>
                  <a:srgbClr val="000000"/>
                </a:solidFill>
                <a:latin typeface="Times New Roman"/>
              </a:rPr>
              <a:t>4.3 Students can explain variations in wavelength and frequency in terms of the source of the. . .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01779" y="5310350"/>
          <a:ext cx="4459495" cy="112176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58565"/>
                <a:gridCol w="1321638"/>
                <a:gridCol w="1144308"/>
                <a:gridCol w="9349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58-CR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2352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2994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59-</a:t>
                      </a:r>
                      <a:r>
                        <a:rPr lang="en-US" sz="2400" u="none" strike="noStrike" dirty="0" smtClean="0"/>
                        <a:t>CR*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0.65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1851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3495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97"/>
            <a:ext cx="7999512" cy="3847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i="0" u="none" strike="noStrike" dirty="0" smtClean="0">
                <a:solidFill>
                  <a:srgbClr val="000000"/>
                </a:solidFill>
                <a:latin typeface="Times New Roman"/>
              </a:rPr>
              <a:t>4.3 Students can explain variations in wavelength and frequency in terms of the source of the. . .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0058" y="4996518"/>
          <a:ext cx="6207962" cy="7433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1745"/>
                <a:gridCol w="1321638"/>
                <a:gridCol w="1196340"/>
                <a:gridCol w="977498"/>
                <a:gridCol w="948318"/>
                <a:gridCol w="8024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4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23-MC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0.35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/>
                        <a:t>1906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1980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982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6706" marR="6706" marT="6706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1181"/>
            <a:ext cx="8302779" cy="193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Objectives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772400" cy="4873625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Century Schoolbook" pitchFamily="-110" charset="0"/>
              <a:buAutoNum type="arabicPeriod"/>
            </a:pPr>
            <a:r>
              <a:rPr lang="en-US"/>
              <a:t>To increase student success on science</a:t>
            </a:r>
            <a:r>
              <a:rPr lang="en-US" smtClean="0"/>
              <a:t> assessments</a:t>
            </a:r>
          </a:p>
          <a:p>
            <a:pPr marL="822325" lvl="1" indent="-457200" eaLnBrk="1" hangingPunct="1">
              <a:buFont typeface="Century Schoolbook" pitchFamily="-110" charset="0"/>
              <a:buAutoNum type="alphaLcParenR"/>
            </a:pPr>
            <a:r>
              <a:rPr lang="en-US" smtClean="0"/>
              <a:t>Knowledge</a:t>
            </a:r>
          </a:p>
          <a:p>
            <a:pPr marL="822325" lvl="1" indent="-457200" eaLnBrk="1" hangingPunct="1">
              <a:buFont typeface="Century Schoolbook" pitchFamily="-110" charset="0"/>
              <a:buAutoNum type="alphaLcParenR"/>
            </a:pPr>
            <a:r>
              <a:rPr lang="en-US" smtClean="0"/>
              <a:t>Skills</a:t>
            </a:r>
          </a:p>
          <a:p>
            <a:pPr marL="457200" indent="-457200" eaLnBrk="1" hangingPunct="1">
              <a:buFont typeface="Century Schoolbook" pitchFamily="-110" charset="0"/>
              <a:buAutoNum type="arabicPeriod"/>
            </a:pPr>
            <a:r>
              <a:rPr lang="en-US" smtClean="0"/>
              <a:t>Methods</a:t>
            </a:r>
          </a:p>
          <a:p>
            <a:pPr marL="822325" lvl="1" indent="-457200" eaLnBrk="1" hangingPunct="1">
              <a:buFont typeface="Century Schoolbook" pitchFamily="-110" charset="0"/>
              <a:buAutoNum type="alphaLcParenR"/>
            </a:pPr>
            <a:r>
              <a:rPr lang="en-US" smtClean="0"/>
              <a:t>Analysis of Student Performance (Aggregate)</a:t>
            </a:r>
          </a:p>
          <a:p>
            <a:pPr marL="822325" lvl="1" indent="-457200" eaLnBrk="1" hangingPunct="1">
              <a:buFont typeface="Century Schoolbook" pitchFamily="-110" charset="0"/>
              <a:buAutoNum type="alphaLcParenR"/>
            </a:pPr>
            <a:r>
              <a:rPr lang="en-US" smtClean="0"/>
              <a:t>Program Review/Brainstorming Teaching </a:t>
            </a:r>
            <a:r>
              <a:rPr lang="en-US"/>
              <a:t>Strategies</a:t>
            </a:r>
            <a:endParaRPr lang="en-US" smtClean="0"/>
          </a:p>
          <a:p>
            <a:pPr marL="822325" lvl="1" indent="-457200" eaLnBrk="1" hangingPunct="1">
              <a:buFont typeface="Century Schoolbook" pitchFamily="-110" charset="0"/>
              <a:buAutoNum type="alphaLcParenR"/>
            </a:pPr>
            <a:r>
              <a:rPr lang="en-US" smtClean="0"/>
              <a:t>Implementation of Changes</a:t>
            </a:r>
          </a:p>
          <a:p>
            <a:pPr marL="822325" lvl="1" indent="-457200" eaLnBrk="1" hangingPunct="1">
              <a:buFont typeface="Century Schoolbook" pitchFamily="-110" charset="0"/>
              <a:buAutoNum type="alphaLcParenR"/>
            </a:pPr>
            <a:r>
              <a:rPr lang="en-US" smtClean="0"/>
              <a:t>Evaluation of Efficacy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17,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D5F679-385C-F647-B07C-249B1C9950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NYSS AAPT - Zawicki, Johnson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b="0" i="0" u="none" strike="noStrike" dirty="0" smtClean="0">
                <a:solidFill>
                  <a:srgbClr val="000000"/>
                </a:solidFill>
                <a:latin typeface="Times New Roman"/>
              </a:rPr>
              <a:t>5.1g A projectile's time of flight is dependent upon the vertical component of its motion.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1395" y="5191912"/>
          <a:ext cx="7837621" cy="1463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14093"/>
                <a:gridCol w="1889760"/>
                <a:gridCol w="1158442"/>
                <a:gridCol w="1158442"/>
                <a:gridCol w="1158442"/>
                <a:gridCol w="11584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Item</a:t>
                      </a:r>
                      <a:endParaRPr lang="en-US" sz="2400" dirty="0">
                        <a:latin typeface="Garamond"/>
                        <a:cs typeface="Garamond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Difficulty</a:t>
                      </a:r>
                      <a:endParaRPr lang="en-US" sz="2400" dirty="0">
                        <a:latin typeface="Garamond"/>
                        <a:cs typeface="Garamond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>
                        <a:latin typeface="Garamond"/>
                        <a:cs typeface="Garamond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>
                        <a:latin typeface="Garamond"/>
                        <a:cs typeface="Garamond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>
                        <a:latin typeface="Garamond"/>
                        <a:cs typeface="Garamond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>
                        <a:latin typeface="Garamond"/>
                        <a:cs typeface="Garamond"/>
                      </a:endParaRPr>
                    </a:p>
                  </a:txBody>
                  <a:tcPr marL="182880" marR="182880" marT="182880" marB="18288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05-MC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0.69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1261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/>
                        <a:t>3731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2880" marR="182880" marT="182880" marB="18288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96060"/>
            <a:ext cx="7998351" cy="239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b="0" i="0" u="none" strike="noStrike" dirty="0" smtClean="0">
                <a:solidFill>
                  <a:srgbClr val="000000"/>
                </a:solidFill>
                <a:latin typeface="Times New Roman"/>
              </a:rPr>
              <a:t>5.1g A projectile's time of flight is dependent upon the vertical component of its motion.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29" y="1417638"/>
            <a:ext cx="6391380" cy="526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b="0" i="0" u="none" strike="noStrike" dirty="0" smtClean="0">
                <a:solidFill>
                  <a:srgbClr val="000000"/>
                </a:solidFill>
                <a:latin typeface="Times New Roman"/>
              </a:rPr>
              <a:t>5.1g A projectile's time of flight is dependent upon the vertical component of its motion.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54811" y="4033502"/>
          <a:ext cx="6669331" cy="24753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93145"/>
                <a:gridCol w="1800860"/>
                <a:gridCol w="1158442"/>
                <a:gridCol w="1158442"/>
                <a:gridCol w="1158442"/>
              </a:tblGrid>
              <a:tr h="7468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Difficulty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(0)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(1)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(2)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675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60-</a:t>
                      </a:r>
                      <a:r>
                        <a:rPr lang="en-US" sz="2800" u="none" strike="noStrike" dirty="0" smtClean="0"/>
                        <a:t>CR*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0.74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1320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4025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---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625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61-CR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3190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2155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/>
                        <a:t>---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62-CR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2430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1497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1418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3" y="1641507"/>
            <a:ext cx="7926403" cy="174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Concerns?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861134"/>
            <a:ext cx="7467600" cy="361281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J. Zawicki, SUNY Buffalo State College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zawickjl@buffalostate.edu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(716) 878-3800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10" y="4452205"/>
            <a:ext cx="2163289" cy="202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October 17, 2009</a:t>
            </a: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5"/>
          </p:nvPr>
        </p:nvSpPr>
        <p:spPr bwMode="auto">
          <a:xfrm>
            <a:off x="8229600" y="5791200"/>
            <a:ext cx="457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B4A4D49-2C90-5944-9D58-B765405B4754}" type="slidenum">
              <a:rPr lang="en-US" b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3</a:t>
            </a:fld>
            <a:endParaRPr lang="en-US" b="0" dirty="0" smtClean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 rot="5400000">
            <a:off x="7112806" y="3631394"/>
            <a:ext cx="2903512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NYSS AAPT - Zawicki, Johnson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228601"/>
            <a:ext cx="7772400" cy="5943600"/>
            <a:chOff x="0" y="624"/>
            <a:chExt cx="5568" cy="375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624"/>
              <a:ext cx="5549" cy="3757"/>
              <a:chOff x="133" y="374"/>
              <a:chExt cx="5549" cy="3757"/>
            </a:xfrm>
          </p:grpSpPr>
          <p:sp>
            <p:nvSpPr>
              <p:cNvPr id="20488" name="Oval 4"/>
              <p:cNvSpPr>
                <a:spLocks noChangeArrowheads="1"/>
              </p:cNvSpPr>
              <p:nvPr/>
            </p:nvSpPr>
            <p:spPr bwMode="auto">
              <a:xfrm>
                <a:off x="3785" y="2044"/>
                <a:ext cx="1897" cy="161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89" name="Oval 5"/>
              <p:cNvSpPr>
                <a:spLocks noChangeArrowheads="1"/>
              </p:cNvSpPr>
              <p:nvPr/>
            </p:nvSpPr>
            <p:spPr bwMode="auto">
              <a:xfrm>
                <a:off x="2209" y="615"/>
                <a:ext cx="1723" cy="154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7" name="Text Box 6"/>
              <p:cNvSpPr txBox="1">
                <a:spLocks noChangeArrowheads="1"/>
              </p:cNvSpPr>
              <p:nvPr/>
            </p:nvSpPr>
            <p:spPr bwMode="auto">
              <a:xfrm>
                <a:off x="2578" y="792"/>
                <a:ext cx="1774" cy="1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>
                    <a:latin typeface="Times New Roman" pitchFamily="-110" charset="0"/>
                  </a:rPr>
                  <a:t>Frameworks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>
                    <a:latin typeface="Times New Roman" pitchFamily="-110" charset="0"/>
                  </a:rPr>
                  <a:t>Syllabi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>
                    <a:latin typeface="Times New Roman" pitchFamily="-110" charset="0"/>
                  </a:rPr>
                  <a:t>Guides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>
                    <a:latin typeface="Times New Roman" pitchFamily="-110" charset="0"/>
                  </a:rPr>
                  <a:t>Blueprints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>
                    <a:latin typeface="Times New Roman" pitchFamily="-110" charset="0"/>
                  </a:rPr>
                  <a:t>Benchmarks</a:t>
                </a:r>
              </a:p>
            </p:txBody>
          </p:sp>
          <p:sp>
            <p:nvSpPr>
              <p:cNvPr id="20491" name="Oval 7"/>
              <p:cNvSpPr>
                <a:spLocks noChangeArrowheads="1"/>
              </p:cNvSpPr>
              <p:nvPr/>
            </p:nvSpPr>
            <p:spPr bwMode="auto">
              <a:xfrm>
                <a:off x="395" y="1935"/>
                <a:ext cx="2016" cy="17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9" name="Text Box 8"/>
              <p:cNvSpPr txBox="1">
                <a:spLocks noChangeArrowheads="1"/>
              </p:cNvSpPr>
              <p:nvPr/>
            </p:nvSpPr>
            <p:spPr bwMode="auto">
              <a:xfrm>
                <a:off x="704" y="2079"/>
                <a:ext cx="2311" cy="1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 dirty="0">
                    <a:latin typeface="Times New Roman" pitchFamily="-110" charset="0"/>
                  </a:rPr>
                  <a:t>Objective tests</a:t>
                </a:r>
                <a:endParaRPr lang="en-US" sz="1600" dirty="0" smtClean="0">
                  <a:latin typeface="Times New Roman" pitchFamily="-110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 dirty="0" smtClean="0">
                    <a:latin typeface="Times New Roman" pitchFamily="-110" charset="0"/>
                  </a:rPr>
                  <a:t>Portfolios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US" sz="1600" dirty="0" smtClean="0">
                    <a:latin typeface="Times New Roman" pitchFamily="-110" charset="0"/>
                  </a:rPr>
                  <a:t>Performance assessments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US" sz="1600" dirty="0" smtClean="0">
                    <a:latin typeface="Times New Roman" pitchFamily="-110" charset="0"/>
                  </a:rPr>
                  <a:t>Program Evaluations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 dirty="0" smtClean="0">
                    <a:latin typeface="Times New Roman" pitchFamily="-110" charset="0"/>
                  </a:rPr>
                  <a:t>Teacher </a:t>
                </a:r>
                <a:r>
                  <a:rPr lang="en-US" sz="1600" dirty="0">
                    <a:latin typeface="Times New Roman" pitchFamily="-110" charset="0"/>
                  </a:rPr>
                  <a:t>Observations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600" dirty="0">
                    <a:latin typeface="Times New Roman" pitchFamily="-110" charset="0"/>
                  </a:rPr>
                  <a:t>Group </a:t>
                </a:r>
                <a:r>
                  <a:rPr lang="en-US" sz="1600" dirty="0" smtClean="0">
                    <a:latin typeface="Times New Roman" pitchFamily="-110" charset="0"/>
                  </a:rPr>
                  <a:t>Activities</a:t>
                </a:r>
                <a:endParaRPr lang="en-US" sz="1600" dirty="0">
                  <a:latin typeface="Times New Roman" pitchFamily="-110" charset="0"/>
                </a:endParaRPr>
              </a:p>
            </p:txBody>
          </p:sp>
          <p:sp>
            <p:nvSpPr>
              <p:cNvPr id="17420" name="Text Box 9"/>
              <p:cNvSpPr txBox="1">
                <a:spLocks noChangeArrowheads="1"/>
              </p:cNvSpPr>
              <p:nvPr/>
            </p:nvSpPr>
            <p:spPr bwMode="auto">
              <a:xfrm>
                <a:off x="2012" y="374"/>
                <a:ext cx="192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latin typeface="Times New Roman" pitchFamily="-110" charset="0"/>
                  </a:rPr>
                  <a:t>Curriculum/Standards</a:t>
                </a:r>
              </a:p>
            </p:txBody>
          </p:sp>
          <p:sp>
            <p:nvSpPr>
              <p:cNvPr id="17421" name="Text Box 10"/>
              <p:cNvSpPr txBox="1">
                <a:spLocks noChangeArrowheads="1"/>
              </p:cNvSpPr>
              <p:nvPr/>
            </p:nvSpPr>
            <p:spPr bwMode="auto">
              <a:xfrm>
                <a:off x="133" y="3598"/>
                <a:ext cx="2883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Times New Roman" pitchFamily="-110" charset="0"/>
                  </a:rPr>
                  <a:t>Assessment/Evaluation System</a:t>
                </a:r>
              </a:p>
            </p:txBody>
          </p:sp>
          <p:sp>
            <p:nvSpPr>
              <p:cNvPr id="17422" name="Text Box 11"/>
              <p:cNvSpPr txBox="1">
                <a:spLocks noChangeArrowheads="1"/>
              </p:cNvSpPr>
              <p:nvPr/>
            </p:nvSpPr>
            <p:spPr bwMode="auto">
              <a:xfrm>
                <a:off x="3762" y="3608"/>
                <a:ext cx="192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imes New Roman" pitchFamily="-110" charset="0"/>
                  </a:rPr>
                  <a:t>Instructional Program</a:t>
                </a:r>
              </a:p>
            </p:txBody>
          </p:sp>
          <p:sp>
            <p:nvSpPr>
              <p:cNvPr id="17423" name="AutoShape 12"/>
              <p:cNvSpPr>
                <a:spLocks noChangeArrowheads="1"/>
              </p:cNvSpPr>
              <p:nvPr/>
            </p:nvSpPr>
            <p:spPr bwMode="auto">
              <a:xfrm rot="18820067">
                <a:off x="2026" y="1877"/>
                <a:ext cx="366" cy="235"/>
              </a:xfrm>
              <a:prstGeom prst="leftRightArrow">
                <a:avLst>
                  <a:gd name="adj1" fmla="val 50000"/>
                  <a:gd name="adj2" fmla="val 3114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4" name="AutoShape 13"/>
              <p:cNvSpPr>
                <a:spLocks noChangeArrowheads="1"/>
              </p:cNvSpPr>
              <p:nvPr/>
            </p:nvSpPr>
            <p:spPr bwMode="auto">
              <a:xfrm rot="-8356073">
                <a:off x="3730" y="1965"/>
                <a:ext cx="406" cy="212"/>
              </a:xfrm>
              <a:prstGeom prst="leftRightArrow">
                <a:avLst>
                  <a:gd name="adj1" fmla="val 50000"/>
                  <a:gd name="adj2" fmla="val 3830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5" name="AutoShape 14"/>
              <p:cNvSpPr>
                <a:spLocks noChangeArrowheads="1"/>
              </p:cNvSpPr>
              <p:nvPr/>
            </p:nvSpPr>
            <p:spPr bwMode="auto">
              <a:xfrm>
                <a:off x="2788" y="2871"/>
                <a:ext cx="406" cy="211"/>
              </a:xfrm>
              <a:prstGeom prst="leftRightArrow">
                <a:avLst>
                  <a:gd name="adj1" fmla="val 50000"/>
                  <a:gd name="adj2" fmla="val 3848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6" name="Text Box 15"/>
              <p:cNvSpPr txBox="1">
                <a:spLocks noChangeArrowheads="1"/>
              </p:cNvSpPr>
              <p:nvPr/>
            </p:nvSpPr>
            <p:spPr bwMode="auto">
              <a:xfrm>
                <a:off x="2567" y="3127"/>
                <a:ext cx="942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Monotype Corsiva" pitchFamily="-110" charset="0"/>
                  </a:rPr>
                  <a:t>alignment</a:t>
                </a:r>
              </a:p>
            </p:txBody>
          </p:sp>
          <p:sp>
            <p:nvSpPr>
              <p:cNvPr id="17427" name="Text Box 16"/>
              <p:cNvSpPr txBox="1">
                <a:spLocks noChangeArrowheads="1"/>
              </p:cNvSpPr>
              <p:nvPr/>
            </p:nvSpPr>
            <p:spPr bwMode="auto">
              <a:xfrm>
                <a:off x="1475" y="1753"/>
                <a:ext cx="81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Monotype Corsiva" pitchFamily="-110" charset="0"/>
                  </a:rPr>
                  <a:t>validity</a:t>
                </a:r>
              </a:p>
            </p:txBody>
          </p:sp>
          <p:sp>
            <p:nvSpPr>
              <p:cNvPr id="17428" name="Text Box 17"/>
              <p:cNvSpPr txBox="1">
                <a:spLocks noChangeArrowheads="1"/>
              </p:cNvSpPr>
              <p:nvPr/>
            </p:nvSpPr>
            <p:spPr bwMode="auto">
              <a:xfrm>
                <a:off x="3919" y="1743"/>
                <a:ext cx="133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Monotype Corsiva" pitchFamily="-110" charset="0"/>
                  </a:rPr>
                  <a:t>correlation</a:t>
                </a:r>
              </a:p>
            </p:txBody>
          </p:sp>
        </p:grpSp>
        <p:sp>
          <p:nvSpPr>
            <p:cNvPr id="17414" name="Text Box 18"/>
            <p:cNvSpPr txBox="1">
              <a:spLocks noChangeArrowheads="1"/>
            </p:cNvSpPr>
            <p:nvPr/>
          </p:nvSpPr>
          <p:spPr bwMode="auto">
            <a:xfrm>
              <a:off x="3984" y="2448"/>
              <a:ext cx="1584" cy="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latin typeface="Times New Roman" pitchFamily="-110" charset="0"/>
                </a:rPr>
                <a:t>Instructional styles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latin typeface="Times New Roman" pitchFamily="-110" charset="0"/>
                </a:rPr>
                <a:t>Print materials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latin typeface="Times New Roman" pitchFamily="-110" charset="0"/>
                </a:rPr>
                <a:t>Equipment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latin typeface="Times New Roman" pitchFamily="-110" charset="0"/>
                </a:rPr>
                <a:t>Facilities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latin typeface="Times New Roman" pitchFamily="-110" charset="0"/>
                </a:rPr>
                <a:t>Technology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latin typeface="Times New Roman" pitchFamily="-110" charset="0"/>
                </a:rPr>
                <a:t>Community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Assessment Formats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-110" charset="0"/>
              </a:rPr>
              <a:t>Classroom 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latin typeface="Times New Roman" pitchFamily="-110" charset="0"/>
              </a:rPr>
              <a:t>Formative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>
                <a:latin typeface="Times New Roman" pitchFamily="-110" charset="0"/>
              </a:rPr>
              <a:t>Embedded </a:t>
            </a:r>
            <a:r>
              <a:rPr lang="en-US" sz="1700" dirty="0">
                <a:latin typeface="Times New Roman" pitchFamily="-110" charset="0"/>
              </a:rPr>
              <a:t>assessments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Times New Roman" pitchFamily="-110" charset="0"/>
              </a:rPr>
              <a:t>Prediction </a:t>
            </a:r>
            <a:r>
              <a:rPr lang="en-US" sz="1700" dirty="0" smtClean="0">
                <a:latin typeface="Times New Roman" pitchFamily="-110" charset="0"/>
              </a:rPr>
              <a:t>activities (predict/observe/explain)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>
                <a:latin typeface="Times New Roman" pitchFamily="-110" charset="0"/>
              </a:rPr>
              <a:t>Whiteboard activities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>
                <a:latin typeface="Times New Roman" pitchFamily="-110" charset="0"/>
              </a:rPr>
              <a:t>Informal assessments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Times New Roman" pitchFamily="-110" charset="0"/>
              </a:rPr>
              <a:t>Documentation and record </a:t>
            </a:r>
            <a:r>
              <a:rPr lang="en-US" sz="1700" dirty="0" smtClean="0">
                <a:latin typeface="Times New Roman" pitchFamily="-110" charset="0"/>
              </a:rPr>
              <a:t>keeping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latin typeface="Times New Roman" pitchFamily="-110" charset="0"/>
              </a:rPr>
              <a:t>Summative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>
                <a:latin typeface="Times New Roman" pitchFamily="-110" charset="0"/>
              </a:rPr>
              <a:t>Final assessments</a:t>
            </a:r>
          </a:p>
          <a:p>
            <a:pPr lvl="3">
              <a:lnSpc>
                <a:spcPct val="90000"/>
              </a:lnSpc>
            </a:pPr>
            <a:r>
              <a:rPr lang="en-US" sz="1700" dirty="0" smtClean="0">
                <a:latin typeface="Times New Roman" pitchFamily="-110" charset="0"/>
              </a:rPr>
              <a:t>hands-on</a:t>
            </a:r>
          </a:p>
          <a:p>
            <a:pPr lvl="3">
              <a:lnSpc>
                <a:spcPct val="90000"/>
              </a:lnSpc>
            </a:pPr>
            <a:r>
              <a:rPr lang="en-US" sz="1700" dirty="0" smtClean="0">
                <a:latin typeface="Times New Roman" pitchFamily="-110" charset="0"/>
              </a:rPr>
              <a:t>pencil-and-paper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-110" charset="0"/>
              </a:rPr>
              <a:t>Statewide Assessments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-110" charset="0"/>
              </a:rPr>
              <a:t>Multiple Choice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-110" charset="0"/>
              </a:rPr>
              <a:t>Short Constructed Response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-110" charset="0"/>
              </a:rPr>
              <a:t>Open-Ended</a:t>
            </a:r>
            <a:endParaRPr lang="en-US" sz="2300" dirty="0" smtClean="0">
              <a:latin typeface="Times New Roman" pitchFamily="-110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17,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D5F679-385C-F647-B07C-249B1C9950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NYSS AAPT - Zawicki, Johnson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/>
              <a:t>ITEM ANALYSIS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Select Target Areas for Improvement</a:t>
            </a:r>
          </a:p>
          <a:p>
            <a:pPr lvl="1" eaLnBrk="1" hangingPunct="1"/>
            <a:r>
              <a:rPr lang="en-US" dirty="0" smtClean="0"/>
              <a:t>Overview</a:t>
            </a:r>
          </a:p>
          <a:p>
            <a:pPr lvl="2" eaLnBrk="1" hangingPunct="1"/>
            <a:r>
              <a:rPr lang="en-US" dirty="0" smtClean="0"/>
              <a:t>Areas of success</a:t>
            </a:r>
          </a:p>
          <a:p>
            <a:pPr lvl="2" eaLnBrk="1" hangingPunct="1"/>
            <a:r>
              <a:rPr lang="en-US" dirty="0" smtClean="0"/>
              <a:t>Areas for improvement</a:t>
            </a:r>
          </a:p>
          <a:p>
            <a:pPr lvl="1"/>
            <a:r>
              <a:rPr lang="en-US" dirty="0" smtClean="0"/>
              <a:t>Suggest Program Revision</a:t>
            </a:r>
          </a:p>
          <a:p>
            <a:pPr lvl="2"/>
            <a:r>
              <a:rPr lang="en-US" dirty="0" smtClean="0"/>
              <a:t>Brainstorm Instructional Strategies</a:t>
            </a:r>
          </a:p>
          <a:p>
            <a:pPr lvl="2"/>
            <a:r>
              <a:rPr lang="en-US" dirty="0" smtClean="0"/>
              <a:t>Implement Strategies/Interventions</a:t>
            </a:r>
          </a:p>
          <a:p>
            <a:pPr lvl="2"/>
            <a:r>
              <a:rPr lang="en-US" dirty="0" smtClean="0"/>
              <a:t>Evaluate Intervention Efficacy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17,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D5F679-385C-F647-B07C-249B1C9950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NYSS AAPT - Zawicki, Johnson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003"/>
          </a:xfrm>
        </p:spPr>
        <p:txBody>
          <a:bodyPr/>
          <a:lstStyle/>
          <a:p>
            <a:r>
              <a:rPr lang="en-US" dirty="0" smtClean="0"/>
              <a:t>5.4 Energy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310641"/>
          <a:ext cx="7500055" cy="50449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2548"/>
                <a:gridCol w="1954282"/>
                <a:gridCol w="1116022"/>
                <a:gridCol w="1028700"/>
                <a:gridCol w="1039803"/>
                <a:gridCol w="1028700"/>
              </a:tblGrid>
              <a:tr h="720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Difficulty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(0)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 (1)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 (2)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31-MC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0.58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532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1366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3133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32-MC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0.66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1134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448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3561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71-CR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0.80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681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636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4026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---</a:t>
                      </a:r>
                      <a:endParaRPr lang="en-US" sz="2800" b="0" i="0" u="none" strike="noStrike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44-MC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0.59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573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1174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445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3208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33-MC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0.68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451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3678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173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1101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35-MC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0.58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3154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1473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003"/>
          </a:xfrm>
        </p:spPr>
        <p:txBody>
          <a:bodyPr/>
          <a:lstStyle/>
          <a:p>
            <a:r>
              <a:rPr lang="en-US" dirty="0" smtClean="0"/>
              <a:t>5.4 Energy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82383" y="3586886"/>
          <a:ext cx="7500055" cy="14414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2548"/>
                <a:gridCol w="1954282"/>
                <a:gridCol w="1116022"/>
                <a:gridCol w="1028700"/>
                <a:gridCol w="1039803"/>
                <a:gridCol w="1028700"/>
              </a:tblGrid>
              <a:tr h="720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Difficulty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31-MC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0.58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532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1366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3133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1" y="1310641"/>
            <a:ext cx="7881265" cy="197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003"/>
          </a:xfrm>
        </p:spPr>
        <p:txBody>
          <a:bodyPr/>
          <a:lstStyle/>
          <a:p>
            <a:r>
              <a:rPr lang="en-US" dirty="0" smtClean="0"/>
              <a:t>5.4 Energy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28961" y="4185812"/>
          <a:ext cx="7500055" cy="14414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2548"/>
                <a:gridCol w="1954282"/>
                <a:gridCol w="1116022"/>
                <a:gridCol w="1028700"/>
                <a:gridCol w="1039803"/>
                <a:gridCol w="1028700"/>
              </a:tblGrid>
              <a:tr h="720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Difficulty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32-MC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0.66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1134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448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/>
                        <a:t>3561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76" y="1310641"/>
            <a:ext cx="8047660" cy="2875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5724"/>
          </a:xfrm>
        </p:spPr>
        <p:txBody>
          <a:bodyPr>
            <a:normAutofit/>
          </a:bodyPr>
          <a:lstStyle/>
          <a:p>
            <a:r>
              <a:rPr lang="en-US" dirty="0" smtClean="0"/>
              <a:t>5.4 Energy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3751878"/>
          <a:ext cx="7513067" cy="28828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47052"/>
                <a:gridCol w="2268868"/>
                <a:gridCol w="1295671"/>
                <a:gridCol w="1194293"/>
                <a:gridCol w="1207183"/>
              </a:tblGrid>
              <a:tr h="720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Difficulty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(0)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(1)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(2)</a:t>
                      </a:r>
                      <a:endParaRPr lang="en-US" sz="2800" dirty="0"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70-</a:t>
                      </a:r>
                      <a:r>
                        <a:rPr lang="en-US" sz="2800" u="none" strike="noStrike" dirty="0" smtClean="0"/>
                        <a:t>CR*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0.94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282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5062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---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71-CR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0.80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681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636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4026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  <a:tr h="72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72-CR*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0.63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1910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3434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---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0F939F-A164-794E-BED3-30558C99F2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NYSS AAPT - Zawicki, Johnson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1" y="900363"/>
            <a:ext cx="8208025" cy="2639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1094</Words>
  <Application>Microsoft Macintosh PowerPoint</Application>
  <PresentationFormat>On-screen Show (4:3)</PresentationFormat>
  <Paragraphs>438</Paragraphs>
  <Slides>23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Lessons from the June 2009 NYS Regents Physics Examination – Notes for the Classroom</vt:lpstr>
      <vt:lpstr>Objectives</vt:lpstr>
      <vt:lpstr>Slide 3</vt:lpstr>
      <vt:lpstr>Assessment Formats</vt:lpstr>
      <vt:lpstr>ITEM ANALYSIS</vt:lpstr>
      <vt:lpstr>5.4 Energy Relationships</vt:lpstr>
      <vt:lpstr>5.4 Energy Relationships</vt:lpstr>
      <vt:lpstr>5.4 Energy Relationships</vt:lpstr>
      <vt:lpstr>5.4 Energy Relationships</vt:lpstr>
      <vt:lpstr>5.4 Energy Relationships</vt:lpstr>
      <vt:lpstr>5.4 Energy Relationships</vt:lpstr>
      <vt:lpstr>5.4 Energy Relationships</vt:lpstr>
      <vt:lpstr>4.3 Students can explain variations in wavelength and frequency in terms of the source of the. . .</vt:lpstr>
      <vt:lpstr>4.3 Students can explain variations in wavelength and frequency in terms of the source of the. . .</vt:lpstr>
      <vt:lpstr>4.3 Students can explain variations in wavelength and frequency in terms of the source of the. . .</vt:lpstr>
      <vt:lpstr>4.3 Students can explain variations in wavelength and frequency in terms of the source of the. . .</vt:lpstr>
      <vt:lpstr>4.3 Students can explain variations in wavelength and frequency in terms of the source of the. . .</vt:lpstr>
      <vt:lpstr>4.3 Students can explain variations in wavelength and frequency in terms of the source of the. . .</vt:lpstr>
      <vt:lpstr>4.3 Students can explain variations in wavelength and frequency in terms of the source of the. . .</vt:lpstr>
      <vt:lpstr>5.1g A projectile's time of flight is dependent upon the vertical component of its motion.</vt:lpstr>
      <vt:lpstr>5.1g A projectile's time of flight is dependent upon the vertical component of its motion.</vt:lpstr>
      <vt:lpstr>5.1g A projectile's time of flight is dependent upon the vertical component of its motion.</vt:lpstr>
      <vt:lpstr>Questions, Comments, Concerns?</vt:lpstr>
    </vt:vector>
  </TitlesOfParts>
  <Company>Buffalo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the June 2009 NYS Regents Physics Examination – Notes for the Classroom</dc:title>
  <dc:creator>Zawicki, Joseph</dc:creator>
  <cp:lastModifiedBy>Joseph Zawicki</cp:lastModifiedBy>
  <cp:revision>1</cp:revision>
  <dcterms:created xsi:type="dcterms:W3CDTF">2010-05-05T21:32:52Z</dcterms:created>
  <dcterms:modified xsi:type="dcterms:W3CDTF">2010-05-05T21:33:12Z</dcterms:modified>
</cp:coreProperties>
</file>