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9" r:id="rId3"/>
    <p:sldId id="257" r:id="rId4"/>
    <p:sldId id="270" r:id="rId5"/>
    <p:sldId id="259" r:id="rId6"/>
    <p:sldId id="260" r:id="rId7"/>
    <p:sldId id="282" r:id="rId8"/>
    <p:sldId id="258" r:id="rId9"/>
    <p:sldId id="277" r:id="rId10"/>
    <p:sldId id="278" r:id="rId11"/>
    <p:sldId id="279" r:id="rId12"/>
    <p:sldId id="265" r:id="rId13"/>
    <p:sldId id="274" r:id="rId14"/>
    <p:sldId id="273" r:id="rId15"/>
    <p:sldId id="276" r:id="rId16"/>
    <p:sldId id="275" r:id="rId17"/>
    <p:sldId id="262" r:id="rId18"/>
    <p:sldId id="261" r:id="rId19"/>
    <p:sldId id="264" r:id="rId20"/>
    <p:sldId id="280" r:id="rId21"/>
    <p:sldId id="281" r:id="rId22"/>
    <p:sldId id="268" r:id="rId23"/>
    <p:sldId id="27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55" d="100"/>
          <a:sy n="55" d="100"/>
        </p:scale>
        <p:origin x="78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Sheet1!$B$1:$K$1</c:f>
              <c:strCache>
                <c:ptCount val="10"/>
                <c:pt idx="0">
                  <c:v>Sept</c:v>
                </c:pt>
                <c:pt idx="1">
                  <c:v>Oct </c:v>
                </c:pt>
                <c:pt idx="2">
                  <c:v>Nov</c:v>
                </c:pt>
                <c:pt idx="3">
                  <c:v>Dec</c:v>
                </c:pt>
                <c:pt idx="4">
                  <c:v>Jan</c:v>
                </c:pt>
                <c:pt idx="5">
                  <c:v>Feb</c:v>
                </c:pt>
                <c:pt idx="6">
                  <c:v>March </c:v>
                </c:pt>
                <c:pt idx="7">
                  <c:v>April</c:v>
                </c:pt>
                <c:pt idx="8">
                  <c:v>May</c:v>
                </c:pt>
                <c:pt idx="9">
                  <c:v>June</c:v>
                </c:pt>
              </c:strCache>
            </c:strRef>
          </c:cat>
          <c:val>
            <c:numRef>
              <c:f>Sheet1!$B$2:$K$2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FD9-4ADC-A565-F7072179DB4F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Sheet1!$B$1:$K$1</c:f>
              <c:strCache>
                <c:ptCount val="10"/>
                <c:pt idx="0">
                  <c:v>Sept</c:v>
                </c:pt>
                <c:pt idx="1">
                  <c:v>Oct </c:v>
                </c:pt>
                <c:pt idx="2">
                  <c:v>Nov</c:v>
                </c:pt>
                <c:pt idx="3">
                  <c:v>Dec</c:v>
                </c:pt>
                <c:pt idx="4">
                  <c:v>Jan</c:v>
                </c:pt>
                <c:pt idx="5">
                  <c:v>Feb</c:v>
                </c:pt>
                <c:pt idx="6">
                  <c:v>March </c:v>
                </c:pt>
                <c:pt idx="7">
                  <c:v>April</c:v>
                </c:pt>
                <c:pt idx="8">
                  <c:v>May</c:v>
                </c:pt>
                <c:pt idx="9">
                  <c:v>June</c:v>
                </c:pt>
              </c:strCache>
            </c:strRef>
          </c:cat>
          <c:val>
            <c:numRef>
              <c:f>Sheet1!$B$3:$K$3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FD9-4ADC-A565-F7072179DB4F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Sheet1!$B$1:$K$1</c:f>
              <c:strCache>
                <c:ptCount val="10"/>
                <c:pt idx="0">
                  <c:v>Sept</c:v>
                </c:pt>
                <c:pt idx="1">
                  <c:v>Oct </c:v>
                </c:pt>
                <c:pt idx="2">
                  <c:v>Nov</c:v>
                </c:pt>
                <c:pt idx="3">
                  <c:v>Dec</c:v>
                </c:pt>
                <c:pt idx="4">
                  <c:v>Jan</c:v>
                </c:pt>
                <c:pt idx="5">
                  <c:v>Feb</c:v>
                </c:pt>
                <c:pt idx="6">
                  <c:v>March </c:v>
                </c:pt>
                <c:pt idx="7">
                  <c:v>April</c:v>
                </c:pt>
                <c:pt idx="8">
                  <c:v>May</c:v>
                </c:pt>
                <c:pt idx="9">
                  <c:v>June</c:v>
                </c:pt>
              </c:strCache>
            </c:strRef>
          </c:cat>
          <c:val>
            <c:numRef>
              <c:f>Sheet1!$B$4:$K$4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FD9-4ADC-A565-F7072179DB4F}"/>
            </c:ext>
          </c:extLst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Sheet1!$B$1:$K$1</c:f>
              <c:strCache>
                <c:ptCount val="10"/>
                <c:pt idx="0">
                  <c:v>Sept</c:v>
                </c:pt>
                <c:pt idx="1">
                  <c:v>Oct </c:v>
                </c:pt>
                <c:pt idx="2">
                  <c:v>Nov</c:v>
                </c:pt>
                <c:pt idx="3">
                  <c:v>Dec</c:v>
                </c:pt>
                <c:pt idx="4">
                  <c:v>Jan</c:v>
                </c:pt>
                <c:pt idx="5">
                  <c:v>Feb</c:v>
                </c:pt>
                <c:pt idx="6">
                  <c:v>March </c:v>
                </c:pt>
                <c:pt idx="7">
                  <c:v>April</c:v>
                </c:pt>
                <c:pt idx="8">
                  <c:v>May</c:v>
                </c:pt>
                <c:pt idx="9">
                  <c:v>June</c:v>
                </c:pt>
              </c:strCache>
            </c:strRef>
          </c:cat>
          <c:val>
            <c:numRef>
              <c:f>Sheet1!$B$5:$K$5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FD9-4ADC-A565-F7072179DB4F}"/>
            </c:ext>
          </c:extLst>
        </c:ser>
        <c:ser>
          <c:idx val="4"/>
          <c:order val="4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Sheet1!$B$1:$K$1</c:f>
              <c:strCache>
                <c:ptCount val="10"/>
                <c:pt idx="0">
                  <c:v>Sept</c:v>
                </c:pt>
                <c:pt idx="1">
                  <c:v>Oct </c:v>
                </c:pt>
                <c:pt idx="2">
                  <c:v>Nov</c:v>
                </c:pt>
                <c:pt idx="3">
                  <c:v>Dec</c:v>
                </c:pt>
                <c:pt idx="4">
                  <c:v>Jan</c:v>
                </c:pt>
                <c:pt idx="5">
                  <c:v>Feb</c:v>
                </c:pt>
                <c:pt idx="6">
                  <c:v>March </c:v>
                </c:pt>
                <c:pt idx="7">
                  <c:v>April</c:v>
                </c:pt>
                <c:pt idx="8">
                  <c:v>May</c:v>
                </c:pt>
                <c:pt idx="9">
                  <c:v>June</c:v>
                </c:pt>
              </c:strCache>
            </c:strRef>
          </c:cat>
          <c:val>
            <c:numRef>
              <c:f>Sheet1!$B$6:$K$6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FD9-4ADC-A565-F7072179DB4F}"/>
            </c:ext>
          </c:extLst>
        </c:ser>
        <c:ser>
          <c:idx val="5"/>
          <c:order val="5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Sheet1!$B$1:$K$1</c:f>
              <c:strCache>
                <c:ptCount val="10"/>
                <c:pt idx="0">
                  <c:v>Sept</c:v>
                </c:pt>
                <c:pt idx="1">
                  <c:v>Oct </c:v>
                </c:pt>
                <c:pt idx="2">
                  <c:v>Nov</c:v>
                </c:pt>
                <c:pt idx="3">
                  <c:v>Dec</c:v>
                </c:pt>
                <c:pt idx="4">
                  <c:v>Jan</c:v>
                </c:pt>
                <c:pt idx="5">
                  <c:v>Feb</c:v>
                </c:pt>
                <c:pt idx="6">
                  <c:v>March </c:v>
                </c:pt>
                <c:pt idx="7">
                  <c:v>April</c:v>
                </c:pt>
                <c:pt idx="8">
                  <c:v>May</c:v>
                </c:pt>
                <c:pt idx="9">
                  <c:v>June</c:v>
                </c:pt>
              </c:strCache>
            </c:strRef>
          </c:cat>
          <c:val>
            <c:numRef>
              <c:f>Sheet1!$B$7:$K$7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FD9-4ADC-A565-F7072179DB4F}"/>
            </c:ext>
          </c:extLst>
        </c:ser>
        <c:ser>
          <c:idx val="6"/>
          <c:order val="6"/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Sheet1!$B$1:$K$1</c:f>
              <c:strCache>
                <c:ptCount val="10"/>
                <c:pt idx="0">
                  <c:v>Sept</c:v>
                </c:pt>
                <c:pt idx="1">
                  <c:v>Oct </c:v>
                </c:pt>
                <c:pt idx="2">
                  <c:v>Nov</c:v>
                </c:pt>
                <c:pt idx="3">
                  <c:v>Dec</c:v>
                </c:pt>
                <c:pt idx="4">
                  <c:v>Jan</c:v>
                </c:pt>
                <c:pt idx="5">
                  <c:v>Feb</c:v>
                </c:pt>
                <c:pt idx="6">
                  <c:v>March </c:v>
                </c:pt>
                <c:pt idx="7">
                  <c:v>April</c:v>
                </c:pt>
                <c:pt idx="8">
                  <c:v>May</c:v>
                </c:pt>
                <c:pt idx="9">
                  <c:v>June</c:v>
                </c:pt>
              </c:strCache>
            </c:strRef>
          </c:cat>
          <c:val>
            <c:numRef>
              <c:f>Sheet1!$B$8:$K$8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FD9-4ADC-A565-F7072179DB4F}"/>
            </c:ext>
          </c:extLst>
        </c:ser>
        <c:ser>
          <c:idx val="7"/>
          <c:order val="7"/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Sheet1!$B$1:$K$1</c:f>
              <c:strCache>
                <c:ptCount val="10"/>
                <c:pt idx="0">
                  <c:v>Sept</c:v>
                </c:pt>
                <c:pt idx="1">
                  <c:v>Oct </c:v>
                </c:pt>
                <c:pt idx="2">
                  <c:v>Nov</c:v>
                </c:pt>
                <c:pt idx="3">
                  <c:v>Dec</c:v>
                </c:pt>
                <c:pt idx="4">
                  <c:v>Jan</c:v>
                </c:pt>
                <c:pt idx="5">
                  <c:v>Feb</c:v>
                </c:pt>
                <c:pt idx="6">
                  <c:v>March </c:v>
                </c:pt>
                <c:pt idx="7">
                  <c:v>April</c:v>
                </c:pt>
                <c:pt idx="8">
                  <c:v>May</c:v>
                </c:pt>
                <c:pt idx="9">
                  <c:v>June</c:v>
                </c:pt>
              </c:strCache>
            </c:strRef>
          </c:cat>
          <c:val>
            <c:numRef>
              <c:f>Sheet1!$B$9:$K$9</c:f>
              <c:numCache>
                <c:formatCode>0.0</c:formatCode>
                <c:ptCount val="10"/>
                <c:pt idx="0">
                  <c:v>22.714285714285715</c:v>
                </c:pt>
                <c:pt idx="1">
                  <c:v>21.428571428571427</c:v>
                </c:pt>
                <c:pt idx="2">
                  <c:v>17.2</c:v>
                </c:pt>
                <c:pt idx="3">
                  <c:v>18</c:v>
                </c:pt>
                <c:pt idx="4">
                  <c:v>18</c:v>
                </c:pt>
                <c:pt idx="5">
                  <c:v>20.2</c:v>
                </c:pt>
                <c:pt idx="6">
                  <c:v>18</c:v>
                </c:pt>
                <c:pt idx="7">
                  <c:v>16.5</c:v>
                </c:pt>
                <c:pt idx="8">
                  <c:v>13</c:v>
                </c:pt>
                <c:pt idx="9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FFD9-4ADC-A565-F7072179DB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1451872"/>
        <c:axId val="211495616"/>
      </c:barChart>
      <c:catAx>
        <c:axId val="211451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495616"/>
        <c:crosses val="autoZero"/>
        <c:auto val="1"/>
        <c:lblAlgn val="ctr"/>
        <c:lblOffset val="100"/>
        <c:noMultiLvlLbl val="0"/>
      </c:catAx>
      <c:valAx>
        <c:axId val="211495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451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1" i="0" baseline="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10/11/2018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10/11/2018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10/11/2018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10/11/2018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10/11/2018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10/11/2018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10/11/2018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10/11/2018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10/11/2018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10/11/2018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10/11/2018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10/11/2018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10/11/2018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10/11/2018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10/11/2018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10/11/2018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10/11/2018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10/11/2018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physicsed.buffalostate.edu/WNYPTA/meetings/2017-18/NYSS-AAPT-5-20-17/MeetingAgenda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://physicsed.buffalostate.edu/AZTEC/BP_WB/index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youtu.be/cRgzVURwZaQ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suny.edu/masterteacher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listserv.buffalo.edu/cgi-bin/wa?A2=ind1802&amp;L=WNYPTA-LIST&amp;F=&amp;S=&amp;P=2756" TargetMode="External"/><Relationship Id="rId2" Type="http://schemas.openxmlformats.org/officeDocument/2006/relationships/hyperlink" Target="https://listserv.buffalo.edu/cgi-bin/wa?A2=ind1809&amp;L=WNYPTA-LIST&amp;F=&amp;S=&amp;P=171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listserv.buffalo.edu/cgi-bin/wa?A2=ind1510&amp;L=WNYPTA-LIST&amp;F=&amp;S=&amp;P=9415" TargetMode="External"/><Relationship Id="rId4" Type="http://schemas.openxmlformats.org/officeDocument/2006/relationships/hyperlink" Target="https://listserv.buffalo.edu/cgi-bin/wa?A2=ind1710&amp;L=WNYPTA-LIST&amp;F=&amp;S=&amp;P=3183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PD for Physics Teachers</a:t>
            </a:r>
            <a:br>
              <a:rPr lang="en-US" dirty="0" smtClean="0"/>
            </a:br>
            <a:r>
              <a:rPr lang="en-US" dirty="0" smtClean="0"/>
              <a:t>by Physics Teachers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8"/>
            <a:ext cx="8144134" cy="1936423"/>
          </a:xfrm>
        </p:spPr>
        <p:txBody>
          <a:bodyPr>
            <a:normAutofit/>
          </a:bodyPr>
          <a:lstStyle/>
          <a:p>
            <a:r>
              <a:rPr lang="en-US" dirty="0" smtClean="0"/>
              <a:t>David Abbott</a:t>
            </a:r>
          </a:p>
          <a:p>
            <a:r>
              <a:rPr lang="en-US" dirty="0" smtClean="0"/>
              <a:t>abbottds@buffalostate.edu</a:t>
            </a:r>
          </a:p>
          <a:p>
            <a:r>
              <a:rPr lang="en-US" dirty="0" smtClean="0"/>
              <a:t>SACS-AAPT: October 12, 2018 </a:t>
            </a:r>
          </a:p>
          <a:p>
            <a:r>
              <a:rPr lang="en-US" dirty="0" smtClean="0"/>
              <a:t>Clemson SC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55" y="4505427"/>
            <a:ext cx="3774922" cy="15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4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2017 Joint meeting: WNYPTA NYSS-AAPT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Meeting agenda: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http://physicsed.buffalostate.edu/WNYPTA/meetings/2017-18/NYSS-AAPT-5-20-17/MeetingAgenda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32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Selected make &amp; takes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Resonance strings</a:t>
            </a:r>
          </a:p>
          <a:p>
            <a:r>
              <a:rPr lang="en-US" dirty="0" smtClean="0"/>
              <a:t>Doppler Frisbee</a:t>
            </a:r>
          </a:p>
          <a:p>
            <a:r>
              <a:rPr lang="en-US" dirty="0"/>
              <a:t>Whiteboards (</a:t>
            </a: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physicsed.buffalostate.edu/AZTEC/BP_WB/index.html</a:t>
            </a:r>
            <a:r>
              <a:rPr lang="en-US" dirty="0" smtClean="0"/>
              <a:t>) </a:t>
            </a:r>
          </a:p>
          <a:p>
            <a:r>
              <a:rPr lang="en-US" dirty="0" smtClean="0"/>
              <a:t>Current balance experiment</a:t>
            </a:r>
          </a:p>
          <a:p>
            <a:r>
              <a:rPr lang="en-US" dirty="0" smtClean="0"/>
              <a:t>Resistance boards</a:t>
            </a:r>
          </a:p>
          <a:p>
            <a:r>
              <a:rPr lang="en-US" dirty="0" smtClean="0"/>
              <a:t>Ring flinger</a:t>
            </a:r>
          </a:p>
          <a:p>
            <a:r>
              <a:rPr lang="en-US" dirty="0" smtClean="0"/>
              <a:t>Series/parallel bulb</a:t>
            </a:r>
          </a:p>
          <a:p>
            <a:r>
              <a:rPr lang="en-US" dirty="0" smtClean="0"/>
              <a:t>Board bender</a:t>
            </a:r>
          </a:p>
          <a:p>
            <a:r>
              <a:rPr lang="en-US" dirty="0" smtClean="0"/>
              <a:t>Drop/kick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475" y="4270291"/>
            <a:ext cx="1626454" cy="216860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2297" y="4682629"/>
            <a:ext cx="2330266" cy="1756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physicsed.buffalostate.edu/AZTEC/BP_WB/images/wbpres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079" y="4379764"/>
            <a:ext cx="2372205" cy="194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590" y="2336873"/>
            <a:ext cx="1241181" cy="165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4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WNYPTA Physics Olympics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/>
              <a:t>un-Science </a:t>
            </a:r>
            <a:r>
              <a:rPr lang="en-US" dirty="0" smtClean="0"/>
              <a:t>Olympiad</a:t>
            </a:r>
          </a:p>
          <a:p>
            <a:pPr marL="0" indent="0">
              <a:buNone/>
            </a:pPr>
            <a:r>
              <a:rPr lang="en-US" dirty="0"/>
              <a:t>r</a:t>
            </a:r>
            <a:r>
              <a:rPr lang="en-US" dirty="0" smtClean="0"/>
              <a:t>un by HS, MS teachers</a:t>
            </a:r>
          </a:p>
          <a:p>
            <a:pPr lvl="1"/>
            <a:r>
              <a:rPr lang="en-US" dirty="0" smtClean="0"/>
              <a:t>Design events, build </a:t>
            </a:r>
            <a:r>
              <a:rPr lang="en-US" dirty="0" err="1" smtClean="0"/>
              <a:t>apparata</a:t>
            </a:r>
            <a:endParaRPr lang="en-US" dirty="0" smtClean="0"/>
          </a:p>
          <a:p>
            <a:pPr lvl="1"/>
            <a:r>
              <a:rPr lang="en-US" dirty="0" smtClean="0"/>
              <a:t>Run demo show</a:t>
            </a:r>
          </a:p>
          <a:p>
            <a:pPr lvl="1"/>
            <a:r>
              <a:rPr lang="en-US" dirty="0" smtClean="0"/>
              <a:t>Run events</a:t>
            </a:r>
          </a:p>
          <a:p>
            <a:pPr marL="0" indent="0">
              <a:buNone/>
            </a:pPr>
            <a:r>
              <a:rPr lang="en-US" dirty="0"/>
              <a:t>a</a:t>
            </a:r>
            <a:r>
              <a:rPr lang="en-US" dirty="0" smtClean="0"/>
              <a:t>dmin and support by BSC</a:t>
            </a:r>
          </a:p>
          <a:p>
            <a:pPr lvl="1"/>
            <a:r>
              <a:rPr lang="en-US" dirty="0" smtClean="0"/>
              <a:t>Food</a:t>
            </a:r>
          </a:p>
          <a:p>
            <a:pPr lvl="1"/>
            <a:r>
              <a:rPr lang="en-US" dirty="0" smtClean="0"/>
              <a:t>Prizes</a:t>
            </a:r>
          </a:p>
          <a:p>
            <a:pPr lvl="1"/>
            <a:r>
              <a:rPr lang="en-US" dirty="0" smtClean="0"/>
              <a:t>T-shirts</a:t>
            </a:r>
          </a:p>
          <a:p>
            <a:pPr lvl="1"/>
            <a:r>
              <a:rPr lang="en-US" dirty="0" smtClean="0"/>
              <a:t>Volunteers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20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Olympics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8am – 9am		Registration</a:t>
            </a:r>
          </a:p>
          <a:p>
            <a:pPr marL="0" indent="0">
              <a:buNone/>
            </a:pPr>
            <a:r>
              <a:rPr lang="en-US" dirty="0" smtClean="0"/>
              <a:t>9am – noon		Three events</a:t>
            </a:r>
          </a:p>
          <a:p>
            <a:pPr marL="0" indent="0">
              <a:buNone/>
            </a:pPr>
            <a:r>
              <a:rPr lang="en-US" dirty="0" smtClean="0"/>
              <a:t>Noon – 12:45pm	Physics Fete, Lunch</a:t>
            </a:r>
          </a:p>
          <a:p>
            <a:pPr marL="0" indent="0">
              <a:buNone/>
            </a:pPr>
            <a:r>
              <a:rPr lang="en-US" dirty="0" smtClean="0"/>
              <a:t>12:45pm- 1:15 	Awards, T-shirt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54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WNYPTA Physics Olympics Video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>
              <a:hlinkClick r:id="rId2"/>
            </a:endParaRPr>
          </a:p>
          <a:p>
            <a:pPr marL="0" indent="0" algn="ctr">
              <a:buNone/>
            </a:pP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youtu.be/cRgzVURwZaQ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Produced by Mike Belling (Williamsville East HS) 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Extreme header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89" y="3386199"/>
            <a:ext cx="10146323" cy="1500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644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Olympics photos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2374702"/>
            <a:ext cx="4697412" cy="3523059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350" y="2373511"/>
            <a:ext cx="4700588" cy="3525441"/>
          </a:xfrm>
        </p:spPr>
      </p:pic>
    </p:spTree>
    <p:extLst>
      <p:ext uri="{BB962C8B-B14F-4D97-AF65-F5344CB8AC3E}">
        <p14:creationId xmlns:p14="http://schemas.microsoft.com/office/powerpoint/2010/main" val="249704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Physics Olympics photos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2374702"/>
            <a:ext cx="4697412" cy="3523059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350" y="2373511"/>
            <a:ext cx="4700588" cy="3525441"/>
          </a:xfrm>
        </p:spPr>
      </p:pic>
    </p:spTree>
    <p:extLst>
      <p:ext uri="{BB962C8B-B14F-4D97-AF65-F5344CB8AC3E}">
        <p14:creationId xmlns:p14="http://schemas.microsoft.com/office/powerpoint/2010/main" val="106216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Web site</a:t>
            </a:r>
          </a:p>
          <a:p>
            <a:pPr lvl="1"/>
            <a:r>
              <a:rPr lang="en-US" dirty="0" smtClean="0"/>
              <a:t>Schedule</a:t>
            </a:r>
          </a:p>
          <a:p>
            <a:pPr lvl="1"/>
            <a:r>
              <a:rPr lang="en-US" dirty="0" smtClean="0"/>
              <a:t>Archive</a:t>
            </a:r>
          </a:p>
          <a:p>
            <a:pPr marL="0" indent="0">
              <a:buNone/>
            </a:pPr>
            <a:r>
              <a:rPr lang="en-US" dirty="0" smtClean="0"/>
              <a:t>Listserv</a:t>
            </a:r>
          </a:p>
          <a:p>
            <a:pPr lvl="1"/>
            <a:r>
              <a:rPr lang="en-US" dirty="0" smtClean="0"/>
              <a:t>Hosted by UB (not BSC)</a:t>
            </a:r>
          </a:p>
          <a:p>
            <a:pPr lvl="1"/>
            <a:r>
              <a:rPr lang="en-US" dirty="0" smtClean="0"/>
              <a:t>~300 addresses</a:t>
            </a:r>
          </a:p>
          <a:p>
            <a:pPr lvl="1"/>
            <a:r>
              <a:rPr lang="en-US" dirty="0" smtClean="0"/>
              <a:t>Archive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andful of posts per month</a:t>
            </a:r>
          </a:p>
          <a:p>
            <a:pPr marL="0" indent="0">
              <a:buNone/>
            </a:pPr>
            <a:r>
              <a:rPr lang="en-US" dirty="0" smtClean="0"/>
              <a:t>The “book”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98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Peripheral organizations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BSC Physics</a:t>
            </a:r>
          </a:p>
          <a:p>
            <a:r>
              <a:rPr lang="en-US" dirty="0"/>
              <a:t>BSC Student Organizations (PHY Club, Chem. Club, NSBE)</a:t>
            </a:r>
          </a:p>
          <a:p>
            <a:r>
              <a:rPr lang="en-US" dirty="0"/>
              <a:t>NYS Master Teacher Program</a:t>
            </a:r>
          </a:p>
          <a:p>
            <a:r>
              <a:rPr lang="en-US" dirty="0" smtClean="0"/>
              <a:t>AAPT</a:t>
            </a:r>
          </a:p>
          <a:p>
            <a:pPr lvl="1"/>
            <a:r>
              <a:rPr lang="en-US" dirty="0" smtClean="0"/>
              <a:t>National</a:t>
            </a:r>
          </a:p>
          <a:p>
            <a:pPr lvl="1"/>
            <a:r>
              <a:rPr lang="en-US" dirty="0" smtClean="0"/>
              <a:t>Regional (Joint meetings)</a:t>
            </a:r>
          </a:p>
          <a:p>
            <a:r>
              <a:rPr lang="en-US" dirty="0" smtClean="0"/>
              <a:t>STANYS</a:t>
            </a:r>
          </a:p>
          <a:p>
            <a:r>
              <a:rPr lang="en-US" dirty="0" smtClean="0"/>
              <a:t>AMTA (American Modeling Teachers Association)</a:t>
            </a:r>
          </a:p>
          <a:p>
            <a:r>
              <a:rPr lang="en-US" dirty="0" smtClean="0"/>
              <a:t>RAPTOR</a:t>
            </a:r>
          </a:p>
          <a:p>
            <a:r>
              <a:rPr lang="en-US" dirty="0" smtClean="0"/>
              <a:t>CNYPTA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69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Sources</a:t>
            </a:r>
          </a:p>
          <a:p>
            <a:pPr lvl="1"/>
            <a:r>
              <a:rPr lang="en-US" dirty="0" smtClean="0"/>
              <a:t>BSC Physics</a:t>
            </a:r>
          </a:p>
          <a:p>
            <a:pPr lvl="1"/>
            <a:r>
              <a:rPr lang="en-US" dirty="0" smtClean="0"/>
              <a:t>BSC College Foundation</a:t>
            </a:r>
          </a:p>
          <a:p>
            <a:pPr lvl="2"/>
            <a:r>
              <a:rPr lang="en-US" dirty="0" smtClean="0"/>
              <a:t>Individual donors</a:t>
            </a:r>
          </a:p>
          <a:p>
            <a:pPr lvl="2"/>
            <a:r>
              <a:rPr lang="en-US" dirty="0" smtClean="0"/>
              <a:t>Corporate?</a:t>
            </a:r>
          </a:p>
          <a:p>
            <a:pPr lvl="1"/>
            <a:r>
              <a:rPr lang="en-US" dirty="0" smtClean="0"/>
              <a:t>Grants</a:t>
            </a:r>
          </a:p>
          <a:p>
            <a:pPr lvl="1"/>
            <a:r>
              <a:rPr lang="en-US" dirty="0" smtClean="0"/>
              <a:t>NYS Master Teachers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Outlays</a:t>
            </a:r>
          </a:p>
          <a:p>
            <a:pPr lvl="1"/>
            <a:r>
              <a:rPr lang="en-US" dirty="0" smtClean="0"/>
              <a:t>Physics Olympics (~2k$)</a:t>
            </a:r>
          </a:p>
          <a:p>
            <a:pPr lvl="2"/>
            <a:r>
              <a:rPr lang="en-US" dirty="0" smtClean="0"/>
              <a:t>Food, T-shirts for 100 kids</a:t>
            </a:r>
          </a:p>
          <a:p>
            <a:pPr lvl="2"/>
            <a:r>
              <a:rPr lang="en-US" dirty="0" smtClean="0"/>
              <a:t>Prizes</a:t>
            </a:r>
          </a:p>
          <a:p>
            <a:pPr lvl="2"/>
            <a:r>
              <a:rPr lang="en-US" dirty="0" smtClean="0"/>
              <a:t>Apparatus, materials for events</a:t>
            </a:r>
          </a:p>
          <a:p>
            <a:pPr lvl="1"/>
            <a:r>
              <a:rPr lang="en-US" dirty="0" smtClean="0"/>
              <a:t>Meetings (&lt;$1k$)</a:t>
            </a:r>
          </a:p>
          <a:p>
            <a:pPr lvl="2"/>
            <a:r>
              <a:rPr lang="en-US" dirty="0" smtClean="0"/>
              <a:t>Coffee and donuts</a:t>
            </a:r>
          </a:p>
          <a:p>
            <a:pPr lvl="2"/>
            <a:r>
              <a:rPr lang="en-US" dirty="0" smtClean="0"/>
              <a:t>Make and takes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42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BSC Crash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3" y="2266533"/>
            <a:ext cx="3833447" cy="3599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BSC</a:t>
            </a:r>
          </a:p>
          <a:p>
            <a:pPr lvl="1"/>
            <a:r>
              <a:rPr lang="en-US" dirty="0" smtClean="0"/>
              <a:t>~5 FT physics faculty</a:t>
            </a:r>
          </a:p>
          <a:p>
            <a:pPr lvl="1"/>
            <a:r>
              <a:rPr lang="en-US" dirty="0" smtClean="0"/>
              <a:t>BA, BS, MS Ed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UB</a:t>
            </a:r>
          </a:p>
          <a:p>
            <a:pPr lvl="1"/>
            <a:r>
              <a:rPr lang="en-US" dirty="0" smtClean="0"/>
              <a:t>40+ physics faculty</a:t>
            </a:r>
          </a:p>
          <a:p>
            <a:pPr lvl="1"/>
            <a:r>
              <a:rPr lang="en-US" dirty="0" smtClean="0"/>
              <a:t>BA, BS, MS, PhD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1026" name="Picture 2" descr="https://lh4.googleusercontent.com/q6A8xmihwoQbQmzA5tfHGvp6mHLc1n-GP9H-FTULz7C_RoyAXUGDdYe1_21rQ0_8ZqFMVhu3HYZij4o17JoBd9j6fMp5WURQpsrYNdo7_vVPidMvZFCxrNCLDgGGk9ofyQKjoS6Y2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41" y="2310199"/>
            <a:ext cx="1162823" cy="146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5.googleusercontent.com/MxqMYhBGcEgpvZVx5_xfWTW1OYqVgMNPayOEGijOwiMUXez06TDZMWm3Uz114i1PMP6Jxaew7Y4bDct-nqMb_9RcUOxDootbSpagWl8FlBivQx6AecSEkmzbDUFQWLagQzF16iRbpC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11" y="4392104"/>
            <a:ext cx="1072660" cy="108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6963511" y="5614577"/>
            <a:ext cx="2954213" cy="1243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BUF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NYC  (8 </a:t>
            </a:r>
            <a:r>
              <a:rPr lang="en-US" dirty="0" err="1" smtClean="0"/>
              <a:t>hrs</a:t>
            </a:r>
            <a:r>
              <a:rPr lang="en-US" dirty="0" smtClean="0"/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BUF </a:t>
            </a:r>
            <a:r>
              <a:rPr lang="en-US" dirty="0" smtClean="0">
                <a:sym typeface="Wingdings" panose="05000000000000000000" pitchFamily="2" charset="2"/>
              </a:rPr>
              <a:t> YYZ  (2 </a:t>
            </a:r>
            <a:r>
              <a:rPr lang="en-US" dirty="0" err="1" smtClean="0">
                <a:sym typeface="Wingdings" panose="05000000000000000000" pitchFamily="2" charset="2"/>
              </a:rPr>
              <a:t>hrs</a:t>
            </a:r>
            <a:r>
              <a:rPr lang="en-US" dirty="0" smtClean="0">
                <a:sym typeface="Wingdings" panose="05000000000000000000" pitchFamily="2" charset="2"/>
              </a:rPr>
              <a:t>)</a:t>
            </a:r>
            <a:endParaRPr lang="en-US" dirty="0" smtClean="0"/>
          </a:p>
        </p:txBody>
      </p:sp>
      <p:sp>
        <p:nvSpPr>
          <p:cNvPr id="16" name="AutoShape 14" descr="Image result for where's buffalo ny"/>
          <p:cNvSpPr>
            <a:spLocks noChangeAspect="1" noChangeArrowheads="1"/>
          </p:cNvSpPr>
          <p:nvPr/>
        </p:nvSpPr>
        <p:spPr bwMode="auto">
          <a:xfrm>
            <a:off x="155575" y="-144463"/>
            <a:ext cx="234892" cy="23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1652" y="2310199"/>
            <a:ext cx="4071205" cy="320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76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it works for us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University assets:</a:t>
            </a:r>
          </a:p>
          <a:p>
            <a:pPr lvl="1"/>
            <a:r>
              <a:rPr lang="en-US" dirty="0" smtClean="0"/>
              <a:t>A good team (covering teacher prep, physics, tech, $$)</a:t>
            </a:r>
          </a:p>
          <a:p>
            <a:pPr lvl="1"/>
            <a:r>
              <a:rPr lang="en-US" dirty="0" smtClean="0"/>
              <a:t>Undergrads</a:t>
            </a:r>
          </a:p>
          <a:p>
            <a:pPr lvl="1"/>
            <a:r>
              <a:rPr lang="en-US" dirty="0"/>
              <a:t>W</a:t>
            </a:r>
            <a:r>
              <a:rPr lang="en-US" dirty="0" smtClean="0"/>
              <a:t>ebsite and listserv hosting</a:t>
            </a:r>
          </a:p>
          <a:p>
            <a:pPr lvl="1"/>
            <a:r>
              <a:rPr lang="en-US" dirty="0" smtClean="0"/>
              <a:t>Teacher prep program</a:t>
            </a:r>
          </a:p>
          <a:p>
            <a:pPr marL="0" indent="0">
              <a:buNone/>
            </a:pPr>
            <a:r>
              <a:rPr lang="en-US" dirty="0" smtClean="0"/>
              <a:t>Dedicated local teachers:</a:t>
            </a:r>
          </a:p>
          <a:p>
            <a:pPr lvl="1"/>
            <a:r>
              <a:rPr lang="en-US" dirty="0" smtClean="0"/>
              <a:t>Regular attenders/contributors</a:t>
            </a:r>
          </a:p>
          <a:p>
            <a:pPr lvl="1"/>
            <a:r>
              <a:rPr lang="en-US" dirty="0" smtClean="0"/>
              <a:t>Private school teachers, retired teachers</a:t>
            </a:r>
          </a:p>
          <a:p>
            <a:pPr marL="0" indent="0">
              <a:buNone/>
            </a:pPr>
            <a:r>
              <a:rPr lang="en-US" dirty="0" smtClean="0"/>
              <a:t>No pressure approach</a:t>
            </a:r>
          </a:p>
          <a:p>
            <a:pPr marL="0" indent="0">
              <a:buNone/>
            </a:pPr>
            <a:r>
              <a:rPr lang="en-US" dirty="0" smtClean="0"/>
              <a:t>Teacher candidate to participant pipeline</a:t>
            </a:r>
          </a:p>
          <a:p>
            <a:pPr marL="0" indent="0">
              <a:buNone/>
            </a:pPr>
            <a:r>
              <a:rPr lang="en-US" dirty="0" smtClean="0"/>
              <a:t>Good communication/relationships between Uni. and HS teachers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95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Keeping the ideas flowing!</a:t>
            </a:r>
          </a:p>
          <a:p>
            <a:r>
              <a:rPr lang="en-US" dirty="0" smtClean="0"/>
              <a:t>Regular availability of university personnel for meetings</a:t>
            </a:r>
          </a:p>
          <a:p>
            <a:r>
              <a:rPr lang="en-US" dirty="0" smtClean="0"/>
              <a:t>Competing (paid) PD options for outstanding teachers</a:t>
            </a:r>
          </a:p>
          <a:p>
            <a:r>
              <a:rPr lang="en-US" dirty="0" smtClean="0"/>
              <a:t>Spring </a:t>
            </a:r>
            <a:r>
              <a:rPr lang="en-US" dirty="0" smtClean="0"/>
              <a:t>attendance</a:t>
            </a:r>
          </a:p>
          <a:p>
            <a:r>
              <a:rPr lang="en-US" dirty="0" smtClean="0"/>
              <a:t>Record keeping</a:t>
            </a:r>
            <a:endParaRPr lang="en-US" dirty="0" smtClean="0"/>
          </a:p>
          <a:p>
            <a:r>
              <a:rPr lang="en-US" dirty="0" smtClean="0"/>
              <a:t>New directions?</a:t>
            </a:r>
          </a:p>
          <a:p>
            <a:pPr lvl="1"/>
            <a:r>
              <a:rPr lang="en-US" dirty="0" smtClean="0"/>
              <a:t>Serving needier populations</a:t>
            </a:r>
          </a:p>
          <a:p>
            <a:pPr lvl="1"/>
            <a:r>
              <a:rPr lang="en-US" dirty="0" smtClean="0"/>
              <a:t>Different/new collaborators (corporations, professional orgs, non-PHY science teachers)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81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Needs for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PO pix!</a:t>
            </a:r>
          </a:p>
          <a:p>
            <a:r>
              <a:rPr lang="en-US" dirty="0" smtClean="0"/>
              <a:t>Mention role of undergrads</a:t>
            </a:r>
          </a:p>
          <a:p>
            <a:r>
              <a:rPr lang="en-US" dirty="0" smtClean="0"/>
              <a:t>How it might look different at Clemson</a:t>
            </a:r>
          </a:p>
          <a:p>
            <a:pPr lvl="1"/>
            <a:r>
              <a:rPr lang="en-US" dirty="0" smtClean="0"/>
              <a:t>Involve undergrads! (Does CU have LAs?)</a:t>
            </a:r>
          </a:p>
          <a:p>
            <a:pPr lvl="1"/>
            <a:r>
              <a:rPr lang="en-US" dirty="0" smtClean="0"/>
              <a:t>How does PHY teacher prep work here?</a:t>
            </a:r>
          </a:p>
          <a:p>
            <a:pPr lvl="1"/>
            <a:r>
              <a:rPr lang="en-US" dirty="0" smtClean="0"/>
              <a:t>Leverage unique resources (e.g. equipment van)</a:t>
            </a:r>
          </a:p>
          <a:p>
            <a:r>
              <a:rPr lang="en-US" dirty="0" smtClean="0"/>
              <a:t>Kelly O’Shea meeting evidence</a:t>
            </a:r>
          </a:p>
          <a:p>
            <a:r>
              <a:rPr lang="en-US" dirty="0" smtClean="0"/>
              <a:t>2004 star-studded affair evidence</a:t>
            </a:r>
          </a:p>
          <a:p>
            <a:r>
              <a:rPr lang="en-US" dirty="0" smtClean="0"/>
              <a:t>Science Saturday idea</a:t>
            </a:r>
          </a:p>
          <a:p>
            <a:r>
              <a:rPr lang="en-US" dirty="0" smtClean="0"/>
              <a:t>Getting guests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66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Attendance by month (2010-2017)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5450224"/>
              </p:ext>
            </p:extLst>
          </p:nvPr>
        </p:nvGraphicFramePr>
        <p:xfrm>
          <a:off x="681038" y="2336800"/>
          <a:ext cx="9570793" cy="3659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8490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WNYPTA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Who:</a:t>
            </a:r>
          </a:p>
          <a:p>
            <a:pPr lvl="1"/>
            <a:r>
              <a:rPr lang="en-US" dirty="0" smtClean="0"/>
              <a:t>BSC personnel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igh school teachers (20-30 active members, public and private)</a:t>
            </a:r>
          </a:p>
          <a:p>
            <a:pPr marL="0" indent="0">
              <a:buNone/>
            </a:pPr>
            <a:r>
              <a:rPr lang="en-US" dirty="0" smtClean="0"/>
              <a:t>What: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eetings (one Sat. AM per month during AY @ BSC Physics)</a:t>
            </a:r>
          </a:p>
          <a:p>
            <a:pPr lvl="1"/>
            <a:r>
              <a:rPr lang="en-US" dirty="0" smtClean="0"/>
              <a:t>Annual Physics Olympics</a:t>
            </a:r>
          </a:p>
          <a:p>
            <a:pPr lvl="1"/>
            <a:r>
              <a:rPr lang="en-US" dirty="0" smtClean="0"/>
              <a:t>Listserv</a:t>
            </a:r>
          </a:p>
          <a:p>
            <a:pPr lvl="1"/>
            <a:r>
              <a:rPr lang="en-US" dirty="0" smtClean="0"/>
              <a:t>http</a:t>
            </a:r>
            <a:r>
              <a:rPr lang="en-US" dirty="0"/>
              <a:t>://physicsed.buffalostate.edu/WNYPTA/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When:</a:t>
            </a:r>
          </a:p>
          <a:p>
            <a:pPr lvl="1"/>
            <a:r>
              <a:rPr lang="en-US" dirty="0" smtClean="0"/>
              <a:t>since 1997 (Abbott since 2006)</a:t>
            </a:r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8124" y="5000401"/>
            <a:ext cx="3599075" cy="151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9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BSC Personnel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Dan MacIsaac (BSC Physics)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uns BSC PHY Teacher Prep Program</a:t>
            </a:r>
          </a:p>
          <a:p>
            <a:pPr lvl="1"/>
            <a:r>
              <a:rPr lang="en-US" dirty="0" smtClean="0"/>
              <a:t>Active in AAPT (recently made </a:t>
            </a:r>
            <a:r>
              <a:rPr lang="en-US" dirty="0"/>
              <a:t>AAPT </a:t>
            </a:r>
            <a:r>
              <a:rPr lang="en-US" dirty="0" smtClean="0"/>
              <a:t>Fellow)</a:t>
            </a:r>
          </a:p>
          <a:p>
            <a:pPr lvl="1"/>
            <a:r>
              <a:rPr lang="en-US" dirty="0" smtClean="0"/>
              <a:t>Back from sabbatical at Cologne (Germany)</a:t>
            </a:r>
          </a:p>
          <a:p>
            <a:pPr marL="0" indent="0">
              <a:buNone/>
            </a:pPr>
            <a:r>
              <a:rPr lang="en-US" dirty="0" smtClean="0"/>
              <a:t>David Henry (BSC El. Ed. and Reading)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o-runs teacher prep program</a:t>
            </a:r>
          </a:p>
          <a:p>
            <a:pPr lvl="1"/>
            <a:r>
              <a:rPr lang="en-US" dirty="0" smtClean="0"/>
              <a:t>Runs NYS Master Teacher </a:t>
            </a:r>
            <a:r>
              <a:rPr lang="en-US" dirty="0"/>
              <a:t>program office at BSC (</a:t>
            </a:r>
            <a:r>
              <a:rPr lang="en-US" dirty="0">
                <a:hlinkClick r:id="rId2"/>
              </a:rPr>
              <a:t>https://www.suny.edu/masterteacher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 smtClean="0"/>
              <a:t>David Abbott (BSC Physics)</a:t>
            </a:r>
          </a:p>
          <a:p>
            <a:pPr lvl="1"/>
            <a:r>
              <a:rPr lang="en-US" dirty="0" smtClean="0"/>
              <a:t>BSC Physics Instructional Support (procurement, shop, work studies)</a:t>
            </a:r>
          </a:p>
        </p:txBody>
      </p:sp>
      <p:pic>
        <p:nvPicPr>
          <p:cNvPr id="4" name="Picture 2" descr="https://lh4.googleusercontent.com/q6A8xmihwoQbQmzA5tfHGvp6mHLc1n-GP9H-FTULz7C_RoyAXUGDdYe1_21rQ0_8ZqFMVhu3HYZij4o17JoBd9j6fMp5WURQpsrYNdo7_vVPidMvZFCxrNCLDgGGk9ofyQKjoS6Y2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3062" y="5370943"/>
            <a:ext cx="895350" cy="113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20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in it for teachers? (2017 survey; N=33)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6552" y="2336872"/>
            <a:ext cx="3504818" cy="359931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Networking (#1)</a:t>
            </a:r>
            <a:endParaRPr lang="en-US" dirty="0"/>
          </a:p>
          <a:p>
            <a:pPr lvl="1"/>
            <a:r>
              <a:rPr lang="en-US" dirty="0"/>
              <a:t>Job placement</a:t>
            </a:r>
          </a:p>
          <a:p>
            <a:pPr lvl="1"/>
            <a:r>
              <a:rPr lang="en-US" dirty="0"/>
              <a:t>Share </a:t>
            </a:r>
            <a:r>
              <a:rPr lang="en-US" dirty="0" smtClean="0"/>
              <a:t>ideas, opportunities, materials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Physics-specific PD (#2)</a:t>
            </a:r>
          </a:p>
          <a:p>
            <a:pPr marL="0" indent="0">
              <a:buNone/>
            </a:pPr>
            <a:r>
              <a:rPr lang="en-US" dirty="0" smtClean="0"/>
              <a:t>Stuff for teaching (#3)</a:t>
            </a:r>
          </a:p>
          <a:p>
            <a:pPr lvl="1"/>
            <a:r>
              <a:rPr lang="en-US" dirty="0" smtClean="0"/>
              <a:t>Make and takes</a:t>
            </a:r>
          </a:p>
          <a:p>
            <a:pPr lvl="1"/>
            <a:r>
              <a:rPr lang="en-US" dirty="0" smtClean="0"/>
              <a:t>Borrow equipment </a:t>
            </a:r>
          </a:p>
          <a:p>
            <a:pPr marL="0" indent="0">
              <a:buNone/>
            </a:pPr>
            <a:r>
              <a:rPr lang="en-US" dirty="0" smtClean="0"/>
              <a:t>Official PD credit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32385" y="2336872"/>
            <a:ext cx="7209691" cy="416943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000" u="sng" dirty="0" smtClean="0"/>
              <a:t>Comments:</a:t>
            </a:r>
          </a:p>
          <a:p>
            <a:pPr marL="0" indent="0">
              <a:buNone/>
            </a:pPr>
            <a:endParaRPr lang="en-US" sz="2000" u="sng" dirty="0" smtClean="0"/>
          </a:p>
          <a:p>
            <a:pPr marL="0" indent="0">
              <a:buNone/>
            </a:pPr>
            <a:r>
              <a:rPr lang="en-US" sz="2000" i="1" dirty="0" smtClean="0"/>
              <a:t>“WNYPTA </a:t>
            </a:r>
            <a:r>
              <a:rPr lang="en-US" sz="2000" i="1" dirty="0"/>
              <a:t>provides far more useful PD than anything my school district provides for me.  WNYPTA is subject-specific and designed by teachers who are actually in the trenches using materials with their students.  The PD is not just a one-day dog and pony show, </a:t>
            </a:r>
            <a:r>
              <a:rPr lang="en-US" sz="2000" b="1" i="1" dirty="0"/>
              <a:t>it is a career-long search for growth and improvement</a:t>
            </a:r>
            <a:r>
              <a:rPr lang="en-US" sz="2000" b="1" i="1" dirty="0" smtClean="0"/>
              <a:t>.”</a:t>
            </a:r>
            <a:endParaRPr lang="en-US" sz="2000" b="1" i="1" dirty="0"/>
          </a:p>
          <a:p>
            <a:pPr marL="0" indent="0">
              <a:buNone/>
            </a:pPr>
            <a:endParaRPr lang="en-US" sz="2000" i="1" dirty="0" smtClean="0"/>
          </a:p>
          <a:p>
            <a:pPr marL="0" indent="0">
              <a:buNone/>
            </a:pPr>
            <a:r>
              <a:rPr lang="en-US" sz="2000" i="1" dirty="0" smtClean="0"/>
              <a:t>“The </a:t>
            </a:r>
            <a:r>
              <a:rPr lang="en-US" sz="2000" i="1" dirty="0"/>
              <a:t>yearly Physics Olympics is an absolutely outstanding contribution that WNYPTA makes to students.  Even if it only did the Physics Olympics, it would still be a very worthy organization</a:t>
            </a:r>
            <a:r>
              <a:rPr lang="en-US" sz="2000" i="1" dirty="0" smtClean="0"/>
              <a:t>.”</a:t>
            </a:r>
            <a:r>
              <a:rPr lang="en-US" sz="2000" dirty="0" smtClean="0"/>
              <a:t>  </a:t>
            </a:r>
            <a:endParaRPr lang="en-US" sz="2000" dirty="0"/>
          </a:p>
          <a:p>
            <a:pPr marL="0" indent="0">
              <a:buNone/>
            </a:pPr>
            <a:endParaRPr lang="en-US" sz="2000" i="1" dirty="0" smtClean="0"/>
          </a:p>
          <a:p>
            <a:pPr marL="0" indent="0">
              <a:buNone/>
            </a:pPr>
            <a:r>
              <a:rPr lang="en-US" sz="2000" i="1" dirty="0" smtClean="0"/>
              <a:t>“Getting </a:t>
            </a:r>
            <a:r>
              <a:rPr lang="en-US" sz="2000" b="1" i="1" dirty="0"/>
              <a:t>large whiteboards </a:t>
            </a:r>
            <a:r>
              <a:rPr lang="en-US" sz="2000" i="1" dirty="0"/>
              <a:t>into the classroom is the one of the most important things WNYPTA has done for local physics teachers. They have changed they way I teach</a:t>
            </a:r>
            <a:r>
              <a:rPr lang="en-US" sz="2000" i="1" dirty="0" smtClean="0"/>
              <a:t>.”</a:t>
            </a:r>
            <a:endParaRPr lang="en-US" sz="2000" i="1" dirty="0"/>
          </a:p>
          <a:p>
            <a:pPr marL="0" indent="0"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8402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in it for the college?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Recruiting</a:t>
            </a:r>
          </a:p>
          <a:p>
            <a:pPr lvl="1"/>
            <a:r>
              <a:rPr lang="en-US" dirty="0" smtClean="0"/>
              <a:t>Students- undergrads (physics) and </a:t>
            </a:r>
            <a:r>
              <a:rPr lang="en-US" dirty="0"/>
              <a:t>g</a:t>
            </a:r>
            <a:r>
              <a:rPr lang="en-US" dirty="0" smtClean="0"/>
              <a:t>rad students (teacher candidates)</a:t>
            </a:r>
          </a:p>
          <a:p>
            <a:pPr lvl="1"/>
            <a:r>
              <a:rPr lang="en-US" dirty="0" smtClean="0"/>
              <a:t>Adjuncts </a:t>
            </a:r>
          </a:p>
          <a:p>
            <a:pPr marL="0" indent="0">
              <a:buNone/>
            </a:pPr>
            <a:r>
              <a:rPr lang="en-US" dirty="0" smtClean="0"/>
              <a:t>Networking</a:t>
            </a:r>
          </a:p>
          <a:p>
            <a:pPr lvl="1"/>
            <a:r>
              <a:rPr lang="en-US" dirty="0" smtClean="0"/>
              <a:t>for teacher prep program (observation venues for PSTs, jobs for grads)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or undergrads (service ops)</a:t>
            </a:r>
            <a:endParaRPr lang="en-US" dirty="0"/>
          </a:p>
          <a:p>
            <a:pPr lvl="1"/>
            <a:r>
              <a:rPr lang="en-US" dirty="0" smtClean="0"/>
              <a:t>for BSC Physics (guest speakers)</a:t>
            </a:r>
          </a:p>
          <a:p>
            <a:pPr marL="0" indent="0">
              <a:buNone/>
            </a:pPr>
            <a:r>
              <a:rPr lang="en-US" dirty="0" smtClean="0"/>
              <a:t>Evidence of community outreach (grants, T&amp;P)</a:t>
            </a:r>
          </a:p>
          <a:p>
            <a:pPr marL="0" indent="0">
              <a:buNone/>
            </a:pPr>
            <a:r>
              <a:rPr lang="en-US" dirty="0"/>
              <a:t>I</a:t>
            </a:r>
            <a:r>
              <a:rPr lang="en-US" dirty="0" smtClean="0"/>
              <a:t>nnovative </a:t>
            </a:r>
            <a:r>
              <a:rPr lang="en-US" dirty="0"/>
              <a:t>teaching/teachers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0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teacher prep @ BSC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No undergrad teacher prep program in PHY</a:t>
            </a:r>
          </a:p>
          <a:p>
            <a:pPr marL="0" indent="0">
              <a:buNone/>
            </a:pPr>
            <a:r>
              <a:rPr lang="en-US" dirty="0" smtClean="0"/>
              <a:t>Alternative certification</a:t>
            </a:r>
          </a:p>
          <a:p>
            <a:pPr lvl="1"/>
            <a:r>
              <a:rPr lang="en-US" dirty="0" smtClean="0"/>
              <a:t>Requires BS or BA in PHY or related field</a:t>
            </a:r>
          </a:p>
          <a:p>
            <a:pPr lvl="1"/>
            <a:r>
              <a:rPr lang="en-US" dirty="0" smtClean="0"/>
              <a:t>No teaching experience required</a:t>
            </a:r>
          </a:p>
          <a:p>
            <a:pPr lvl="1"/>
            <a:r>
              <a:rPr lang="en-US" dirty="0" smtClean="0"/>
              <a:t>Student teaching happens on the job</a:t>
            </a:r>
          </a:p>
          <a:p>
            <a:pPr marL="0" indent="0">
              <a:buNone/>
            </a:pPr>
            <a:r>
              <a:rPr lang="en-US" dirty="0" smtClean="0"/>
              <a:t>Cross certification</a:t>
            </a:r>
          </a:p>
          <a:p>
            <a:pPr lvl="1"/>
            <a:r>
              <a:rPr lang="en-US" dirty="0" smtClean="0"/>
              <a:t>Already certified in science (not PHY)</a:t>
            </a:r>
          </a:p>
          <a:p>
            <a:pPr marL="0" indent="0">
              <a:buNone/>
            </a:pPr>
            <a:r>
              <a:rPr lang="en-US" dirty="0" smtClean="0"/>
              <a:t>Summers, nights and online</a:t>
            </a:r>
          </a:p>
          <a:p>
            <a:pPr marL="0" indent="0">
              <a:buNone/>
            </a:pPr>
            <a:r>
              <a:rPr lang="en-US" dirty="0" smtClean="0"/>
              <a:t>Cornerstone: AMTA’s Modeling Physics curriculum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150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a meeting look like?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015" y="2336873"/>
            <a:ext cx="11882704" cy="359931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Saturday 9am-noon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ocial: coffee and donuts</a:t>
            </a:r>
          </a:p>
          <a:p>
            <a:pPr lvl="1"/>
            <a:r>
              <a:rPr lang="en-US" dirty="0" smtClean="0"/>
              <a:t>Intros, sharing and announcements</a:t>
            </a:r>
          </a:p>
          <a:p>
            <a:pPr lvl="1"/>
            <a:r>
              <a:rPr lang="en-US" dirty="0" smtClean="0"/>
              <a:t>Guest(s)</a:t>
            </a:r>
          </a:p>
          <a:p>
            <a:pPr lvl="1"/>
            <a:r>
              <a:rPr lang="en-US" dirty="0" smtClean="0"/>
              <a:t>Make and take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 smtClean="0"/>
              <a:t>Example agendas</a:t>
            </a:r>
          </a:p>
          <a:p>
            <a:pPr lvl="1"/>
            <a:r>
              <a:rPr lang="en-US" dirty="0">
                <a:hlinkClick r:id="rId2"/>
              </a:rPr>
              <a:t>https://listserv.buffalo.edu/cgi-bin/wa?A2=ind1809&amp;L=WNYPTA-LIST&amp;F=&amp;S=&amp;</a:t>
            </a:r>
            <a:r>
              <a:rPr lang="en-US" dirty="0" smtClean="0">
                <a:hlinkClick r:id="rId2"/>
              </a:rPr>
              <a:t>P=1719</a:t>
            </a:r>
            <a:endParaRPr lang="en-US" dirty="0" smtClean="0"/>
          </a:p>
          <a:p>
            <a:pPr lvl="1"/>
            <a:r>
              <a:rPr lang="en-US" dirty="0">
                <a:hlinkClick r:id="rId3"/>
              </a:rPr>
              <a:t>https://listserv.buffalo.edu/cgi-bin/wa?A2=ind1802&amp;L=WNYPTA-LIST&amp;F=&amp;S=&amp;</a:t>
            </a:r>
            <a:r>
              <a:rPr lang="en-US" dirty="0" smtClean="0">
                <a:hlinkClick r:id="rId3"/>
              </a:rPr>
              <a:t>P=2756</a:t>
            </a:r>
            <a:endParaRPr lang="en-US" dirty="0"/>
          </a:p>
          <a:p>
            <a:pPr lvl="1"/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://listserv.buffalo.edu/cgi-bin/wa?A2=ind1710&amp;L=WNYPTA-LIST&amp;F=&amp;S=&amp;</a:t>
            </a:r>
            <a:r>
              <a:rPr lang="en-US" dirty="0" smtClean="0">
                <a:hlinkClick r:id="rId4"/>
              </a:rPr>
              <a:t>P=3183</a:t>
            </a:r>
            <a:r>
              <a:rPr lang="en-US" dirty="0" smtClean="0"/>
              <a:t> </a:t>
            </a:r>
          </a:p>
          <a:p>
            <a:pPr lvl="1"/>
            <a:r>
              <a:rPr lang="en-US" dirty="0">
                <a:hlinkClick r:id="rId5"/>
              </a:rPr>
              <a:t>https://listserv.buffalo.edu/cgi-bin/wa?A2=ind1510&amp;L=WNYPTA-LIST&amp;F=&amp;S=&amp;</a:t>
            </a:r>
            <a:r>
              <a:rPr lang="en-US" dirty="0" smtClean="0">
                <a:hlinkClick r:id="rId5"/>
              </a:rPr>
              <a:t>P=9415</a:t>
            </a:r>
            <a:r>
              <a:rPr lang="en-US" dirty="0" smtClean="0"/>
              <a:t> (Kelly O’Shea!)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4644" y="2336873"/>
            <a:ext cx="3599075" cy="151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2017-2018 topics, presenters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Next Gen NYSSLS workshop open to all STEM </a:t>
            </a:r>
            <a:r>
              <a:rPr lang="en-US" dirty="0" smtClean="0"/>
              <a:t>teachers (Sept 2017)</a:t>
            </a:r>
          </a:p>
          <a:p>
            <a:r>
              <a:rPr lang="en-US" dirty="0" smtClean="0"/>
              <a:t>How to make a video with time overlaid (Magnusson, Oct 2017)</a:t>
            </a:r>
          </a:p>
          <a:p>
            <a:r>
              <a:rPr lang="en-US" dirty="0" smtClean="0"/>
              <a:t>Numerical analysis with Excel (</a:t>
            </a:r>
            <a:r>
              <a:rPr lang="en-US" dirty="0" err="1" smtClean="0"/>
              <a:t>Ciripli</a:t>
            </a:r>
            <a:r>
              <a:rPr lang="en-US" dirty="0" smtClean="0"/>
              <a:t>, Oct 2017)</a:t>
            </a:r>
          </a:p>
          <a:p>
            <a:r>
              <a:rPr lang="en-US" dirty="0" smtClean="0"/>
              <a:t>Physics Olympics planning (Nov 2017)</a:t>
            </a:r>
          </a:p>
          <a:p>
            <a:r>
              <a:rPr lang="en-US" dirty="0" smtClean="0"/>
              <a:t>Electricity misconceptions (Henry, March 2018)</a:t>
            </a:r>
          </a:p>
          <a:p>
            <a:r>
              <a:rPr lang="en-US" dirty="0" smtClean="0"/>
              <a:t>Half-life, neutron activation, LN2 demos (Demarco, April 2018)</a:t>
            </a:r>
          </a:p>
          <a:p>
            <a:r>
              <a:rPr lang="en-US" dirty="0" smtClean="0"/>
              <a:t>Sound and other outdoors </a:t>
            </a:r>
            <a:r>
              <a:rPr lang="en-US" dirty="0" err="1" smtClean="0"/>
              <a:t>exp’t</a:t>
            </a:r>
            <a:r>
              <a:rPr lang="en-US" dirty="0" smtClean="0"/>
              <a:t>. (Graf and others, May 2018)</a:t>
            </a:r>
          </a:p>
          <a:p>
            <a:r>
              <a:rPr lang="en-US" dirty="0" smtClean="0"/>
              <a:t>Projection TV deconstruction (Yap, May 2018)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13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8644</TotalTime>
  <Words>985</Words>
  <Application>Microsoft Office PowerPoint</Application>
  <PresentationFormat>Widescreen</PresentationFormat>
  <Paragraphs>213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Trebuchet MS</vt:lpstr>
      <vt:lpstr>Wingdings</vt:lpstr>
      <vt:lpstr>Berlin</vt:lpstr>
      <vt:lpstr>PD for Physics Teachers by Physics Teachers</vt:lpstr>
      <vt:lpstr>BSC Crash Course</vt:lpstr>
      <vt:lpstr>WNYPTA Basics</vt:lpstr>
      <vt:lpstr>BSC Personnel</vt:lpstr>
      <vt:lpstr>What’s in it for teachers? (2017 survey; N=33)</vt:lpstr>
      <vt:lpstr>What’s in it for the college?</vt:lpstr>
      <vt:lpstr>Physics teacher prep @ BSC</vt:lpstr>
      <vt:lpstr>What does a meeting look like?</vt:lpstr>
      <vt:lpstr>2017-2018 topics, presenters</vt:lpstr>
      <vt:lpstr>2017 Joint meeting: WNYPTA NYSS-AAPT</vt:lpstr>
      <vt:lpstr>Selected make &amp; takes</vt:lpstr>
      <vt:lpstr>WNYPTA Physics Olympics</vt:lpstr>
      <vt:lpstr>Physics Olympics Schedule</vt:lpstr>
      <vt:lpstr>WNYPTA Physics Olympics Video</vt:lpstr>
      <vt:lpstr>Physics Olympics photos</vt:lpstr>
      <vt:lpstr>More Physics Olympics photos</vt:lpstr>
      <vt:lpstr>Records</vt:lpstr>
      <vt:lpstr>Peripheral organizations</vt:lpstr>
      <vt:lpstr>Money</vt:lpstr>
      <vt:lpstr>Why it works for us</vt:lpstr>
      <vt:lpstr>Our Challenges</vt:lpstr>
      <vt:lpstr>Needs for talk</vt:lpstr>
      <vt:lpstr>Attendance by month (2010-2017)</vt:lpstr>
    </vt:vector>
  </TitlesOfParts>
  <Company>Buffalo State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WNYPTA</dc:title>
  <dc:creator>Abbott, David S.</dc:creator>
  <cp:lastModifiedBy>Abbott, David S.</cp:lastModifiedBy>
  <cp:revision>60</cp:revision>
  <dcterms:created xsi:type="dcterms:W3CDTF">2018-10-05T13:03:18Z</dcterms:created>
  <dcterms:modified xsi:type="dcterms:W3CDTF">2018-10-11T13:22:17Z</dcterms:modified>
</cp:coreProperties>
</file>